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741" r:id="rId5"/>
    <p:sldId id="740" r:id="rId6"/>
    <p:sldId id="742" r:id="rId7"/>
    <p:sldId id="751" r:id="rId8"/>
    <p:sldId id="1094" r:id="rId9"/>
    <p:sldId id="1084" r:id="rId10"/>
    <p:sldId id="1075" r:id="rId11"/>
    <p:sldId id="920" r:id="rId12"/>
    <p:sldId id="1085" r:id="rId13"/>
    <p:sldId id="923" r:id="rId14"/>
    <p:sldId id="1005" r:id="rId15"/>
    <p:sldId id="1096" r:id="rId16"/>
    <p:sldId id="1097" r:id="rId17"/>
    <p:sldId id="1079" r:id="rId18"/>
    <p:sldId id="1067" r:id="rId19"/>
    <p:sldId id="1089" r:id="rId20"/>
    <p:sldId id="1077" r:id="rId21"/>
    <p:sldId id="1093" r:id="rId22"/>
    <p:sldId id="1099" r:id="rId23"/>
    <p:sldId id="1091" r:id="rId24"/>
    <p:sldId id="1078" r:id="rId25"/>
    <p:sldId id="952" r:id="rId26"/>
    <p:sldId id="1062" r:id="rId27"/>
    <p:sldId id="1076" r:id="rId28"/>
    <p:sldId id="1095" r:id="rId29"/>
    <p:sldId id="1068" r:id="rId30"/>
    <p:sldId id="1063" r:id="rId31"/>
    <p:sldId id="1080" r:id="rId32"/>
    <p:sldId id="743" r:id="rId33"/>
  </p:sldIdLst>
  <p:sldSz cx="9144000" cy="6858000" type="screen4x3"/>
  <p:notesSz cx="6934200" cy="9232900"/>
  <p:defaultTextStyle>
    <a:defPPr>
      <a:defRPr lang="en-US"/>
    </a:defPPr>
    <a:lvl1pPr algn="ctr" rtl="0" fontAlgn="base">
      <a:spcBef>
        <a:spcPct val="50000"/>
      </a:spcBef>
      <a:spcAft>
        <a:spcPct val="50000"/>
      </a:spcAft>
      <a:defRPr sz="2200" kern="1200">
        <a:solidFill>
          <a:schemeClr val="tx1"/>
        </a:solidFill>
        <a:latin typeface="Arial" charset="0"/>
        <a:ea typeface="+mn-ea"/>
        <a:cs typeface="+mn-cs"/>
      </a:defRPr>
    </a:lvl1pPr>
    <a:lvl2pPr marL="457200" algn="ctr" rtl="0" fontAlgn="base">
      <a:spcBef>
        <a:spcPct val="50000"/>
      </a:spcBef>
      <a:spcAft>
        <a:spcPct val="50000"/>
      </a:spcAft>
      <a:defRPr sz="2200" kern="1200">
        <a:solidFill>
          <a:schemeClr val="tx1"/>
        </a:solidFill>
        <a:latin typeface="Arial" charset="0"/>
        <a:ea typeface="+mn-ea"/>
        <a:cs typeface="+mn-cs"/>
      </a:defRPr>
    </a:lvl2pPr>
    <a:lvl3pPr marL="914400" algn="ctr" rtl="0" fontAlgn="base">
      <a:spcBef>
        <a:spcPct val="50000"/>
      </a:spcBef>
      <a:spcAft>
        <a:spcPct val="50000"/>
      </a:spcAft>
      <a:defRPr sz="2200" kern="1200">
        <a:solidFill>
          <a:schemeClr val="tx1"/>
        </a:solidFill>
        <a:latin typeface="Arial" charset="0"/>
        <a:ea typeface="+mn-ea"/>
        <a:cs typeface="+mn-cs"/>
      </a:defRPr>
    </a:lvl3pPr>
    <a:lvl4pPr marL="1371600" algn="ctr" rtl="0" fontAlgn="base">
      <a:spcBef>
        <a:spcPct val="50000"/>
      </a:spcBef>
      <a:spcAft>
        <a:spcPct val="50000"/>
      </a:spcAft>
      <a:defRPr sz="2200" kern="1200">
        <a:solidFill>
          <a:schemeClr val="tx1"/>
        </a:solidFill>
        <a:latin typeface="Arial" charset="0"/>
        <a:ea typeface="+mn-ea"/>
        <a:cs typeface="+mn-cs"/>
      </a:defRPr>
    </a:lvl4pPr>
    <a:lvl5pPr marL="1828800" algn="ctr" rtl="0" fontAlgn="base">
      <a:spcBef>
        <a:spcPct val="50000"/>
      </a:spcBef>
      <a:spcAft>
        <a:spcPct val="5000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264" userDrawn="1">
          <p15:clr>
            <a:srgbClr val="A4A3A4"/>
          </p15:clr>
        </p15:guide>
        <p15:guide id="3" orient="horz" pos="4032" userDrawn="1">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isa Gofman" initials="LG" lastIdx="149" clrIdx="0"/>
  <p:cmAuthor id="2" name="Seale, Molly A" initials="SA" lastIdx="67" clrIdx="1"/>
  <p:cmAuthor id="3" name="Schultz, Lisa" initials="SL" lastIdx="68" clrIdx="2"/>
  <p:cmAuthor id="4" name="Krigsfeld, Gabriel S" initials="KGS" lastIdx="14" clrIdx="3"/>
  <p:cmAuthor id="5" name="Morgan Hecker" initials="MH" lastIdx="2" clrIdx="4"/>
  <p:cmAuthor id="6" name="Melissa Muselli" initials="MM"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E378D"/>
    <a:srgbClr val="071D49"/>
    <a:srgbClr val="01040B"/>
    <a:srgbClr val="00A9E0"/>
    <a:srgbClr val="CBD9E7"/>
    <a:srgbClr val="84BD00"/>
    <a:srgbClr val="A6A94E"/>
    <a:srgbClr val="3D4695"/>
    <a:srgbClr val="DC8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4249" autoAdjust="0"/>
  </p:normalViewPr>
  <p:slideViewPr>
    <p:cSldViewPr snapToGrid="0">
      <p:cViewPr varScale="1">
        <p:scale>
          <a:sx n="104" d="100"/>
          <a:sy n="104" d="100"/>
        </p:scale>
        <p:origin x="1068" y="102"/>
      </p:cViewPr>
      <p:guideLst>
        <p:guide orient="horz" pos="912"/>
        <p:guide pos="264"/>
        <p:guide orient="horz" pos="4032"/>
      </p:guideLst>
    </p:cSldViewPr>
  </p:slideViewPr>
  <p:outlineViewPr>
    <p:cViewPr>
      <p:scale>
        <a:sx n="33" d="100"/>
        <a:sy n="33" d="100"/>
      </p:scale>
      <p:origin x="0" y="-1249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70" d="100"/>
          <a:sy n="70" d="100"/>
        </p:scale>
        <p:origin x="2112" y="-16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ED4B-BD4C-8BAD-5F48504184F9}"/>
              </c:ext>
            </c:extLst>
          </c:dPt>
          <c:dPt>
            <c:idx val="1"/>
            <c:invertIfNegative val="0"/>
            <c:bubble3D val="0"/>
            <c:spPr>
              <a:solidFill>
                <a:schemeClr val="accent5"/>
              </a:solidFill>
              <a:ln>
                <a:noFill/>
              </a:ln>
              <a:effectLst>
                <a:outerShdw blurRad="50800" dist="50800" dir="5400000" sx="56000" sy="56000" algn="ctr" rotWithShape="0">
                  <a:srgbClr val="000000">
                    <a:alpha val="43137"/>
                  </a:srgbClr>
                </a:outerShdw>
              </a:effectLst>
            </c:spPr>
            <c:extLst>
              <c:ext xmlns:c16="http://schemas.microsoft.com/office/drawing/2014/chart" uri="{C3380CC4-5D6E-409C-BE32-E72D297353CC}">
                <c16:uniqueId val="{00000003-ED4B-BD4C-8BAD-5F48504184F9}"/>
              </c:ext>
            </c:extLst>
          </c:dPt>
          <c:dLbls>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Group 1</c:v>
                </c:pt>
                <c:pt idx="1">
                  <c:v>Group 2</c:v>
                </c:pt>
                <c:pt idx="2">
                  <c:v>Group 3</c:v>
                </c:pt>
              </c:strCache>
            </c:strRef>
          </c:cat>
          <c:val>
            <c:numRef>
              <c:f>Sheet1!$B$2:$B$4</c:f>
              <c:numCache>
                <c:formatCode>General</c:formatCode>
                <c:ptCount val="3"/>
                <c:pt idx="0">
                  <c:v>43.8</c:v>
                </c:pt>
                <c:pt idx="1">
                  <c:v>31.5</c:v>
                </c:pt>
                <c:pt idx="2">
                  <c:v>24.7</c:v>
                </c:pt>
              </c:numCache>
            </c:numRef>
          </c:val>
          <c:extLst>
            <c:ext xmlns:c16="http://schemas.microsoft.com/office/drawing/2014/chart" uri="{C3380CC4-5D6E-409C-BE32-E72D297353CC}">
              <c16:uniqueId val="{00000004-ED4B-BD4C-8BAD-5F48504184F9}"/>
            </c:ext>
          </c:extLst>
        </c:ser>
        <c:dLbls>
          <c:dLblPos val="outEnd"/>
          <c:showLegendKey val="0"/>
          <c:showVal val="1"/>
          <c:showCatName val="0"/>
          <c:showSerName val="0"/>
          <c:showPercent val="0"/>
          <c:showBubbleSize val="0"/>
        </c:dLbls>
        <c:gapWidth val="98"/>
        <c:overlap val="-24"/>
        <c:axId val="-2019088488"/>
        <c:axId val="-2111066408"/>
      </c:barChart>
      <c:catAx>
        <c:axId val="-2019088488"/>
        <c:scaling>
          <c:orientation val="minMax"/>
        </c:scaling>
        <c:delete val="0"/>
        <c:axPos val="b"/>
        <c:title>
          <c:tx>
            <c:rich>
              <a:bodyPr rot="0" spcFirstLastPara="1" vertOverflow="ellipsis" vert="horz" wrap="square" anchor="ctr" anchorCtr="1"/>
              <a:lstStyle/>
              <a:p>
                <a:pPr>
                  <a:defRPr sz="1330" b="0" i="0" u="none" strike="noStrike" kern="1200" baseline="0">
                    <a:solidFill>
                      <a:srgbClr val="000000"/>
                    </a:solidFill>
                    <a:latin typeface="+mn-lt"/>
                    <a:ea typeface="+mn-ea"/>
                    <a:cs typeface="+mn-cs"/>
                  </a:defRPr>
                </a:pPr>
                <a:r>
                  <a:rPr lang="en-US" b="1" dirty="0">
                    <a:solidFill>
                      <a:srgbClr val="000000"/>
                    </a:solidFill>
                  </a:rPr>
                  <a:t>Testosterone Groups (ng/dL)</a:t>
                </a:r>
              </a:p>
            </c:rich>
          </c:tx>
          <c:overlay val="0"/>
          <c:spPr>
            <a:noFill/>
            <a:ln>
              <a:noFill/>
            </a:ln>
            <a:effectLst/>
          </c:spPr>
          <c:txPr>
            <a:bodyPr rot="0" spcFirstLastPara="1" vertOverflow="ellipsis" vert="horz" wrap="square" anchor="ctr" anchorCtr="1"/>
            <a:lstStyle/>
            <a:p>
              <a:pPr>
                <a:defRPr sz="133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2111066408"/>
        <c:crosses val="autoZero"/>
        <c:auto val="1"/>
        <c:lblAlgn val="ctr"/>
        <c:lblOffset val="100"/>
        <c:noMultiLvlLbl val="0"/>
      </c:catAx>
      <c:valAx>
        <c:axId val="-2111066408"/>
        <c:scaling>
          <c:orientation val="minMax"/>
        </c:scaling>
        <c:delete val="0"/>
        <c:axPos val="l"/>
        <c:title>
          <c:tx>
            <c:rich>
              <a:bodyPr rot="-5400000" spcFirstLastPara="1" vertOverflow="ellipsis" vert="horz" wrap="square" anchor="ctr" anchorCtr="1"/>
              <a:lstStyle/>
              <a:p>
                <a:pPr>
                  <a:defRPr sz="1330" b="1" i="0" u="none" strike="noStrike" kern="1200" baseline="0">
                    <a:solidFill>
                      <a:srgbClr val="000000"/>
                    </a:solidFill>
                    <a:latin typeface="+mn-lt"/>
                    <a:ea typeface="+mn-ea"/>
                    <a:cs typeface="+mn-cs"/>
                  </a:defRPr>
                </a:pPr>
                <a:r>
                  <a:rPr lang="en-US" b="1"/>
                  <a:t>Patients (%)</a:t>
                </a:r>
              </a:p>
            </c:rich>
          </c:tx>
          <c:layout>
            <c:manualLayout>
              <c:xMode val="edge"/>
              <c:yMode val="edge"/>
              <c:x val="3.1644915148022201E-2"/>
              <c:y val="0.29377763535837098"/>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201908848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80966414950702"/>
          <c:y val="5.2502868440098202E-2"/>
          <c:w val="0.73519033585049298"/>
          <c:h val="0.72085152954052001"/>
        </c:manualLayout>
      </c:layout>
      <c:barChart>
        <c:barDir val="col"/>
        <c:grouping val="clustered"/>
        <c:varyColors val="0"/>
        <c:ser>
          <c:idx val="0"/>
          <c:order val="0"/>
          <c:tx>
            <c:strRef>
              <c:f>Sheet1!$B$1</c:f>
              <c:strCache>
                <c:ptCount val="1"/>
                <c:pt idx="0">
                  <c:v>Column1</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2E12-554B-A9EA-69635426BF44}"/>
              </c:ext>
            </c:extLst>
          </c:dPt>
          <c:dPt>
            <c:idx val="1"/>
            <c:invertIfNegative val="0"/>
            <c:bubble3D val="0"/>
            <c:spPr>
              <a:noFill/>
              <a:ln>
                <a:noFill/>
              </a:ln>
              <a:effectLst>
                <a:outerShdw blurRad="50800" dist="50800" dir="5400000" sx="56000" sy="56000" algn="ctr" rotWithShape="0">
                  <a:srgbClr val="000000">
                    <a:alpha val="43137"/>
                  </a:srgbClr>
                </a:outerShdw>
              </a:effectLst>
            </c:spPr>
            <c:extLst>
              <c:ext xmlns:c16="http://schemas.microsoft.com/office/drawing/2014/chart" uri="{C3380CC4-5D6E-409C-BE32-E72D297353CC}">
                <c16:uniqueId val="{00000003-2E12-554B-A9EA-69635426BF44}"/>
              </c:ext>
            </c:extLst>
          </c:dPt>
          <c:dLbls>
            <c:delete val="1"/>
          </c:dLbls>
          <c:cat>
            <c:strRef>
              <c:f>Sheet1!$A$2:$A$4</c:f>
              <c:strCache>
                <c:ptCount val="3"/>
                <c:pt idx="0">
                  <c:v>Group 1</c:v>
                </c:pt>
                <c:pt idx="1">
                  <c:v>Group 2</c:v>
                </c:pt>
                <c:pt idx="2">
                  <c:v>Group 3</c:v>
                </c:pt>
              </c:strCache>
            </c:strRef>
          </c:cat>
          <c:val>
            <c:numRef>
              <c:f>Sheet1!$B$2:$B$4</c:f>
              <c:numCache>
                <c:formatCode>General</c:formatCode>
                <c:ptCount val="3"/>
                <c:pt idx="0">
                  <c:v>43.8</c:v>
                </c:pt>
                <c:pt idx="1">
                  <c:v>31</c:v>
                </c:pt>
                <c:pt idx="2">
                  <c:v>24.7</c:v>
                </c:pt>
              </c:numCache>
            </c:numRef>
          </c:val>
          <c:extLst>
            <c:ext xmlns:c16="http://schemas.microsoft.com/office/drawing/2014/chart" uri="{C3380CC4-5D6E-409C-BE32-E72D297353CC}">
              <c16:uniqueId val="{00000004-2E12-554B-A9EA-69635426BF44}"/>
            </c:ext>
          </c:extLst>
        </c:ser>
        <c:dLbls>
          <c:dLblPos val="outEnd"/>
          <c:showLegendKey val="0"/>
          <c:showVal val="1"/>
          <c:showCatName val="0"/>
          <c:showSerName val="0"/>
          <c:showPercent val="0"/>
          <c:showBubbleSize val="0"/>
        </c:dLbls>
        <c:gapWidth val="98"/>
        <c:overlap val="-24"/>
        <c:axId val="-2074173400"/>
        <c:axId val="1885279992"/>
      </c:barChart>
      <c:catAx>
        <c:axId val="-2074173400"/>
        <c:scaling>
          <c:orientation val="minMax"/>
        </c:scaling>
        <c:delete val="0"/>
        <c:axPos val="b"/>
        <c:title>
          <c:tx>
            <c:rich>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r>
                  <a:rPr lang="en-US" sz="1200" b="1" dirty="0">
                    <a:solidFill>
                      <a:srgbClr val="000000"/>
                    </a:solidFill>
                  </a:rPr>
                  <a:t>Months on ADT</a:t>
                </a:r>
              </a:p>
            </c:rich>
          </c:tx>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1885279992"/>
        <c:crosses val="autoZero"/>
        <c:auto val="1"/>
        <c:lblAlgn val="ctr"/>
        <c:lblOffset val="100"/>
        <c:noMultiLvlLbl val="0"/>
      </c:catAx>
      <c:valAx>
        <c:axId val="1885279992"/>
        <c:scaling>
          <c:orientation val="minMax"/>
          <c:max val="1"/>
        </c:scaling>
        <c:delete val="0"/>
        <c:axPos val="l"/>
        <c:title>
          <c:tx>
            <c:rich>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sz="1200" b="1" dirty="0">
                    <a:effectLst/>
                  </a:rPr>
                  <a:t>Cumulative Survival </a:t>
                </a:r>
                <a:br>
                  <a:rPr lang="en-US" sz="1200" b="1" dirty="0">
                    <a:effectLst/>
                  </a:rPr>
                </a:br>
                <a:r>
                  <a:rPr lang="en-US" sz="1200" b="1" dirty="0">
                    <a:effectLst/>
                  </a:rPr>
                  <a:t>Free of PSA Progression</a:t>
                </a:r>
                <a:endParaRPr lang="en-US" sz="1000" dirty="0">
                  <a:effectLst/>
                </a:endParaRPr>
              </a:p>
            </c:rich>
          </c:tx>
          <c:layout>
            <c:manualLayout>
              <c:xMode val="edge"/>
              <c:yMode val="edge"/>
              <c:x val="2.2151440603615499E-2"/>
              <c:y val="0.1571383624572620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20741734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73D3-7441-B055-A37E160F7B7F}"/>
              </c:ext>
            </c:extLst>
          </c:dPt>
          <c:dPt>
            <c:idx val="1"/>
            <c:invertIfNegative val="0"/>
            <c:bubble3D val="0"/>
            <c:spPr>
              <a:noFill/>
              <a:ln>
                <a:noFill/>
              </a:ln>
              <a:effectLst>
                <a:outerShdw blurRad="50800" dist="50800" dir="5400000" sx="56000" sy="56000" algn="ctr" rotWithShape="0">
                  <a:srgbClr val="000000">
                    <a:alpha val="43137"/>
                  </a:srgbClr>
                </a:outerShdw>
              </a:effectLst>
            </c:spPr>
            <c:extLst>
              <c:ext xmlns:c16="http://schemas.microsoft.com/office/drawing/2014/chart" uri="{C3380CC4-5D6E-409C-BE32-E72D297353CC}">
                <c16:uniqueId val="{00000003-73D3-7441-B055-A37E160F7B7F}"/>
              </c:ext>
            </c:extLst>
          </c:dPt>
          <c:dLbls>
            <c:delete val="1"/>
          </c:dLbls>
          <c:cat>
            <c:strRef>
              <c:f>Sheet1!$A$2:$A$4</c:f>
              <c:strCache>
                <c:ptCount val="3"/>
                <c:pt idx="0">
                  <c:v>Group 1</c:v>
                </c:pt>
                <c:pt idx="1">
                  <c:v>Group 2</c:v>
                </c:pt>
                <c:pt idx="2">
                  <c:v>Group 3</c:v>
                </c:pt>
              </c:strCache>
            </c:strRef>
          </c:cat>
          <c:val>
            <c:numRef>
              <c:f>Sheet1!$B$2:$B$4</c:f>
              <c:numCache>
                <c:formatCode>General</c:formatCode>
                <c:ptCount val="3"/>
                <c:pt idx="0">
                  <c:v>43.8</c:v>
                </c:pt>
                <c:pt idx="1">
                  <c:v>31</c:v>
                </c:pt>
                <c:pt idx="2">
                  <c:v>24.7</c:v>
                </c:pt>
              </c:numCache>
            </c:numRef>
          </c:val>
          <c:extLst>
            <c:ext xmlns:c16="http://schemas.microsoft.com/office/drawing/2014/chart" uri="{C3380CC4-5D6E-409C-BE32-E72D297353CC}">
              <c16:uniqueId val="{00000004-73D3-7441-B055-A37E160F7B7F}"/>
            </c:ext>
          </c:extLst>
        </c:ser>
        <c:dLbls>
          <c:dLblPos val="outEnd"/>
          <c:showLegendKey val="0"/>
          <c:showVal val="1"/>
          <c:showCatName val="0"/>
          <c:showSerName val="0"/>
          <c:showPercent val="0"/>
          <c:showBubbleSize val="0"/>
        </c:dLbls>
        <c:gapWidth val="98"/>
        <c:overlap val="-24"/>
        <c:axId val="1948826952"/>
        <c:axId val="-2082546488"/>
      </c:barChart>
      <c:catAx>
        <c:axId val="1948826952"/>
        <c:scaling>
          <c:orientation val="minMax"/>
        </c:scaling>
        <c:delete val="0"/>
        <c:axPos val="b"/>
        <c:title>
          <c:tx>
            <c:rich>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r>
                  <a:rPr lang="en-US" sz="1200" b="1" dirty="0">
                    <a:solidFill>
                      <a:srgbClr val="000000"/>
                    </a:solidFill>
                  </a:rPr>
                  <a:t>Duration from ADT initiation</a:t>
                </a:r>
                <a:r>
                  <a:rPr lang="en-US" sz="1200" b="1" baseline="0" dirty="0">
                    <a:solidFill>
                      <a:srgbClr val="000000"/>
                    </a:solidFill>
                  </a:rPr>
                  <a:t> (months)</a:t>
                </a:r>
                <a:endParaRPr lang="en-US" sz="1200" b="1" dirty="0">
                  <a:solidFill>
                    <a:srgbClr val="000000"/>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2082546488"/>
        <c:crosses val="autoZero"/>
        <c:auto val="1"/>
        <c:lblAlgn val="ctr"/>
        <c:lblOffset val="100"/>
        <c:noMultiLvlLbl val="0"/>
      </c:catAx>
      <c:valAx>
        <c:axId val="-2082546488"/>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sz="1200" b="1" dirty="0"/>
                  <a:t>Cancer-specific survival (%)</a:t>
                </a:r>
              </a:p>
            </c:rich>
          </c:tx>
          <c:layout>
            <c:manualLayout>
              <c:xMode val="edge"/>
              <c:yMode val="edge"/>
              <c:x val="2.2151440603615499E-2"/>
              <c:y val="0.1571383624572620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194882695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73D3-7441-B055-A37E160F7B7F}"/>
              </c:ext>
            </c:extLst>
          </c:dPt>
          <c:dPt>
            <c:idx val="1"/>
            <c:invertIfNegative val="0"/>
            <c:bubble3D val="0"/>
            <c:spPr>
              <a:noFill/>
              <a:ln>
                <a:noFill/>
              </a:ln>
              <a:effectLst>
                <a:outerShdw blurRad="50800" dist="50800" dir="5400000" sx="56000" sy="56000" algn="ctr" rotWithShape="0">
                  <a:srgbClr val="000000">
                    <a:alpha val="43137"/>
                  </a:srgbClr>
                </a:outerShdw>
              </a:effectLst>
            </c:spPr>
            <c:extLst>
              <c:ext xmlns:c16="http://schemas.microsoft.com/office/drawing/2014/chart" uri="{C3380CC4-5D6E-409C-BE32-E72D297353CC}">
                <c16:uniqueId val="{00000003-73D3-7441-B055-A37E160F7B7F}"/>
              </c:ext>
            </c:extLst>
          </c:dPt>
          <c:dLbls>
            <c:delete val="1"/>
          </c:dLbls>
          <c:cat>
            <c:strRef>
              <c:f>Sheet1!$A$2:$A$4</c:f>
              <c:strCache>
                <c:ptCount val="3"/>
                <c:pt idx="0">
                  <c:v>Group 1</c:v>
                </c:pt>
                <c:pt idx="1">
                  <c:v>Group 2</c:v>
                </c:pt>
                <c:pt idx="2">
                  <c:v>Group 3</c:v>
                </c:pt>
              </c:strCache>
            </c:strRef>
          </c:cat>
          <c:val>
            <c:numRef>
              <c:f>Sheet1!$B$2:$B$4</c:f>
              <c:numCache>
                <c:formatCode>General</c:formatCode>
                <c:ptCount val="3"/>
                <c:pt idx="0">
                  <c:v>43.8</c:v>
                </c:pt>
                <c:pt idx="1">
                  <c:v>31</c:v>
                </c:pt>
                <c:pt idx="2">
                  <c:v>24.7</c:v>
                </c:pt>
              </c:numCache>
            </c:numRef>
          </c:val>
          <c:extLst>
            <c:ext xmlns:c16="http://schemas.microsoft.com/office/drawing/2014/chart" uri="{C3380CC4-5D6E-409C-BE32-E72D297353CC}">
              <c16:uniqueId val="{00000004-73D3-7441-B055-A37E160F7B7F}"/>
            </c:ext>
          </c:extLst>
        </c:ser>
        <c:dLbls>
          <c:dLblPos val="outEnd"/>
          <c:showLegendKey val="0"/>
          <c:showVal val="1"/>
          <c:showCatName val="0"/>
          <c:showSerName val="0"/>
          <c:showPercent val="0"/>
          <c:showBubbleSize val="0"/>
        </c:dLbls>
        <c:gapWidth val="98"/>
        <c:overlap val="-24"/>
        <c:axId val="1946632616"/>
        <c:axId val="-2114822040"/>
      </c:barChart>
      <c:catAx>
        <c:axId val="1946632616"/>
        <c:scaling>
          <c:orientation val="minMax"/>
        </c:scaling>
        <c:delete val="0"/>
        <c:axPos val="b"/>
        <c:title>
          <c:tx>
            <c:rich>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r>
                  <a:rPr lang="en-US" sz="1200" b="1" dirty="0">
                    <a:solidFill>
                      <a:srgbClr val="000000"/>
                    </a:solidFill>
                  </a:rPr>
                  <a:t>Duration from ADT initiation</a:t>
                </a:r>
                <a:r>
                  <a:rPr lang="en-US" sz="1200" b="1" baseline="0" dirty="0">
                    <a:solidFill>
                      <a:srgbClr val="000000"/>
                    </a:solidFill>
                  </a:rPr>
                  <a:t> (months)</a:t>
                </a:r>
                <a:endParaRPr lang="en-US" sz="1200" b="1" dirty="0">
                  <a:solidFill>
                    <a:srgbClr val="000000"/>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2114822040"/>
        <c:crosses val="autoZero"/>
        <c:auto val="1"/>
        <c:lblAlgn val="ctr"/>
        <c:lblOffset val="100"/>
        <c:noMultiLvlLbl val="0"/>
      </c:catAx>
      <c:valAx>
        <c:axId val="-2114822040"/>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sz="1200" b="1" dirty="0"/>
                  <a:t>Cancer-specific survival (%)</a:t>
                </a:r>
              </a:p>
            </c:rich>
          </c:tx>
          <c:layout>
            <c:manualLayout>
              <c:xMode val="edge"/>
              <c:yMode val="edge"/>
              <c:x val="2.2151440603615499E-2"/>
              <c:y val="0.1571383624572620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19466326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0.36447</cdr:x>
      <cdr:y>0.07422</cdr:y>
    </cdr:from>
    <cdr:to>
      <cdr:x>1</cdr:x>
      <cdr:y>0.21135</cdr:y>
    </cdr:to>
    <cdr:sp macro="" textlink="">
      <cdr:nvSpPr>
        <cdr:cNvPr id="2" name="Rectangle 1">
          <a:extLst xmlns:a="http://schemas.openxmlformats.org/drawingml/2006/main">
            <a:ext uri="{FF2B5EF4-FFF2-40B4-BE49-F238E27FC236}">
              <a16:creationId xmlns:a16="http://schemas.microsoft.com/office/drawing/2014/main" id="{850E8E73-DBA5-054C-AEDB-D6B24E0148F4}"/>
            </a:ext>
          </a:extLst>
        </cdr:cNvPr>
        <cdr:cNvSpPr/>
      </cdr:nvSpPr>
      <cdr:spPr bwMode="auto">
        <a:xfrm xmlns:a="http://schemas.openxmlformats.org/drawingml/2006/main">
          <a:off x="1204773" y="210234"/>
          <a:ext cx="2100805" cy="388413"/>
        </a:xfrm>
        <a:prstGeom xmlns:a="http://schemas.openxmlformats.org/drawingml/2006/main" prst="rect">
          <a:avLst/>
        </a:prstGeom>
        <a:solidFill xmlns:a="http://schemas.openxmlformats.org/drawingml/2006/main">
          <a:schemeClr val="bg1"/>
        </a:solidFill>
        <a:ln xmlns:a="http://schemas.openxmlformats.org/drawingml/2006/main" w="12700"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0" tIns="0" rIns="0" bIns="0" numCol="1" anchor="ctr" anchorCtr="0" compatLnSpc="1">
          <a:prstTxWarp prst="textNoShape">
            <a:avLst/>
          </a:prstTxWarp>
          <a:spAutoFit/>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hdr" sz="quarter"/>
          </p:nvPr>
        </p:nvSpPr>
        <p:spPr bwMode="auto">
          <a:xfrm>
            <a:off x="0" y="0"/>
            <a:ext cx="3005027" cy="461645"/>
          </a:xfrm>
          <a:prstGeom prst="rect">
            <a:avLst/>
          </a:prstGeom>
          <a:noFill/>
          <a:ln w="9525">
            <a:noFill/>
            <a:miter lim="800000"/>
            <a:headEnd/>
            <a:tailEnd/>
          </a:ln>
          <a:effectLst/>
        </p:spPr>
        <p:txBody>
          <a:bodyPr vert="horz" wrap="square" lIns="92368" tIns="46185" rIns="92368" bIns="46185" numCol="1" anchor="t" anchorCtr="0" compatLnSpc="1">
            <a:prstTxWarp prst="textNoShape">
              <a:avLst/>
            </a:prstTxWarp>
          </a:bodyPr>
          <a:lstStyle>
            <a:lvl1pPr algn="l" defTabSz="924021">
              <a:spcBef>
                <a:spcPct val="0"/>
              </a:spcBef>
              <a:spcAft>
                <a:spcPct val="0"/>
              </a:spcAft>
              <a:defRPr sz="1200" b="1"/>
            </a:lvl1pPr>
          </a:lstStyle>
          <a:p>
            <a:endParaRPr lang="en-US"/>
          </a:p>
        </p:txBody>
      </p:sp>
      <p:sp>
        <p:nvSpPr>
          <p:cNvPr id="602115" name="Rectangle 3"/>
          <p:cNvSpPr>
            <a:spLocks noGrp="1" noChangeArrowheads="1"/>
          </p:cNvSpPr>
          <p:nvPr>
            <p:ph type="dt" sz="quarter" idx="1"/>
          </p:nvPr>
        </p:nvSpPr>
        <p:spPr bwMode="auto">
          <a:xfrm>
            <a:off x="3929174" y="0"/>
            <a:ext cx="3005027" cy="461645"/>
          </a:xfrm>
          <a:prstGeom prst="rect">
            <a:avLst/>
          </a:prstGeom>
          <a:noFill/>
          <a:ln w="9525">
            <a:noFill/>
            <a:miter lim="800000"/>
            <a:headEnd/>
            <a:tailEnd/>
          </a:ln>
          <a:effectLst/>
        </p:spPr>
        <p:txBody>
          <a:bodyPr vert="horz" wrap="square" lIns="92368" tIns="46185" rIns="92368" bIns="46185" numCol="1" anchor="t" anchorCtr="0" compatLnSpc="1">
            <a:prstTxWarp prst="textNoShape">
              <a:avLst/>
            </a:prstTxWarp>
          </a:bodyPr>
          <a:lstStyle>
            <a:lvl1pPr algn="r" defTabSz="924021">
              <a:spcBef>
                <a:spcPct val="0"/>
              </a:spcBef>
              <a:spcAft>
                <a:spcPct val="0"/>
              </a:spcAft>
              <a:defRPr sz="1200" b="1"/>
            </a:lvl1pPr>
          </a:lstStyle>
          <a:p>
            <a:endParaRPr lang="en-US"/>
          </a:p>
        </p:txBody>
      </p:sp>
      <p:sp>
        <p:nvSpPr>
          <p:cNvPr id="602116" name="Rectangle 4"/>
          <p:cNvSpPr>
            <a:spLocks noGrp="1" noChangeArrowheads="1"/>
          </p:cNvSpPr>
          <p:nvPr>
            <p:ph type="ftr" sz="quarter" idx="2"/>
          </p:nvPr>
        </p:nvSpPr>
        <p:spPr bwMode="auto">
          <a:xfrm>
            <a:off x="0" y="8771255"/>
            <a:ext cx="3005027" cy="461645"/>
          </a:xfrm>
          <a:prstGeom prst="rect">
            <a:avLst/>
          </a:prstGeom>
          <a:noFill/>
          <a:ln w="9525">
            <a:noFill/>
            <a:miter lim="800000"/>
            <a:headEnd/>
            <a:tailEnd/>
          </a:ln>
          <a:effectLst/>
        </p:spPr>
        <p:txBody>
          <a:bodyPr vert="horz" wrap="square" lIns="92368" tIns="46185" rIns="92368" bIns="46185" numCol="1" anchor="b" anchorCtr="0" compatLnSpc="1">
            <a:prstTxWarp prst="textNoShape">
              <a:avLst/>
            </a:prstTxWarp>
          </a:bodyPr>
          <a:lstStyle>
            <a:lvl1pPr algn="l" defTabSz="924021">
              <a:spcBef>
                <a:spcPct val="0"/>
              </a:spcBef>
              <a:spcAft>
                <a:spcPct val="0"/>
              </a:spcAft>
              <a:defRPr sz="1200" b="1"/>
            </a:lvl1pPr>
          </a:lstStyle>
          <a:p>
            <a:endParaRPr lang="en-US"/>
          </a:p>
        </p:txBody>
      </p:sp>
      <p:sp>
        <p:nvSpPr>
          <p:cNvPr id="602117" name="Rectangle 5"/>
          <p:cNvSpPr>
            <a:spLocks noGrp="1" noChangeArrowheads="1"/>
          </p:cNvSpPr>
          <p:nvPr>
            <p:ph type="sldNum" sz="quarter" idx="3"/>
          </p:nvPr>
        </p:nvSpPr>
        <p:spPr bwMode="auto">
          <a:xfrm>
            <a:off x="3929174" y="8771255"/>
            <a:ext cx="3005027" cy="461645"/>
          </a:xfrm>
          <a:prstGeom prst="rect">
            <a:avLst/>
          </a:prstGeom>
          <a:noFill/>
          <a:ln w="9525">
            <a:noFill/>
            <a:miter lim="800000"/>
            <a:headEnd/>
            <a:tailEnd/>
          </a:ln>
          <a:effectLst/>
        </p:spPr>
        <p:txBody>
          <a:bodyPr vert="horz" wrap="square" lIns="92368" tIns="46185" rIns="92368" bIns="46185" numCol="1" anchor="b" anchorCtr="0" compatLnSpc="1">
            <a:prstTxWarp prst="textNoShape">
              <a:avLst/>
            </a:prstTxWarp>
          </a:bodyPr>
          <a:lstStyle>
            <a:lvl1pPr algn="r" defTabSz="924021">
              <a:spcBef>
                <a:spcPct val="0"/>
              </a:spcBef>
              <a:spcAft>
                <a:spcPct val="0"/>
              </a:spcAft>
              <a:defRPr sz="1200" b="1"/>
            </a:lvl1pPr>
          </a:lstStyle>
          <a:p>
            <a:fld id="{A438F4FD-6CCB-4046-8A92-3D30630F8E21}" type="slidenum">
              <a:rPr lang="en-US"/>
              <a:pPr/>
              <a:t>‹#›</a:t>
            </a:fld>
            <a:endParaRPr lang="en-US"/>
          </a:p>
        </p:txBody>
      </p:sp>
    </p:spTree>
    <p:extLst>
      <p:ext uri="{BB962C8B-B14F-4D97-AF65-F5344CB8AC3E}">
        <p14:creationId xmlns:p14="http://schemas.microsoft.com/office/powerpoint/2010/main" val="3408006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05027" cy="461645"/>
          </a:xfrm>
          <a:prstGeom prst="rect">
            <a:avLst/>
          </a:prstGeom>
          <a:noFill/>
          <a:ln w="9525">
            <a:noFill/>
            <a:miter lim="800000"/>
            <a:headEnd/>
            <a:tailEnd/>
          </a:ln>
          <a:effectLst/>
        </p:spPr>
        <p:txBody>
          <a:bodyPr vert="horz" wrap="square" lIns="92368" tIns="46185" rIns="92368" bIns="46185" numCol="1" anchor="t" anchorCtr="0" compatLnSpc="1">
            <a:prstTxWarp prst="textNoShape">
              <a:avLst/>
            </a:prstTxWarp>
          </a:bodyPr>
          <a:lstStyle>
            <a:lvl1pPr algn="l" defTabSz="924021">
              <a:spcBef>
                <a:spcPct val="0"/>
              </a:spcBef>
              <a:spcAft>
                <a:spcPct val="0"/>
              </a:spcAft>
              <a:defRPr sz="1200"/>
            </a:lvl1pPr>
          </a:lstStyle>
          <a:p>
            <a:endParaRPr lang="en-US"/>
          </a:p>
        </p:txBody>
      </p:sp>
      <p:sp>
        <p:nvSpPr>
          <p:cNvPr id="54275" name="Rectangle 3"/>
          <p:cNvSpPr>
            <a:spLocks noGrp="1" noChangeArrowheads="1"/>
          </p:cNvSpPr>
          <p:nvPr>
            <p:ph type="dt" idx="1"/>
          </p:nvPr>
        </p:nvSpPr>
        <p:spPr bwMode="auto">
          <a:xfrm>
            <a:off x="3929174" y="0"/>
            <a:ext cx="3005027" cy="461645"/>
          </a:xfrm>
          <a:prstGeom prst="rect">
            <a:avLst/>
          </a:prstGeom>
          <a:noFill/>
          <a:ln w="9525">
            <a:noFill/>
            <a:miter lim="800000"/>
            <a:headEnd/>
            <a:tailEnd/>
          </a:ln>
          <a:effectLst/>
        </p:spPr>
        <p:txBody>
          <a:bodyPr vert="horz" wrap="square" lIns="92368" tIns="46185" rIns="92368" bIns="46185" numCol="1" anchor="t" anchorCtr="0" compatLnSpc="1">
            <a:prstTxWarp prst="textNoShape">
              <a:avLst/>
            </a:prstTxWarp>
          </a:bodyPr>
          <a:lstStyle>
            <a:lvl1pPr algn="r" defTabSz="924021">
              <a:spcBef>
                <a:spcPct val="0"/>
              </a:spcBef>
              <a:spcAft>
                <a:spcPct val="0"/>
              </a:spcAft>
              <a:defRPr sz="1200"/>
            </a:lvl1pPr>
          </a:lstStyle>
          <a:p>
            <a:endParaRPr lang="en-US"/>
          </a:p>
        </p:txBody>
      </p:sp>
      <p:sp>
        <p:nvSpPr>
          <p:cNvPr id="54276"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924147" y="4385628"/>
            <a:ext cx="5085907" cy="4154805"/>
          </a:xfrm>
          <a:prstGeom prst="rect">
            <a:avLst/>
          </a:prstGeom>
          <a:noFill/>
          <a:ln w="9525">
            <a:noFill/>
            <a:miter lim="800000"/>
            <a:headEnd/>
            <a:tailEnd/>
          </a:ln>
          <a:effectLst/>
        </p:spPr>
        <p:txBody>
          <a:bodyPr vert="horz" wrap="square" lIns="92368" tIns="46185" rIns="92368" bIns="461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278" name="Rectangle 6"/>
          <p:cNvSpPr>
            <a:spLocks noGrp="1" noChangeArrowheads="1"/>
          </p:cNvSpPr>
          <p:nvPr>
            <p:ph type="ftr" sz="quarter" idx="4"/>
          </p:nvPr>
        </p:nvSpPr>
        <p:spPr bwMode="auto">
          <a:xfrm>
            <a:off x="0" y="8771255"/>
            <a:ext cx="3005027" cy="461645"/>
          </a:xfrm>
          <a:prstGeom prst="rect">
            <a:avLst/>
          </a:prstGeom>
          <a:noFill/>
          <a:ln w="9525">
            <a:noFill/>
            <a:miter lim="800000"/>
            <a:headEnd/>
            <a:tailEnd/>
          </a:ln>
          <a:effectLst/>
        </p:spPr>
        <p:txBody>
          <a:bodyPr vert="horz" wrap="square" lIns="92368" tIns="46185" rIns="92368" bIns="46185" numCol="1" anchor="b" anchorCtr="0" compatLnSpc="1">
            <a:prstTxWarp prst="textNoShape">
              <a:avLst/>
            </a:prstTxWarp>
          </a:bodyPr>
          <a:lstStyle>
            <a:lvl1pPr algn="l" defTabSz="924021">
              <a:spcBef>
                <a:spcPct val="0"/>
              </a:spcBef>
              <a:spcAft>
                <a:spcPct val="0"/>
              </a:spcAft>
              <a:defRPr sz="1200"/>
            </a:lvl1pPr>
          </a:lstStyle>
          <a:p>
            <a:endParaRPr lang="en-US"/>
          </a:p>
        </p:txBody>
      </p:sp>
      <p:sp>
        <p:nvSpPr>
          <p:cNvPr id="54279" name="Rectangle 7"/>
          <p:cNvSpPr>
            <a:spLocks noGrp="1" noChangeArrowheads="1"/>
          </p:cNvSpPr>
          <p:nvPr>
            <p:ph type="sldNum" sz="quarter" idx="5"/>
          </p:nvPr>
        </p:nvSpPr>
        <p:spPr bwMode="auto">
          <a:xfrm>
            <a:off x="3929174" y="8771255"/>
            <a:ext cx="3005027" cy="461645"/>
          </a:xfrm>
          <a:prstGeom prst="rect">
            <a:avLst/>
          </a:prstGeom>
          <a:noFill/>
          <a:ln w="9525">
            <a:noFill/>
            <a:miter lim="800000"/>
            <a:headEnd/>
            <a:tailEnd/>
          </a:ln>
          <a:effectLst/>
        </p:spPr>
        <p:txBody>
          <a:bodyPr vert="horz" wrap="square" lIns="92368" tIns="46185" rIns="92368" bIns="46185" numCol="1" anchor="b" anchorCtr="0" compatLnSpc="1">
            <a:prstTxWarp prst="textNoShape">
              <a:avLst/>
            </a:prstTxWarp>
          </a:bodyPr>
          <a:lstStyle>
            <a:lvl1pPr algn="r" defTabSz="924021">
              <a:spcBef>
                <a:spcPct val="0"/>
              </a:spcBef>
              <a:spcAft>
                <a:spcPct val="0"/>
              </a:spcAft>
              <a:defRPr sz="1200"/>
            </a:lvl1pPr>
          </a:lstStyle>
          <a:p>
            <a:fld id="{2704FE7F-26DA-4251-8478-E3A93E05B166}" type="slidenum">
              <a:rPr lang="en-US"/>
              <a:pPr/>
              <a:t>‹#›</a:t>
            </a:fld>
            <a:endParaRPr lang="en-US"/>
          </a:p>
        </p:txBody>
      </p:sp>
    </p:spTree>
    <p:extLst>
      <p:ext uri="{BB962C8B-B14F-4D97-AF65-F5344CB8AC3E}">
        <p14:creationId xmlns:p14="http://schemas.microsoft.com/office/powerpoint/2010/main" val="3461421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mn-lt"/>
              </a:rPr>
              <a:t>Direction: </a:t>
            </a:r>
            <a:r>
              <a:rPr lang="en-US" sz="1200" dirty="0">
                <a:latin typeface="+mn-lt"/>
              </a:rPr>
              <a:t>Prior to starting the deck, introduce yourself to the customer and explain the goal of your meeting.</a:t>
            </a:r>
          </a:p>
          <a:p>
            <a:endParaRPr lang="en-US" sz="1200" dirty="0">
              <a:latin typeface="+mn-lt"/>
            </a:endParaRPr>
          </a:p>
          <a:p>
            <a:r>
              <a:rPr lang="en-US" sz="1200" b="1" dirty="0">
                <a:latin typeface="+mn-lt"/>
              </a:rPr>
              <a:t>Narrative: </a:t>
            </a:r>
            <a:r>
              <a:rPr lang="en-US" sz="1200" dirty="0">
                <a:latin typeface="+mn-lt"/>
              </a:rPr>
              <a:t>In this deck, we will cover two main sections regarding the long-term use of ADT. The first section will focus on a historical overview as well as the benefits of long-term ADT use, and the second half of the deck will review the potential risks associated with long-term use of ADT.</a:t>
            </a:r>
            <a:endParaRPr lang="en-US" sz="1200" b="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2704FE7F-26DA-4251-8478-E3A93E05B166}" type="slidenum">
              <a:rPr lang="en-US" smtClean="0"/>
              <a:pPr/>
              <a:t>1</a:t>
            </a:fld>
            <a:endParaRPr lang="en-US"/>
          </a:p>
        </p:txBody>
      </p:sp>
    </p:spTree>
    <p:extLst>
      <p:ext uri="{BB962C8B-B14F-4D97-AF65-F5344CB8AC3E}">
        <p14:creationId xmlns:p14="http://schemas.microsoft.com/office/powerpoint/2010/main" val="427815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4147" y="4385628"/>
            <a:ext cx="5085907" cy="4680113"/>
          </a:xfrm>
        </p:spPr>
        <p:txBody>
          <a:bodyPr/>
          <a:lstStyle/>
          <a:p>
            <a:pPr marL="0" marR="0">
              <a:lnSpc>
                <a:spcPct val="107000"/>
              </a:lnSpc>
              <a:spcBef>
                <a:spcPts val="0"/>
              </a:spcBef>
              <a:spcAft>
                <a:spcPts val="0"/>
              </a:spcAft>
            </a:pPr>
            <a:r>
              <a:rPr lang="en-US" sz="700" b="1" dirty="0">
                <a:effectLst/>
                <a:latin typeface="+mn-lt"/>
                <a:ea typeface="Calibri" panose="020F0502020204030204" pitchFamily="34" charset="0"/>
                <a:cs typeface="Times New Roman" panose="02020603050405020304" pitchFamily="18" charset="0"/>
              </a:rPr>
              <a:t>Purpose:</a:t>
            </a:r>
            <a:r>
              <a:rPr lang="en-US" sz="700" dirty="0">
                <a:effectLst/>
                <a:latin typeface="+mn-lt"/>
                <a:ea typeface="Calibri" panose="020F0502020204030204" pitchFamily="34" charset="0"/>
                <a:cs typeface="Times New Roman" panose="02020603050405020304" pitchFamily="18" charset="0"/>
              </a:rPr>
              <a:t> Before we move on to the second half of the deck, I want to briefly review some of the published research that has supported the use of long-term ADT demonstrating a benefit in OS and QoL.</a:t>
            </a:r>
          </a:p>
          <a:p>
            <a:pPr marL="0" marR="0">
              <a:lnSpc>
                <a:spcPct val="107000"/>
              </a:lnSpc>
              <a:spcBef>
                <a:spcPts val="0"/>
              </a:spcBef>
              <a:spcAft>
                <a:spcPts val="0"/>
              </a:spcAft>
            </a:pPr>
            <a:r>
              <a:rPr lang="en-US" sz="700" b="1" dirty="0">
                <a:effectLst/>
                <a:latin typeface="+mn-lt"/>
                <a:ea typeface="Calibri" panose="020F0502020204030204" pitchFamily="34" charset="0"/>
                <a:cs typeface="Times New Roman" panose="02020603050405020304" pitchFamily="18" charset="0"/>
              </a:rPr>
              <a:t>Narrative: </a:t>
            </a:r>
            <a:endParaRPr lang="en-US" sz="700" dirty="0">
              <a:effectLst/>
              <a:latin typeface="+mn-lt"/>
              <a:ea typeface="Calibri" panose="020F0502020204030204" pitchFamily="34" charset="0"/>
              <a:cs typeface="Times New Roman" panose="02020603050405020304" pitchFamily="18" charset="0"/>
            </a:endParaRPr>
          </a:p>
          <a:p>
            <a:pPr marL="117475" marR="0" lvl="0" indent="-117475">
              <a:lnSpc>
                <a:spcPct val="107000"/>
              </a:lnSpc>
              <a:spcBef>
                <a:spcPts val="0"/>
              </a:spcBef>
              <a:spcAft>
                <a:spcPts val="0"/>
              </a:spcAft>
              <a:buFont typeface="Arial" panose="020B0604020202020204" pitchFamily="34" charset="0"/>
              <a:buChar char="•"/>
              <a:tabLst>
                <a:tab pos="457200" algn="l"/>
              </a:tabLst>
            </a:pPr>
            <a:r>
              <a:rPr lang="en-US" sz="700" dirty="0">
                <a:effectLst/>
                <a:latin typeface="+mn-lt"/>
                <a:ea typeface="Calibri" panose="020F0502020204030204" pitchFamily="34" charset="0"/>
                <a:cs typeface="Times New Roman" panose="02020603050405020304" pitchFamily="18" charset="0"/>
              </a:rPr>
              <a:t> Several Phase 3 randomized trials have shown a benefit in OS when comparing radiation therapy alone to radiation therapy plus ADT</a:t>
            </a:r>
            <a:r>
              <a:rPr lang="en-US" sz="700" baseline="30000" dirty="0">
                <a:effectLst/>
                <a:latin typeface="+mn-lt"/>
                <a:ea typeface="Calibri" panose="020F0502020204030204" pitchFamily="34" charset="0"/>
                <a:cs typeface="Times New Roman" panose="02020603050405020304" pitchFamily="18" charset="0"/>
              </a:rPr>
              <a:t>1-3</a:t>
            </a:r>
            <a:endParaRPr lang="en-US" sz="700" dirty="0">
              <a:effectLst/>
              <a:latin typeface="+mn-lt"/>
              <a:ea typeface="Calibri" panose="020F0502020204030204" pitchFamily="34" charset="0"/>
              <a:cs typeface="Times New Roman" panose="02020603050405020304" pitchFamily="18" charset="0"/>
            </a:endParaRPr>
          </a:p>
          <a:p>
            <a:pPr marR="0" lvl="1" indent="-174625">
              <a:lnSpc>
                <a:spcPct val="107000"/>
              </a:lnSpc>
              <a:spcBef>
                <a:spcPts val="0"/>
              </a:spcBef>
              <a:spcAft>
                <a:spcPts val="0"/>
              </a:spcAft>
              <a:buFont typeface="Arial" panose="020B0604020202020204" pitchFamily="34" charset="0"/>
              <a:buChar char="•"/>
              <a:tabLst>
                <a:tab pos="914400" algn="l"/>
              </a:tabLst>
            </a:pPr>
            <a:r>
              <a:rPr lang="en-US" sz="700" b="1" dirty="0">
                <a:effectLst/>
                <a:latin typeface="+mn-lt"/>
                <a:ea typeface="Calibri" panose="020F0502020204030204" pitchFamily="34" charset="0"/>
                <a:cs typeface="Times New Roman" panose="02020603050405020304" pitchFamily="18" charset="0"/>
              </a:rPr>
              <a:t>Additional Information: (the first two bullets below refer to date from the main bullet of the slide)</a:t>
            </a:r>
            <a:endParaRPr lang="en-US" sz="700" dirty="0">
              <a:effectLst/>
              <a:latin typeface="+mn-lt"/>
              <a:ea typeface="Calibri" panose="020F0502020204030204" pitchFamily="34" charset="0"/>
              <a:cs typeface="Times New Roman" panose="02020603050405020304" pitchFamily="18" charset="0"/>
            </a:endParaRPr>
          </a:p>
          <a:p>
            <a:pPr marL="631825" marR="0" lvl="2" indent="-174625">
              <a:lnSpc>
                <a:spcPct val="107000"/>
              </a:lnSpc>
              <a:spcBef>
                <a:spcPts val="0"/>
              </a:spcBef>
              <a:spcAft>
                <a:spcPts val="0"/>
              </a:spcAft>
              <a:buFont typeface="Arial" panose="020B0604020202020204" pitchFamily="34" charset="0"/>
              <a:buChar char="•"/>
              <a:tabLst>
                <a:tab pos="1371600" algn="l"/>
              </a:tabLst>
            </a:pPr>
            <a:r>
              <a:rPr lang="en-US" sz="700" dirty="0">
                <a:effectLst/>
                <a:latin typeface="+mn-lt"/>
                <a:ea typeface="Calibri" panose="020F0502020204030204" pitchFamily="34" charset="0"/>
                <a:cs typeface="Times New Roman" panose="02020603050405020304" pitchFamily="18" charset="0"/>
              </a:rPr>
              <a:t>OS at 5 years was 78% for combined treatment and 62% for radiation alone</a:t>
            </a:r>
            <a:r>
              <a:rPr lang="en-US" sz="700" baseline="30000" dirty="0">
                <a:effectLst/>
                <a:latin typeface="+mn-lt"/>
                <a:ea typeface="Calibri" panose="020F0502020204030204" pitchFamily="34" charset="0"/>
                <a:cs typeface="Times New Roman" panose="02020603050405020304" pitchFamily="18" charset="0"/>
              </a:rPr>
              <a:t>1</a:t>
            </a:r>
            <a:endParaRPr lang="en-US" sz="700" dirty="0">
              <a:effectLst/>
              <a:latin typeface="+mn-lt"/>
              <a:ea typeface="Calibri" panose="020F0502020204030204" pitchFamily="34" charset="0"/>
              <a:cs typeface="Times New Roman" panose="02020603050405020304" pitchFamily="18" charset="0"/>
            </a:endParaRPr>
          </a:p>
          <a:p>
            <a:pPr marL="631825" marR="0" lvl="2" indent="-174625">
              <a:lnSpc>
                <a:spcPct val="107000"/>
              </a:lnSpc>
              <a:spcBef>
                <a:spcPts val="0"/>
              </a:spcBef>
              <a:spcAft>
                <a:spcPts val="0"/>
              </a:spcAft>
              <a:buFont typeface="Arial" panose="020B0604020202020204" pitchFamily="34" charset="0"/>
              <a:buChar char="•"/>
              <a:tabLst>
                <a:tab pos="1371600" algn="l"/>
              </a:tabLst>
            </a:pPr>
            <a:r>
              <a:rPr lang="en-US" sz="700" dirty="0">
                <a:effectLst/>
                <a:latin typeface="+mn-lt"/>
                <a:ea typeface="Calibri" panose="020F0502020204030204" pitchFamily="34" charset="0"/>
                <a:cs typeface="Times New Roman" panose="02020603050405020304" pitchFamily="18" charset="0"/>
              </a:rPr>
              <a:t>An analysis by </a:t>
            </a:r>
            <a:r>
              <a:rPr lang="en-US" sz="700" dirty="0" err="1">
                <a:effectLst/>
                <a:latin typeface="+mn-lt"/>
                <a:ea typeface="Calibri" panose="020F0502020204030204" pitchFamily="34" charset="0"/>
                <a:cs typeface="Times New Roman" panose="02020603050405020304" pitchFamily="18" charset="0"/>
              </a:rPr>
              <a:t>Pilepich</a:t>
            </a:r>
            <a:r>
              <a:rPr lang="en-US" sz="700" dirty="0">
                <a:effectLst/>
                <a:latin typeface="+mn-lt"/>
                <a:ea typeface="Calibri" panose="020F0502020204030204" pitchFamily="34" charset="0"/>
                <a:cs typeface="Times New Roman" panose="02020603050405020304" pitchFamily="18" charset="0"/>
              </a:rPr>
              <a:t> et al. on the RTOG trial 85-31 found an improvement in OS favoring the ADT arm (estimated 10-year absolutive survival of 53%)</a:t>
            </a:r>
            <a:r>
              <a:rPr lang="en-US" sz="700" baseline="30000" dirty="0">
                <a:effectLst/>
                <a:latin typeface="+mn-lt"/>
                <a:ea typeface="Calibri" panose="020F0502020204030204" pitchFamily="34" charset="0"/>
                <a:cs typeface="Times New Roman" panose="02020603050405020304" pitchFamily="18" charset="0"/>
              </a:rPr>
              <a:t>1</a:t>
            </a:r>
            <a:endParaRPr lang="en-US" sz="700" dirty="0">
              <a:effectLst/>
              <a:latin typeface="+mn-lt"/>
              <a:ea typeface="Calibri" panose="020F0502020204030204" pitchFamily="34" charset="0"/>
              <a:cs typeface="Times New Roman" panose="02020603050405020304" pitchFamily="18" charset="0"/>
            </a:endParaRPr>
          </a:p>
          <a:p>
            <a:pPr marL="631825" marR="0" lvl="2" indent="-174625">
              <a:lnSpc>
                <a:spcPct val="107000"/>
              </a:lnSpc>
              <a:spcBef>
                <a:spcPts val="0"/>
              </a:spcBef>
              <a:spcAft>
                <a:spcPts val="0"/>
              </a:spcAft>
              <a:buFont typeface="Arial" panose="020B0604020202020204" pitchFamily="34" charset="0"/>
              <a:buChar char="•"/>
              <a:tabLst>
                <a:tab pos="1371600" algn="l"/>
              </a:tabLst>
            </a:pPr>
            <a:r>
              <a:rPr lang="en-US" sz="700" dirty="0">
                <a:effectLst/>
                <a:latin typeface="+mn-lt"/>
                <a:ea typeface="Calibri" panose="020F0502020204030204" pitchFamily="34" charset="0"/>
                <a:cs typeface="Times New Roman" panose="02020603050405020304" pitchFamily="18" charset="0"/>
              </a:rPr>
              <a:t>Guidelines support long term use of ADT has demonstrated improvements in survival</a:t>
            </a:r>
            <a:r>
              <a:rPr lang="en-US" sz="700" baseline="30000" dirty="0">
                <a:effectLst/>
                <a:latin typeface="+mn-lt"/>
                <a:ea typeface="Calibri" panose="020F0502020204030204" pitchFamily="34" charset="0"/>
                <a:cs typeface="Times New Roman" panose="02020603050405020304" pitchFamily="18" charset="0"/>
              </a:rPr>
              <a:t>4</a:t>
            </a:r>
            <a:endParaRPr lang="en-US" sz="700" dirty="0">
              <a:effectLst/>
              <a:latin typeface="+mn-lt"/>
              <a:ea typeface="Calibri" panose="020F0502020204030204" pitchFamily="34" charset="0"/>
              <a:cs typeface="Times New Roman" panose="02020603050405020304" pitchFamily="18" charset="0"/>
            </a:endParaRPr>
          </a:p>
          <a:p>
            <a:pPr marL="973138" marR="0" lvl="3" indent="-176213">
              <a:lnSpc>
                <a:spcPct val="107000"/>
              </a:lnSpc>
              <a:spcBef>
                <a:spcPts val="0"/>
              </a:spcBef>
              <a:spcAft>
                <a:spcPts val="0"/>
              </a:spcAft>
              <a:buFont typeface="Calibri" panose="020F0502020204030204" pitchFamily="34" charset="0"/>
              <a:buChar char="–"/>
              <a:tabLst>
                <a:tab pos="1828800" algn="l"/>
              </a:tabLst>
            </a:pPr>
            <a:r>
              <a:rPr lang="en-US" sz="700" dirty="0">
                <a:effectLst/>
                <a:latin typeface="+mn-lt"/>
                <a:ea typeface="Calibri" panose="020F0502020204030204" pitchFamily="34" charset="0"/>
                <a:cs typeface="Times New Roman" panose="02020603050405020304" pitchFamily="18" charset="0"/>
              </a:rPr>
              <a:t>Studies have assessed the benefit of ADT in patients with high-risk disease, the optimal dosing of ADT use was from 18-36 months in patients with high-risk disease</a:t>
            </a:r>
            <a:r>
              <a:rPr lang="en-US" sz="700" baseline="30000" dirty="0">
                <a:effectLst/>
                <a:latin typeface="+mn-lt"/>
                <a:ea typeface="Calibri" panose="020F0502020204030204" pitchFamily="34" charset="0"/>
                <a:cs typeface="Times New Roman" panose="02020603050405020304" pitchFamily="18" charset="0"/>
              </a:rPr>
              <a:t>4</a:t>
            </a:r>
            <a:endParaRPr lang="en-US" sz="700" dirty="0">
              <a:effectLst/>
              <a:latin typeface="+mn-lt"/>
              <a:ea typeface="Calibri" panose="020F0502020204030204" pitchFamily="34" charset="0"/>
              <a:cs typeface="Times New Roman" panose="02020603050405020304" pitchFamily="18" charset="0"/>
            </a:endParaRPr>
          </a:p>
          <a:p>
            <a:pPr marL="117475" marR="0" lvl="0" indent="-117475">
              <a:lnSpc>
                <a:spcPct val="107000"/>
              </a:lnSpc>
              <a:spcBef>
                <a:spcPts val="0"/>
              </a:spcBef>
              <a:spcAft>
                <a:spcPts val="0"/>
              </a:spcAft>
              <a:buFont typeface="Arial" panose="020B0604020202020204" pitchFamily="34" charset="0"/>
              <a:buChar char="•"/>
              <a:tabLst>
                <a:tab pos="457200" algn="l"/>
              </a:tabLst>
            </a:pPr>
            <a:r>
              <a:rPr lang="en-US" sz="700" dirty="0">
                <a:effectLst/>
                <a:latin typeface="+mn-lt"/>
                <a:ea typeface="Calibri" panose="020F0502020204030204" pitchFamily="34" charset="0"/>
                <a:cs typeface="Times New Roman" panose="02020603050405020304" pitchFamily="18" charset="0"/>
              </a:rPr>
              <a:t>In the metastatic setting, ADT has a QoL benefit, allowing patients to live longer.</a:t>
            </a:r>
            <a:r>
              <a:rPr lang="en-US" sz="700" baseline="30000" dirty="0">
                <a:effectLst/>
                <a:latin typeface="+mn-lt"/>
                <a:ea typeface="Calibri" panose="020F0502020204030204" pitchFamily="34" charset="0"/>
                <a:cs typeface="Times New Roman" panose="02020603050405020304" pitchFamily="18" charset="0"/>
              </a:rPr>
              <a:t>1,2</a:t>
            </a:r>
            <a:endParaRPr lang="en-US" sz="700" dirty="0">
              <a:effectLst/>
              <a:latin typeface="+mn-lt"/>
              <a:ea typeface="Calibri" panose="020F0502020204030204" pitchFamily="34" charset="0"/>
              <a:cs typeface="Times New Roman" panose="02020603050405020304" pitchFamily="18" charset="0"/>
            </a:endParaRPr>
          </a:p>
          <a:p>
            <a:pPr marL="117475" marR="0" lvl="0" indent="-117475">
              <a:lnSpc>
                <a:spcPct val="107000"/>
              </a:lnSpc>
              <a:spcBef>
                <a:spcPts val="0"/>
              </a:spcBef>
              <a:spcAft>
                <a:spcPts val="0"/>
              </a:spcAft>
              <a:buFont typeface="Arial" panose="020B0604020202020204" pitchFamily="34" charset="0"/>
              <a:buChar char="•"/>
              <a:tabLst>
                <a:tab pos="457200" algn="l"/>
              </a:tabLst>
            </a:pPr>
            <a:r>
              <a:rPr lang="en-US" sz="700" dirty="0">
                <a:effectLst/>
                <a:latin typeface="+mn-lt"/>
                <a:ea typeface="Calibri" panose="020F0502020204030204" pitchFamily="34" charset="0"/>
                <a:cs typeface="Times New Roman" panose="02020603050405020304" pitchFamily="18" charset="0"/>
              </a:rPr>
              <a:t>Patients with advanced disease have long-term benefits from ADT use by alleviating their symptoms</a:t>
            </a:r>
            <a:r>
              <a:rPr lang="en-US" sz="700" baseline="30000" dirty="0">
                <a:latin typeface="+mn-lt"/>
                <a:ea typeface="Calibri" panose="020F0502020204030204" pitchFamily="34" charset="0"/>
                <a:cs typeface="Times New Roman" panose="02020603050405020304" pitchFamily="18" charset="0"/>
              </a:rPr>
              <a:t>5</a:t>
            </a:r>
            <a:endParaRPr lang="en-US" sz="700" dirty="0">
              <a:effectLst/>
              <a:latin typeface="+mn-lt"/>
              <a:ea typeface="Calibri" panose="020F0502020204030204" pitchFamily="34" charset="0"/>
              <a:cs typeface="Times New Roman" panose="02020603050405020304" pitchFamily="18" charset="0"/>
            </a:endParaRPr>
          </a:p>
          <a:p>
            <a:pPr marL="1085850" marR="0" lvl="2" indent="-171450">
              <a:lnSpc>
                <a:spcPct val="107000"/>
              </a:lnSpc>
              <a:spcBef>
                <a:spcPts val="0"/>
              </a:spcBef>
              <a:spcAft>
                <a:spcPts val="0"/>
              </a:spcAft>
              <a:buFont typeface="Arial" panose="020B0604020202020204" pitchFamily="34" charset="0"/>
              <a:buChar char="•"/>
            </a:pPr>
            <a:r>
              <a:rPr lang="en-US" sz="700" b="1" dirty="0">
                <a:effectLst/>
                <a:latin typeface="+mn-lt"/>
                <a:ea typeface="Calibri" panose="020F0502020204030204" pitchFamily="34" charset="0"/>
                <a:cs typeface="Times New Roman" panose="02020603050405020304" pitchFamily="18" charset="0"/>
              </a:rPr>
              <a:t>NOTE:</a:t>
            </a:r>
            <a:r>
              <a:rPr lang="en-US" sz="700" dirty="0">
                <a:effectLst/>
                <a:latin typeface="+mn-lt"/>
                <a:ea typeface="Calibri" panose="020F0502020204030204" pitchFamily="34" charset="0"/>
                <a:cs typeface="Times New Roman" panose="02020603050405020304" pitchFamily="18" charset="0"/>
              </a:rPr>
              <a:t> Remind the customer that any references may be requested through the proper channels.</a:t>
            </a:r>
          </a:p>
          <a:p>
            <a:pPr marL="0" marR="0">
              <a:lnSpc>
                <a:spcPct val="107000"/>
              </a:lnSpc>
              <a:spcBef>
                <a:spcPts val="0"/>
              </a:spcBef>
              <a:spcAft>
                <a:spcPts val="0"/>
              </a:spcAft>
            </a:pPr>
            <a:r>
              <a:rPr lang="en-US" sz="7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700" dirty="0">
                <a:effectLst/>
                <a:latin typeface="+mn-lt"/>
                <a:ea typeface="Calibri" panose="020F0502020204030204" pitchFamily="34" charset="0"/>
                <a:cs typeface="Times New Roman" panose="02020603050405020304" pitchFamily="18" charset="0"/>
              </a:rPr>
              <a:t>Moving onto the KM curves, this research was published in 2019, and it demonstrated that survival is correlated to time to PSA nadir and time to CRPC by timely and long-term use of ADT.</a:t>
            </a:r>
            <a:r>
              <a:rPr lang="en-US" sz="700" baseline="30000" dirty="0">
                <a:effectLst/>
                <a:latin typeface="+mn-lt"/>
                <a:ea typeface="Calibri" panose="020F0502020204030204" pitchFamily="34" charset="0"/>
                <a:cs typeface="Times New Roman" panose="02020603050405020304" pitchFamily="18" charset="0"/>
              </a:rPr>
              <a:t>6</a:t>
            </a:r>
          </a:p>
          <a:p>
            <a:pPr marL="1085850" marR="0" lvl="2" indent="-171450">
              <a:lnSpc>
                <a:spcPct val="107000"/>
              </a:lnSpc>
              <a:spcBef>
                <a:spcPts val="0"/>
              </a:spcBef>
              <a:spcAft>
                <a:spcPts val="0"/>
              </a:spcAft>
              <a:buFont typeface="Arial" panose="020B0604020202020204" pitchFamily="34" charset="0"/>
              <a:buChar char="•"/>
            </a:pPr>
            <a:r>
              <a:rPr lang="en-US" sz="700" b="1" dirty="0">
                <a:effectLst/>
                <a:latin typeface="+mn-lt"/>
                <a:ea typeface="Calibri" panose="020F0502020204030204" pitchFamily="34" charset="0"/>
                <a:cs typeface="Times New Roman" panose="02020603050405020304" pitchFamily="18" charset="0"/>
              </a:rPr>
              <a:t>NOTE:</a:t>
            </a:r>
            <a:r>
              <a:rPr lang="en-US" sz="700" dirty="0">
                <a:effectLst/>
                <a:latin typeface="+mn-lt"/>
                <a:ea typeface="Calibri" panose="020F0502020204030204" pitchFamily="34" charset="0"/>
                <a:cs typeface="Times New Roman" panose="02020603050405020304" pitchFamily="18" charset="0"/>
              </a:rPr>
              <a:t> Set up the study design for this data before you review with the customer. </a:t>
            </a:r>
            <a:r>
              <a:rPr lang="en-US" sz="700" b="1" dirty="0">
                <a:effectLst/>
                <a:latin typeface="+mn-lt"/>
                <a:ea typeface="Calibri" panose="020F0502020204030204" pitchFamily="34" charset="0"/>
                <a:cs typeface="Corbel-Bold"/>
              </a:rPr>
              <a:t> </a:t>
            </a:r>
            <a:r>
              <a:rPr lang="en-US" sz="700" dirty="0">
                <a:effectLst/>
                <a:latin typeface="+mn-lt"/>
                <a:ea typeface="Calibri" panose="020F0502020204030204" pitchFamily="34" charset="0"/>
                <a:cs typeface="Calibri" panose="020F0502020204030204" pitchFamily="34" charset="0"/>
              </a:rPr>
              <a:t>This multicenter retrospective study included 295 patients diagnosed with CRPC between September 2009 and November 2017. PSA kinetics during ADT including %PSA decline, PSA nadir level, time to PSA nadir, and time to CRPC progression was investigated.</a:t>
            </a:r>
            <a:r>
              <a:rPr lang="en-US" sz="700" baseline="30000" dirty="0">
                <a:effectLst/>
                <a:latin typeface="+mn-lt"/>
                <a:ea typeface="Calibri" panose="020F0502020204030204" pitchFamily="34" charset="0"/>
                <a:cs typeface="Calibri" panose="020F0502020204030204" pitchFamily="34" charset="0"/>
              </a:rPr>
              <a:t>6</a:t>
            </a:r>
            <a:r>
              <a:rPr lang="en-US" sz="700" dirty="0">
                <a:effectLst/>
                <a:latin typeface="+mn-lt"/>
                <a:ea typeface="Calibri" panose="020F0502020204030204" pitchFamily="34" charset="0"/>
                <a:cs typeface="Calibri" panose="020F0502020204030204" pitchFamily="34" charset="0"/>
              </a:rPr>
              <a:t> </a:t>
            </a:r>
            <a:endParaRPr lang="en-US" sz="7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b="1" dirty="0">
                <a:effectLst/>
                <a:latin typeface="+mn-lt"/>
                <a:ea typeface="Calibri" panose="020F0502020204030204" pitchFamily="34" charset="0"/>
                <a:cs typeface="Times New Roman" panose="02020603050405020304" pitchFamily="18" charset="0"/>
              </a:rPr>
              <a:t> </a:t>
            </a:r>
            <a:endParaRPr lang="en-US" sz="7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b="1" dirty="0">
                <a:effectLst/>
                <a:latin typeface="+mn-lt"/>
                <a:ea typeface="Calibri" panose="020F0502020204030204" pitchFamily="34" charset="0"/>
                <a:cs typeface="Times New Roman" panose="02020603050405020304" pitchFamily="18" charset="0"/>
              </a:rPr>
              <a:t>Narrative for figure:</a:t>
            </a:r>
            <a:endParaRPr lang="en-US" sz="7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dirty="0">
                <a:effectLst/>
                <a:latin typeface="+mn-lt"/>
                <a:ea typeface="Calibri" panose="020F0502020204030204" pitchFamily="34" charset="0"/>
                <a:cs typeface="Calibri" panose="020F0502020204030204" pitchFamily="34" charset="0"/>
              </a:rPr>
              <a:t>Looking at these KM curves (on the left), the blue line represents time to PSA nadir &lt;6 months and the green line represents time to PSA nadir ≥ 6 months, this curve showed cumulative cancer-specific survival, stratified by time to PSA nadir (dichotomized at 6 months) in the patients who had not received previous curative local therapy (n=146).</a:t>
            </a:r>
            <a:r>
              <a:rPr lang="en-US" sz="700" baseline="30000" dirty="0">
                <a:effectLst/>
                <a:latin typeface="+mn-lt"/>
                <a:ea typeface="Calibri" panose="020F0502020204030204" pitchFamily="34" charset="0"/>
                <a:cs typeface="Calibri" panose="020F0502020204030204" pitchFamily="34" charset="0"/>
              </a:rPr>
              <a:t>6</a:t>
            </a:r>
            <a:r>
              <a:rPr lang="en-US" sz="700" dirty="0">
                <a:effectLst/>
                <a:latin typeface="+mn-lt"/>
                <a:ea typeface="Calibri" panose="020F0502020204030204" pitchFamily="34" charset="0"/>
                <a:cs typeface="Calibri" panose="020F0502020204030204" pitchFamily="34" charset="0"/>
              </a:rPr>
              <a:t>  </a:t>
            </a:r>
            <a:endParaRPr lang="en-US" sz="7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dirty="0">
                <a:effectLst/>
                <a:latin typeface="+mn-lt"/>
                <a:ea typeface="Calibri" panose="020F0502020204030204" pitchFamily="34" charset="0"/>
                <a:cs typeface="Calibri" panose="020F0502020204030204" pitchFamily="34" charset="0"/>
              </a:rPr>
              <a:t> </a:t>
            </a:r>
            <a:endParaRPr lang="en-US" sz="7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dirty="0">
                <a:effectLst/>
                <a:latin typeface="+mn-lt"/>
                <a:ea typeface="Calibri" panose="020F0502020204030204" pitchFamily="34" charset="0"/>
                <a:cs typeface="Calibri" panose="020F0502020204030204" pitchFamily="34" charset="0"/>
              </a:rPr>
              <a:t>Looking at the curve on the right, the blue line represents time to CRPC progression  ≥ 12 months  and the green line represents time to CRPC progression &lt; 12 months, this KM curve showed cumulative cancer-specific survival, stratified by time to CRPC (dichotomized at 12 months) in the patients who had not received previous curative local therapy (n = 146).</a:t>
            </a:r>
            <a:r>
              <a:rPr lang="en-US" sz="700" baseline="30000" dirty="0">
                <a:effectLst/>
                <a:latin typeface="+mn-lt"/>
                <a:ea typeface="Calibri" panose="020F0502020204030204" pitchFamily="34" charset="0"/>
                <a:cs typeface="Calibri" panose="020F0502020204030204" pitchFamily="34" charset="0"/>
              </a:rPr>
              <a:t>6</a:t>
            </a:r>
            <a:r>
              <a:rPr lang="en-US" sz="700" dirty="0">
                <a:effectLst/>
                <a:latin typeface="+mn-lt"/>
                <a:ea typeface="Calibri" panose="020F0502020204030204" pitchFamily="34" charset="0"/>
                <a:cs typeface="Calibri" panose="020F0502020204030204" pitchFamily="34" charset="0"/>
              </a:rPr>
              <a:t> </a:t>
            </a:r>
            <a:endParaRPr lang="en-US" sz="7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dirty="0">
                <a:effectLst/>
                <a:latin typeface="+mn-lt"/>
                <a:ea typeface="Calibri" panose="020F0502020204030204" pitchFamily="34" charset="0"/>
                <a:cs typeface="Calibri" panose="020F0502020204030204" pitchFamily="34" charset="0"/>
              </a:rPr>
              <a:t> </a:t>
            </a:r>
            <a:endParaRPr lang="en-US" sz="7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dirty="0">
                <a:effectLst/>
                <a:latin typeface="+mn-lt"/>
                <a:ea typeface="Calibri" panose="020F0502020204030204" pitchFamily="34" charset="0"/>
                <a:cs typeface="Calibri" panose="020F0502020204030204" pitchFamily="34" charset="0"/>
              </a:rPr>
              <a:t>Based on these findings, patients who did not receive prior local treatment with ≥ 6 months to PSA nadir and &lt; 12 months to CRPC, showed lower PCSS rates than those with &lt;6 months to PSA nadir (23.3% vs. 45.3%; </a:t>
            </a:r>
            <a:r>
              <a:rPr lang="en-US" sz="700" i="1" dirty="0">
                <a:effectLst/>
                <a:latin typeface="+mn-lt"/>
                <a:ea typeface="Calibri" panose="020F0502020204030204" pitchFamily="34" charset="0"/>
                <a:cs typeface="Calibri" panose="020F0502020204030204" pitchFamily="34" charset="0"/>
              </a:rPr>
              <a:t>p </a:t>
            </a:r>
            <a:r>
              <a:rPr lang="en-US" sz="700" dirty="0">
                <a:effectLst/>
                <a:latin typeface="+mn-lt"/>
                <a:ea typeface="Calibri" panose="020F0502020204030204" pitchFamily="34" charset="0"/>
                <a:cs typeface="Calibri" panose="020F0502020204030204" pitchFamily="34" charset="0"/>
              </a:rPr>
              <a:t>= 0.031) and ≥12 months to CRPC (20.0% vs. 47.8%; </a:t>
            </a:r>
            <a:r>
              <a:rPr lang="en-US" sz="700" i="1" dirty="0">
                <a:effectLst/>
                <a:latin typeface="+mn-lt"/>
                <a:ea typeface="Calibri" panose="020F0502020204030204" pitchFamily="34" charset="0"/>
                <a:cs typeface="Calibri" panose="020F0502020204030204" pitchFamily="34" charset="0"/>
              </a:rPr>
              <a:t>p </a:t>
            </a:r>
            <a:r>
              <a:rPr lang="en-US" sz="700" dirty="0">
                <a:effectLst/>
                <a:latin typeface="+mn-lt"/>
                <a:ea typeface="Calibri" panose="020F0502020204030204" pitchFamily="34" charset="0"/>
                <a:cs typeface="Calibri" panose="020F0502020204030204" pitchFamily="34" charset="0"/>
              </a:rPr>
              <a:t>= 0.001).</a:t>
            </a:r>
            <a:r>
              <a:rPr lang="en-US" sz="700" baseline="30000" dirty="0">
                <a:effectLst/>
                <a:latin typeface="+mn-lt"/>
                <a:ea typeface="Calibri" panose="020F0502020204030204" pitchFamily="34" charset="0"/>
                <a:cs typeface="Calibri" panose="020F0502020204030204" pitchFamily="34" charset="0"/>
              </a:rPr>
              <a:t>6</a:t>
            </a:r>
          </a:p>
          <a:p>
            <a:pPr marL="0" marR="0">
              <a:lnSpc>
                <a:spcPct val="107000"/>
              </a:lnSpc>
              <a:spcBef>
                <a:spcPts val="0"/>
              </a:spcBef>
              <a:spcAft>
                <a:spcPts val="0"/>
              </a:spcAft>
            </a:pPr>
            <a:endParaRPr lang="en-US" sz="700" dirty="0">
              <a:effectLst/>
              <a:latin typeface="+mn-lt"/>
              <a:ea typeface="Calibri" panose="020F0502020204030204" pitchFamily="34" charset="0"/>
              <a:cs typeface="Calibri" panose="020F0502020204030204" pitchFamily="34" charset="0"/>
            </a:endParaRPr>
          </a:p>
          <a:p>
            <a:pPr algn="l">
              <a:spcBef>
                <a:spcPts val="0"/>
              </a:spcBef>
              <a:spcAft>
                <a:spcPts val="0"/>
              </a:spcAft>
            </a:pPr>
            <a:r>
              <a:rPr lang="en-US" sz="500" dirty="0">
                <a:solidFill>
                  <a:srgbClr val="000000"/>
                </a:solidFill>
                <a:latin typeface="+mn-lt"/>
              </a:rPr>
              <a:t>RTOG, radiation therapy oncology group.</a:t>
            </a:r>
          </a:p>
          <a:p>
            <a:pPr marL="0" marR="0" indent="0" algn="l" defTabSz="914400" rtl="0" eaLnBrk="1" fontAlgn="base" latinLnBrk="0" hangingPunct="1">
              <a:lnSpc>
                <a:spcPct val="107000"/>
              </a:lnSpc>
              <a:spcBef>
                <a:spcPts val="0"/>
              </a:spcBef>
              <a:spcAft>
                <a:spcPts val="0"/>
              </a:spcAft>
              <a:buClrTx/>
              <a:buSzTx/>
              <a:buFontTx/>
              <a:buNone/>
              <a:tabLst/>
              <a:defRPr/>
            </a:pPr>
            <a:r>
              <a:rPr lang="en-US" sz="500" b="1" dirty="0">
                <a:solidFill>
                  <a:srgbClr val="000000"/>
                </a:solidFill>
                <a:latin typeface="+mn-lt"/>
              </a:rPr>
              <a:t>References: 1. </a:t>
            </a:r>
            <a:r>
              <a:rPr lang="en-US" sz="500" dirty="0">
                <a:solidFill>
                  <a:srgbClr val="000000"/>
                </a:solidFill>
                <a:effectLst/>
                <a:latin typeface="+mn-lt"/>
                <a:ea typeface="Times New Roman" panose="02020603050405020304" pitchFamily="18" charset="0"/>
                <a:cs typeface="Calibri" panose="020F0502020204030204" pitchFamily="34" charset="0"/>
              </a:rPr>
              <a:t>Sharifi N, Gulley JL, </a:t>
            </a:r>
            <a:r>
              <a:rPr lang="en-US" sz="500" dirty="0" err="1">
                <a:solidFill>
                  <a:srgbClr val="000000"/>
                </a:solidFill>
                <a:effectLst/>
                <a:latin typeface="+mn-lt"/>
                <a:ea typeface="Times New Roman" panose="02020603050405020304" pitchFamily="18" charset="0"/>
                <a:cs typeface="Calibri" panose="020F0502020204030204" pitchFamily="34" charset="0"/>
              </a:rPr>
              <a:t>Dahut</a:t>
            </a:r>
            <a:r>
              <a:rPr lang="en-US" sz="500" dirty="0">
                <a:solidFill>
                  <a:srgbClr val="000000"/>
                </a:solidFill>
                <a:effectLst/>
                <a:latin typeface="+mn-lt"/>
                <a:ea typeface="Times New Roman" panose="02020603050405020304" pitchFamily="18" charset="0"/>
                <a:cs typeface="Calibri" panose="020F0502020204030204" pitchFamily="34" charset="0"/>
              </a:rPr>
              <a:t> WL. Androgen deprivation therapy for prostate cancer. </a:t>
            </a:r>
            <a:r>
              <a:rPr lang="en-US" sz="500" i="1" dirty="0">
                <a:solidFill>
                  <a:srgbClr val="000000"/>
                </a:solidFill>
                <a:effectLst/>
                <a:latin typeface="+mn-lt"/>
                <a:ea typeface="Times New Roman" panose="02020603050405020304" pitchFamily="18" charset="0"/>
                <a:cs typeface="Calibri" panose="020F0502020204030204" pitchFamily="34" charset="0"/>
              </a:rPr>
              <a:t>JAMA</a:t>
            </a:r>
            <a:r>
              <a:rPr lang="en-US" sz="500" dirty="0">
                <a:solidFill>
                  <a:srgbClr val="000000"/>
                </a:solidFill>
                <a:effectLst/>
                <a:latin typeface="+mn-lt"/>
                <a:ea typeface="Times New Roman" panose="02020603050405020304" pitchFamily="18" charset="0"/>
                <a:cs typeface="Calibri" panose="020F0502020204030204" pitchFamily="34" charset="0"/>
              </a:rPr>
              <a:t>. 2005;294(2):238-244. </a:t>
            </a:r>
            <a:r>
              <a:rPr lang="en-US" sz="500" b="1" dirty="0">
                <a:solidFill>
                  <a:srgbClr val="000000"/>
                </a:solidFill>
                <a:effectLst/>
                <a:latin typeface="+mn-lt"/>
                <a:ea typeface="Times New Roman" panose="02020603050405020304" pitchFamily="18" charset="0"/>
                <a:cs typeface="Calibri" panose="020F0502020204030204" pitchFamily="34" charset="0"/>
              </a:rPr>
              <a:t>2. </a:t>
            </a:r>
            <a:r>
              <a:rPr lang="es-ES" sz="500" b="0" i="0" u="none" strike="noStrike" dirty="0">
                <a:solidFill>
                  <a:srgbClr val="000000"/>
                </a:solidFill>
                <a:latin typeface="+mn-lt"/>
              </a:rPr>
              <a:t>Bolla M, Gonzalez D, </a:t>
            </a:r>
            <a:r>
              <a:rPr lang="es-ES" sz="500" b="0" i="0" u="none" strike="noStrike" dirty="0" err="1">
                <a:solidFill>
                  <a:srgbClr val="000000"/>
                </a:solidFill>
                <a:latin typeface="+mn-lt"/>
              </a:rPr>
              <a:t>Warde</a:t>
            </a:r>
            <a:r>
              <a:rPr lang="es-ES" sz="500" b="0" i="0" u="none" strike="noStrike" dirty="0">
                <a:solidFill>
                  <a:srgbClr val="000000"/>
                </a:solidFill>
                <a:latin typeface="+mn-lt"/>
              </a:rPr>
              <a:t> P, et al. Improved survival in patients with locally advanced prostate cancer treated with radiotherapy and goserelin. </a:t>
            </a:r>
            <a:r>
              <a:rPr lang="en-US" sz="500" b="0" i="1" u="none" strike="noStrike" dirty="0">
                <a:solidFill>
                  <a:srgbClr val="000000"/>
                </a:solidFill>
                <a:latin typeface="+mn-lt"/>
              </a:rPr>
              <a:t>N </a:t>
            </a:r>
            <a:r>
              <a:rPr lang="en-US" sz="500" b="0" i="1" u="none" strike="noStrike" dirty="0" err="1">
                <a:solidFill>
                  <a:srgbClr val="000000"/>
                </a:solidFill>
                <a:latin typeface="+mn-lt"/>
              </a:rPr>
              <a:t>Engl</a:t>
            </a:r>
            <a:r>
              <a:rPr lang="en-US" sz="500" b="0" i="1" u="none" strike="noStrike" dirty="0">
                <a:solidFill>
                  <a:srgbClr val="000000"/>
                </a:solidFill>
                <a:latin typeface="+mn-lt"/>
              </a:rPr>
              <a:t> J Med</a:t>
            </a:r>
            <a:r>
              <a:rPr lang="en-US" sz="500" b="0" i="0" u="none" strike="noStrike" dirty="0">
                <a:solidFill>
                  <a:srgbClr val="000000"/>
                </a:solidFill>
                <a:latin typeface="+mn-lt"/>
              </a:rPr>
              <a:t>.1997;337(5):295-300. </a:t>
            </a:r>
            <a:r>
              <a:rPr lang="en-US" sz="500" b="1" i="0" u="none" strike="noStrike" dirty="0">
                <a:solidFill>
                  <a:srgbClr val="000000"/>
                </a:solidFill>
                <a:latin typeface="+mn-lt"/>
              </a:rPr>
              <a:t>3. </a:t>
            </a:r>
            <a:r>
              <a:rPr lang="en-US" sz="500" b="0" i="0" u="none" strike="noStrike" dirty="0" err="1">
                <a:solidFill>
                  <a:srgbClr val="000000"/>
                </a:solidFill>
                <a:latin typeface="+mn-lt"/>
              </a:rPr>
              <a:t>Bolla</a:t>
            </a:r>
            <a:r>
              <a:rPr lang="en-US" sz="500" b="0" i="0" u="none" strike="noStrike" dirty="0">
                <a:solidFill>
                  <a:srgbClr val="000000"/>
                </a:solidFill>
                <a:latin typeface="+mn-lt"/>
              </a:rPr>
              <a:t> M, Collette L, Blank L, et al. Long-term results with immediate androgen suppression and external irradiation in patients with locally advanced prostate cancer (an EORTC study): a phase III </a:t>
            </a:r>
            <a:r>
              <a:rPr lang="en-US" sz="500" b="0" i="0" u="none" strike="noStrike" dirty="0" err="1">
                <a:solidFill>
                  <a:srgbClr val="000000"/>
                </a:solidFill>
                <a:latin typeface="+mn-lt"/>
              </a:rPr>
              <a:t>randomised</a:t>
            </a:r>
            <a:r>
              <a:rPr lang="en-US" sz="500" b="0" i="0" u="none" strike="noStrike" dirty="0">
                <a:solidFill>
                  <a:srgbClr val="000000"/>
                </a:solidFill>
                <a:latin typeface="+mn-lt"/>
              </a:rPr>
              <a:t> trial.</a:t>
            </a:r>
            <a:r>
              <a:rPr lang="en-US" sz="500" b="0" i="0" u="none" strike="noStrike" baseline="0" dirty="0">
                <a:solidFill>
                  <a:srgbClr val="000000"/>
                </a:solidFill>
                <a:latin typeface="+mn-lt"/>
              </a:rPr>
              <a:t> </a:t>
            </a:r>
            <a:r>
              <a:rPr lang="en-US" sz="500" b="0" i="1" u="none" strike="noStrike" dirty="0">
                <a:solidFill>
                  <a:srgbClr val="000000"/>
                </a:solidFill>
                <a:latin typeface="+mn-lt"/>
              </a:rPr>
              <a:t>Lancet</a:t>
            </a:r>
            <a:r>
              <a:rPr lang="en-US" sz="500" b="0" i="0" u="none" strike="noStrike" dirty="0">
                <a:solidFill>
                  <a:srgbClr val="000000"/>
                </a:solidFill>
                <a:latin typeface="+mn-lt"/>
              </a:rPr>
              <a:t>. 2002;360(9327):103-108. </a:t>
            </a:r>
            <a:r>
              <a:rPr lang="en-US" sz="500" b="1" i="0" u="none" strike="noStrike" dirty="0">
                <a:solidFill>
                  <a:srgbClr val="000000"/>
                </a:solidFill>
                <a:latin typeface="+mn-lt"/>
              </a:rPr>
              <a:t>4. </a:t>
            </a:r>
            <a:r>
              <a:rPr lang="en-US" sz="500" dirty="0">
                <a:solidFill>
                  <a:srgbClr val="000000"/>
                </a:solidFill>
                <a:latin typeface="+mn-lt"/>
              </a:rPr>
              <a:t>Shore ND, </a:t>
            </a:r>
            <a:r>
              <a:rPr lang="en-US" sz="500" dirty="0" err="1">
                <a:solidFill>
                  <a:srgbClr val="000000"/>
                </a:solidFill>
                <a:latin typeface="+mn-lt"/>
              </a:rPr>
              <a:t>Antonarakis</a:t>
            </a:r>
            <a:r>
              <a:rPr lang="en-US" sz="500" dirty="0">
                <a:solidFill>
                  <a:srgbClr val="000000"/>
                </a:solidFill>
                <a:latin typeface="+mn-lt"/>
              </a:rPr>
              <a:t> ES, Cookson MS, et al. Optimizing the role of androgen deprivation therapy in advanced prostate cancer: Challenges beyond the guidelines.</a:t>
            </a:r>
            <a:r>
              <a:rPr lang="en-US" sz="500" baseline="0" dirty="0">
                <a:solidFill>
                  <a:srgbClr val="000000"/>
                </a:solidFill>
                <a:latin typeface="+mn-lt"/>
              </a:rPr>
              <a:t> </a:t>
            </a:r>
            <a:r>
              <a:rPr lang="en-US" sz="500" i="1" dirty="0">
                <a:solidFill>
                  <a:srgbClr val="000000"/>
                </a:solidFill>
                <a:latin typeface="+mn-lt"/>
              </a:rPr>
              <a:t>Prostate</a:t>
            </a:r>
            <a:r>
              <a:rPr lang="en-US" sz="500" dirty="0">
                <a:solidFill>
                  <a:srgbClr val="000000"/>
                </a:solidFill>
                <a:latin typeface="+mn-lt"/>
              </a:rPr>
              <a:t>. 2020;80(6):527-544. </a:t>
            </a:r>
            <a:r>
              <a:rPr lang="en-US" sz="500" b="1" dirty="0">
                <a:solidFill>
                  <a:srgbClr val="000000"/>
                </a:solidFill>
                <a:latin typeface="+mn-lt"/>
              </a:rPr>
              <a:t>5. </a:t>
            </a:r>
            <a:r>
              <a:rPr lang="pt-BR" sz="500" dirty="0">
                <a:solidFill>
                  <a:srgbClr val="000000"/>
                </a:solidFill>
                <a:latin typeface="+mn-lt"/>
              </a:rPr>
              <a:t>Miyamoto H, Messing EM, Chang C.</a:t>
            </a:r>
            <a:r>
              <a:rPr lang="pt-BR" sz="500" i="1" dirty="0">
                <a:solidFill>
                  <a:srgbClr val="000000"/>
                </a:solidFill>
                <a:latin typeface="+mn-lt"/>
              </a:rPr>
              <a:t> </a:t>
            </a:r>
            <a:r>
              <a:rPr lang="pt-BR" sz="500" i="0" dirty="0">
                <a:solidFill>
                  <a:srgbClr val="000000"/>
                </a:solidFill>
                <a:latin typeface="+mn-lt"/>
              </a:rPr>
              <a:t>Androgen deprivation therapy for prostate cancer: current status and future prospects.</a:t>
            </a:r>
          </a:p>
          <a:p>
            <a:pPr marL="0" marR="0" indent="0" algn="l" defTabSz="914400" rtl="0" eaLnBrk="1" fontAlgn="base" latinLnBrk="0" hangingPunct="1">
              <a:lnSpc>
                <a:spcPct val="107000"/>
              </a:lnSpc>
              <a:spcBef>
                <a:spcPts val="0"/>
              </a:spcBef>
              <a:spcAft>
                <a:spcPts val="0"/>
              </a:spcAft>
              <a:buClrTx/>
              <a:buSzTx/>
              <a:buFontTx/>
              <a:buNone/>
              <a:tabLst/>
              <a:defRPr/>
            </a:pPr>
            <a:r>
              <a:rPr lang="pt-BR" sz="500" i="1" dirty="0">
                <a:solidFill>
                  <a:srgbClr val="000000"/>
                </a:solidFill>
                <a:latin typeface="+mn-lt"/>
              </a:rPr>
              <a:t>Prostate</a:t>
            </a:r>
            <a:r>
              <a:rPr lang="pt-BR" sz="500" dirty="0">
                <a:solidFill>
                  <a:srgbClr val="000000"/>
                </a:solidFill>
                <a:latin typeface="+mn-lt"/>
              </a:rPr>
              <a:t>. 2004;61(4):332-353. </a:t>
            </a:r>
            <a:r>
              <a:rPr lang="en-US" sz="500" b="1" dirty="0">
                <a:solidFill>
                  <a:srgbClr val="000000"/>
                </a:solidFill>
                <a:latin typeface="+mn-lt"/>
              </a:rPr>
              <a:t>6.</a:t>
            </a:r>
            <a:r>
              <a:rPr lang="en-US" sz="500" dirty="0">
                <a:solidFill>
                  <a:srgbClr val="000000"/>
                </a:solidFill>
                <a:latin typeface="+mn-lt"/>
              </a:rPr>
              <a:t> Hah YS, Lee JS, </a:t>
            </a:r>
            <a:r>
              <a:rPr lang="en-US" sz="500" dirty="0" err="1">
                <a:solidFill>
                  <a:srgbClr val="000000"/>
                </a:solidFill>
                <a:latin typeface="+mn-lt"/>
              </a:rPr>
              <a:t>Rha</a:t>
            </a:r>
            <a:r>
              <a:rPr lang="en-US" sz="500" dirty="0">
                <a:solidFill>
                  <a:srgbClr val="000000"/>
                </a:solidFill>
                <a:latin typeface="+mn-lt"/>
              </a:rPr>
              <a:t> KH, Hong SJ, Chung BH, Koo KC. Effect of prior local treatment and prostate-specific antigen kinetics during androgen-deprivation therapy on the survival of castration-resistant prostate cancer.</a:t>
            </a:r>
            <a:r>
              <a:rPr lang="en-US" sz="500" baseline="0" dirty="0">
                <a:solidFill>
                  <a:srgbClr val="000000"/>
                </a:solidFill>
                <a:latin typeface="+mn-lt"/>
              </a:rPr>
              <a:t> </a:t>
            </a:r>
            <a:r>
              <a:rPr lang="en-US" sz="500" i="1" dirty="0" err="1">
                <a:solidFill>
                  <a:srgbClr val="000000"/>
                </a:solidFill>
                <a:latin typeface="+mn-lt"/>
              </a:rPr>
              <a:t>Sci</a:t>
            </a:r>
            <a:r>
              <a:rPr lang="en-US" sz="500" i="1" dirty="0">
                <a:solidFill>
                  <a:srgbClr val="000000"/>
                </a:solidFill>
                <a:latin typeface="+mn-lt"/>
              </a:rPr>
              <a:t> Rep. </a:t>
            </a:r>
            <a:r>
              <a:rPr lang="en-US" sz="500" dirty="0">
                <a:solidFill>
                  <a:srgbClr val="000000"/>
                </a:solidFill>
                <a:latin typeface="+mn-lt"/>
              </a:rPr>
              <a:t>2019;9(1):11899.</a:t>
            </a:r>
          </a:p>
          <a:p>
            <a:pPr marL="0" marR="0">
              <a:lnSpc>
                <a:spcPct val="107000"/>
              </a:lnSpc>
              <a:spcBef>
                <a:spcPts val="0"/>
              </a:spcBef>
              <a:spcAft>
                <a:spcPts val="0"/>
              </a:spcAft>
            </a:pPr>
            <a:endParaRPr lang="en-US" sz="700" dirty="0">
              <a:effectLst/>
              <a:latin typeface="+mn-lt"/>
              <a:ea typeface="Calibri" panose="020F0502020204030204" pitchFamily="34" charset="0"/>
              <a:cs typeface="Times New Roman" panose="02020603050405020304" pitchFamily="18" charset="0"/>
            </a:endParaRPr>
          </a:p>
          <a:p>
            <a:pPr algn="l"/>
            <a:endParaRPr lang="en-US" sz="800" dirty="0">
              <a:latin typeface="+mn-lt"/>
            </a:endParaRPr>
          </a:p>
          <a:p>
            <a:pPr algn="l"/>
            <a:endParaRPr lang="en-US" sz="800" dirty="0">
              <a:latin typeface="+mn-lt"/>
            </a:endParaRPr>
          </a:p>
        </p:txBody>
      </p:sp>
      <p:sp>
        <p:nvSpPr>
          <p:cNvPr id="4" name="Slide Number Placeholder 3"/>
          <p:cNvSpPr>
            <a:spLocks noGrp="1"/>
          </p:cNvSpPr>
          <p:nvPr>
            <p:ph type="sldNum" sz="quarter" idx="5"/>
          </p:nvPr>
        </p:nvSpPr>
        <p:spPr/>
        <p:txBody>
          <a:bodyPr/>
          <a:lstStyle/>
          <a:p>
            <a:fld id="{2704FE7F-26DA-4251-8478-E3A93E05B166}" type="slidenum">
              <a:rPr lang="en-US" smtClean="0"/>
              <a:pPr/>
              <a:t>10</a:t>
            </a:fld>
            <a:endParaRPr lang="en-US"/>
          </a:p>
        </p:txBody>
      </p:sp>
    </p:spTree>
    <p:extLst>
      <p:ext uri="{BB962C8B-B14F-4D97-AF65-F5344CB8AC3E}">
        <p14:creationId xmlns:p14="http://schemas.microsoft.com/office/powerpoint/2010/main" val="3089367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This is the second half of the deck where we will review the “Potential Long-Term Effects of ADT and  Management Approaches.”</a:t>
            </a:r>
            <a:endParaRPr lang="en-US" sz="1100" dirty="0"/>
          </a:p>
        </p:txBody>
      </p:sp>
      <p:sp>
        <p:nvSpPr>
          <p:cNvPr id="4" name="Slide Number Placeholder 3"/>
          <p:cNvSpPr>
            <a:spLocks noGrp="1"/>
          </p:cNvSpPr>
          <p:nvPr>
            <p:ph type="sldNum" sz="quarter" idx="5"/>
          </p:nvPr>
        </p:nvSpPr>
        <p:spPr/>
        <p:txBody>
          <a:bodyPr/>
          <a:lstStyle/>
          <a:p>
            <a:fld id="{2704FE7F-26DA-4251-8478-E3A93E05B166}" type="slidenum">
              <a:rPr lang="en-US" smtClean="0"/>
              <a:pPr/>
              <a:t>11</a:t>
            </a:fld>
            <a:endParaRPr lang="en-US"/>
          </a:p>
        </p:txBody>
      </p:sp>
    </p:spTree>
    <p:extLst>
      <p:ext uri="{BB962C8B-B14F-4D97-AF65-F5344CB8AC3E}">
        <p14:creationId xmlns:p14="http://schemas.microsoft.com/office/powerpoint/2010/main" val="2706896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Given the current role of ADT in prostate cancer, it is important to know how to manage side effects that can affect QoL</a:t>
            </a:r>
            <a:r>
              <a:rPr lang="en-US" sz="1100" baseline="30000" dirty="0">
                <a:effectLst/>
                <a:latin typeface="+mn-lt"/>
                <a:ea typeface="Calibri" panose="020F0502020204030204" pitchFamily="34" charset="0"/>
                <a:cs typeface="Times New Roman" panose="02020603050405020304" pitchFamily="18" charset="0"/>
              </a:rPr>
              <a:t>1</a:t>
            </a:r>
            <a:endParaRPr lang="en-US" sz="1100" dirty="0">
              <a:effectLst/>
              <a:latin typeface="+mn-lt"/>
              <a:ea typeface="Calibri" panose="020F0502020204030204" pitchFamily="34" charset="0"/>
              <a:cs typeface="Times New Roman" panose="02020603050405020304" pitchFamily="18" charset="0"/>
            </a:endParaRPr>
          </a:p>
          <a:p>
            <a:pPr marL="339725" marR="0" lvl="1" indent="-106363">
              <a:spcBef>
                <a:spcPts val="0"/>
              </a:spcBef>
              <a:spcAft>
                <a:spcPts val="0"/>
              </a:spcAft>
              <a:buFont typeface="Arial" panose="020B0604020202020204" pitchFamily="34" charset="0"/>
              <a:buChar char="•"/>
              <a:tabLst>
                <a:tab pos="914400" algn="l"/>
              </a:tabLst>
            </a:pPr>
            <a:r>
              <a:rPr lang="en-US" sz="1100" dirty="0">
                <a:effectLst/>
                <a:latin typeface="+mn-lt"/>
                <a:ea typeface="Calibri" panose="020F0502020204030204" pitchFamily="34" charset="0"/>
                <a:cs typeface="Times New Roman" panose="02020603050405020304" pitchFamily="18" charset="0"/>
              </a:rPr>
              <a:t>The implications of long-term ADT on bone mineral density (BMD), cognitive dysfunction, metabolic syndrome and cardiovascular disease (CVD) are significant and need to be addressed given the increased survival benefits found with combinations of ADT with other agents</a:t>
            </a:r>
            <a:r>
              <a:rPr lang="en-US" sz="1100" baseline="30000" dirty="0">
                <a:effectLst/>
                <a:latin typeface="+mn-lt"/>
                <a:ea typeface="Calibri" panose="020F0502020204030204" pitchFamily="34" charset="0"/>
                <a:cs typeface="Times New Roman" panose="02020603050405020304" pitchFamily="18" charset="0"/>
              </a:rPr>
              <a:t>1</a:t>
            </a:r>
            <a:endParaRPr lang="en-US" sz="11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The table below lists a few symptoms including: </a:t>
            </a:r>
          </a:p>
          <a:p>
            <a:pPr marL="171450" marR="0" indent="-171450">
              <a:spcBef>
                <a:spcPts val="0"/>
              </a:spcBef>
              <a:spcAft>
                <a:spcPts val="0"/>
              </a:spcAft>
              <a:buFont typeface="Arial" panose="020B0604020202020204" pitchFamily="34" charset="0"/>
              <a:buChar char="•"/>
            </a:pPr>
            <a:r>
              <a:rPr lang="en-US" sz="1100" b="1" dirty="0">
                <a:effectLst/>
                <a:latin typeface="+mn-lt"/>
                <a:ea typeface="Calibri" panose="020F0502020204030204" pitchFamily="34" charset="0"/>
                <a:cs typeface="Times New Roman" panose="02020603050405020304" pitchFamily="18" charset="0"/>
              </a:rPr>
              <a:t>Hot Flashes-</a:t>
            </a:r>
            <a:r>
              <a:rPr lang="en-US" sz="1100" b="1" kern="1200" dirty="0">
                <a:solidFill>
                  <a:srgbClr val="000000"/>
                </a:solidFill>
                <a:effectLst/>
                <a:latin typeface="+mn-lt"/>
                <a:ea typeface="Times New Roman" panose="02020603050405020304" pitchFamily="18" charset="0"/>
                <a:cs typeface="Times New Roman" panose="02020603050405020304" pitchFamily="18" charset="0"/>
              </a:rPr>
              <a:t> </a:t>
            </a:r>
            <a:r>
              <a:rPr lang="en-US" sz="1100" dirty="0">
                <a:effectLst/>
                <a:latin typeface="+mn-lt"/>
                <a:ea typeface="Calibri" panose="020F0502020204030204" pitchFamily="34" charset="0"/>
                <a:cs typeface="Times New Roman" panose="02020603050405020304" pitchFamily="18" charset="0"/>
              </a:rPr>
              <a:t>Affects 80% of patients treated on ADT and can be mitigated by lifestyle changes or medications.</a:t>
            </a:r>
            <a:r>
              <a:rPr lang="en-US" sz="1100" baseline="30000" dirty="0">
                <a:effectLst/>
                <a:latin typeface="+mn-lt"/>
                <a:ea typeface="Calibri" panose="020F0502020204030204" pitchFamily="34" charset="0"/>
                <a:cs typeface="Times New Roman" panose="02020603050405020304" pitchFamily="18" charset="0"/>
              </a:rPr>
              <a:t>2,3</a:t>
            </a:r>
            <a:endParaRPr lang="en-US" sz="1100" dirty="0">
              <a:effectLst/>
              <a:latin typeface="+mn-lt"/>
              <a:ea typeface="Calibri" panose="020F0502020204030204" pitchFamily="34" charset="0"/>
              <a:cs typeface="Times New Roman" panose="02020603050405020304" pitchFamily="18" charset="0"/>
            </a:endParaRPr>
          </a:p>
          <a:p>
            <a:pPr marL="171450" lvl="0" indent="-171450">
              <a:spcBef>
                <a:spcPts val="0"/>
              </a:spcBef>
              <a:spcAft>
                <a:spcPts val="0"/>
              </a:spcAft>
              <a:buFont typeface="Arial" panose="020B0604020202020204" pitchFamily="34" charset="0"/>
              <a:buChar char="•"/>
            </a:pPr>
            <a:r>
              <a:rPr lang="en-US" sz="1100" b="1" dirty="0">
                <a:latin typeface="+mn-lt"/>
                <a:cs typeface="Times New Roman" panose="02020603050405020304" pitchFamily="18" charset="0"/>
              </a:rPr>
              <a:t>Sexual Dysfunction- </a:t>
            </a:r>
            <a:r>
              <a:rPr lang="en-US" sz="1100" dirty="0">
                <a:latin typeface="+mn-lt"/>
                <a:cs typeface="Times New Roman" panose="02020603050405020304" pitchFamily="18" charset="0"/>
              </a:rPr>
              <a:t>ED is prevalent in men receiving ADT (73.3%-95%). Counseling and referral to psychosocial and/or sexual rehabilitation experts are options</a:t>
            </a:r>
            <a:r>
              <a:rPr lang="en-US" sz="1100" baseline="30000" dirty="0">
                <a:latin typeface="+mn-lt"/>
                <a:cs typeface="Times New Roman" panose="02020603050405020304" pitchFamily="18" charset="0"/>
              </a:rPr>
              <a:t>3</a:t>
            </a:r>
          </a:p>
          <a:p>
            <a:pPr marL="171450" lvl="0" indent="-171450">
              <a:spcBef>
                <a:spcPts val="0"/>
              </a:spcBef>
              <a:spcAft>
                <a:spcPts val="0"/>
              </a:spcAft>
              <a:buFont typeface="Arial" panose="020B0604020202020204" pitchFamily="34" charset="0"/>
              <a:buChar char="•"/>
            </a:pPr>
            <a:r>
              <a:rPr lang="en-US" sz="1100" b="1" dirty="0">
                <a:latin typeface="+mn-lt"/>
                <a:cs typeface="Times New Roman" panose="02020603050405020304" pitchFamily="18" charset="0"/>
              </a:rPr>
              <a:t>Decrease in BMD- </a:t>
            </a:r>
            <a:r>
              <a:rPr lang="en-US" sz="1100" dirty="0">
                <a:latin typeface="+mn-lt"/>
                <a:cs typeface="Times New Roman" panose="02020603050405020304" pitchFamily="18" charset="0"/>
              </a:rPr>
              <a:t>BMD is significantly reduced in men receiving ADT, and the risk of fracture increases with use of ADT and appears to be dose dependent.</a:t>
            </a:r>
            <a:r>
              <a:rPr lang="en-US" sz="1100" baseline="30000" dirty="0">
                <a:latin typeface="+mn-lt"/>
                <a:cs typeface="Times New Roman" panose="02020603050405020304" pitchFamily="18" charset="0"/>
              </a:rPr>
              <a:t>1</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mn-lt"/>
                <a:cs typeface="Times New Roman" panose="02020603050405020304" pitchFamily="18" charset="0"/>
              </a:rPr>
              <a:t>Cognitive Dysfunction- </a:t>
            </a:r>
            <a:r>
              <a:rPr lang="en-US" sz="1100" dirty="0">
                <a:latin typeface="+mn-lt"/>
                <a:cs typeface="Times New Roman" panose="02020603050405020304" pitchFamily="18" charset="0"/>
              </a:rPr>
              <a:t>Men receiving ADT are at risk for a spectrum of neurocognitive complication, such as depression, memory difficulties, and fatigue.</a:t>
            </a:r>
            <a:r>
              <a:rPr lang="en-US" sz="1100" baseline="30000" dirty="0">
                <a:latin typeface="+mn-lt"/>
                <a:cs typeface="Times New Roman" panose="02020603050405020304" pitchFamily="18" charset="0"/>
              </a:rPr>
              <a:t>1</a:t>
            </a:r>
          </a:p>
          <a:p>
            <a:pPr marL="171450" lvl="0" indent="-171450">
              <a:spcBef>
                <a:spcPts val="0"/>
              </a:spcBef>
              <a:spcAft>
                <a:spcPts val="0"/>
              </a:spcAft>
              <a:buFont typeface="Arial" panose="020B0604020202020204" pitchFamily="34" charset="0"/>
              <a:buChar char="•"/>
            </a:pPr>
            <a:r>
              <a:rPr lang="en-US" sz="1100" b="1" dirty="0">
                <a:latin typeface="+mn-lt"/>
                <a:cs typeface="Times New Roman" panose="02020603050405020304" pitchFamily="18" charset="0"/>
              </a:rPr>
              <a:t>Metabolic Syndrome- </a:t>
            </a:r>
            <a:r>
              <a:rPr lang="en-US" sz="1100" dirty="0">
                <a:latin typeface="+mn-lt"/>
                <a:cs typeface="Times New Roman" panose="02020603050405020304" pitchFamily="18" charset="0"/>
              </a:rPr>
              <a:t>Men receiving ADT are at high risk for developing metabolic syndrome.</a:t>
            </a:r>
            <a:r>
              <a:rPr lang="en-US" sz="1100" baseline="30000" dirty="0">
                <a:latin typeface="+mn-lt"/>
                <a:cs typeface="Times New Roman" panose="02020603050405020304" pitchFamily="18" charset="0"/>
              </a:rPr>
              <a:t>4</a:t>
            </a:r>
            <a:r>
              <a:rPr lang="en-US" sz="1100" dirty="0">
                <a:latin typeface="+mn-lt"/>
                <a:cs typeface="Times New Roman" panose="02020603050405020304" pitchFamily="18" charset="0"/>
              </a:rPr>
              <a:t> </a:t>
            </a:r>
          </a:p>
          <a:p>
            <a:pPr marL="171450" lvl="0" indent="-171450">
              <a:spcBef>
                <a:spcPts val="0"/>
              </a:spcBef>
              <a:spcAft>
                <a:spcPts val="0"/>
              </a:spcAft>
              <a:buFont typeface="Arial" panose="020B0604020202020204" pitchFamily="34" charset="0"/>
              <a:buChar char="•"/>
            </a:pPr>
            <a:r>
              <a:rPr lang="en-US" sz="1100" b="1" dirty="0">
                <a:latin typeface="+mn-lt"/>
                <a:cs typeface="Times New Roman" panose="02020603050405020304" pitchFamily="18" charset="0"/>
              </a:rPr>
              <a:t>CVD-</a:t>
            </a:r>
            <a:r>
              <a:rPr lang="en-US" sz="1100" dirty="0">
                <a:latin typeface="+mn-lt"/>
                <a:cs typeface="Times New Roman" panose="02020603050405020304" pitchFamily="18" charset="0"/>
              </a:rPr>
              <a:t> The link between ADT and CVD has evolved over the past two decades. Men with newly diagnosed prostate cancer who received ADT had a 20% increased risk of CVD.</a:t>
            </a:r>
            <a:r>
              <a:rPr lang="en-US" sz="1100" baseline="30000" dirty="0">
                <a:latin typeface="+mn-lt"/>
                <a:cs typeface="Times New Roman" panose="02020603050405020304" pitchFamily="18" charset="0"/>
              </a:rPr>
              <a:t>5,6</a:t>
            </a:r>
          </a:p>
          <a:p>
            <a:pPr marR="0" lvl="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Other common effects are osteoporosis, liver cancer, gynecomastia, colorectal cancer, mood changes, and kidney injury, but will not be discussed in this deck. The rest of the presentation will focus on the last four highlighted in the table.</a:t>
            </a:r>
          </a:p>
          <a:p>
            <a:pPr marR="0" lvl="0">
              <a:lnSpc>
                <a:spcPct val="107000"/>
              </a:lnSpc>
              <a:spcBef>
                <a:spcPts val="0"/>
              </a:spcBef>
              <a:spcAft>
                <a:spcPts val="800"/>
              </a:spcAft>
            </a:pPr>
            <a:endParaRPr lang="en-US" sz="1100" dirty="0">
              <a:effectLst/>
              <a:latin typeface="+mn-lt"/>
              <a:ea typeface="Calibri" panose="020F0502020204030204" pitchFamily="34" charset="0"/>
              <a:cs typeface="Times New Roman" panose="02020603050405020304" pitchFamily="18" charset="0"/>
            </a:endParaRPr>
          </a:p>
          <a:p>
            <a:pPr marL="0" marR="0" indent="0" algn="l" defTabSz="914400" rtl="0" eaLnBrk="1" fontAlgn="base" latinLnBrk="0" hangingPunct="1">
              <a:lnSpc>
                <a:spcPct val="100000"/>
              </a:lnSpc>
              <a:spcBef>
                <a:spcPts val="300"/>
              </a:spcBef>
              <a:spcAft>
                <a:spcPts val="0"/>
              </a:spcAft>
              <a:buClrTx/>
              <a:buSzTx/>
              <a:buFontTx/>
              <a:buNone/>
              <a:tabLst/>
              <a:defRPr/>
            </a:pPr>
            <a:r>
              <a:rPr lang="en-US" sz="1100" b="1" dirty="0">
                <a:solidFill>
                  <a:srgbClr val="000000"/>
                </a:solidFill>
                <a:latin typeface="+mn-lt"/>
                <a:cs typeface="Arial" panose="020B0604020202020204" pitchFamily="34" charset="0"/>
              </a:rPr>
              <a:t>References:</a:t>
            </a:r>
            <a:r>
              <a:rPr lang="en-US" sz="1100" dirty="0">
                <a:solidFill>
                  <a:srgbClr val="000000"/>
                </a:solidFill>
                <a:latin typeface="+mn-lt"/>
                <a:cs typeface="Arial" panose="020B0604020202020204" pitchFamily="34" charset="0"/>
              </a:rPr>
              <a:t> </a:t>
            </a:r>
            <a:r>
              <a:rPr lang="en-US" sz="1100" b="1" dirty="0">
                <a:solidFill>
                  <a:srgbClr val="000000"/>
                </a:solidFill>
                <a:latin typeface="+mn-lt"/>
                <a:cs typeface="Arial" panose="020B0604020202020204" pitchFamily="34" charset="0"/>
              </a:rPr>
              <a:t>1.</a:t>
            </a:r>
            <a:r>
              <a:rPr lang="en-US" sz="1100" dirty="0">
                <a:solidFill>
                  <a:srgbClr val="000000"/>
                </a:solidFill>
                <a:latin typeface="+mn-lt"/>
                <a:cs typeface="Arial" panose="020B0604020202020204" pitchFamily="34" charset="0"/>
              </a:rPr>
              <a:t> </a:t>
            </a:r>
            <a:r>
              <a:rPr lang="en-US" sz="1100" dirty="0">
                <a:solidFill>
                  <a:srgbClr val="000000"/>
                </a:solidFill>
                <a:latin typeface="+mn-lt"/>
              </a:rPr>
              <a:t>Patil T, Bernard B. Complications of androgen deprivation therapy in men with prostate cancer. </a:t>
            </a:r>
            <a:r>
              <a:rPr lang="en-US" sz="1100" i="1" dirty="0">
                <a:solidFill>
                  <a:srgbClr val="000000"/>
                </a:solidFill>
                <a:latin typeface="+mn-lt"/>
              </a:rPr>
              <a:t>Oncology (Williston Park)</a:t>
            </a:r>
            <a:r>
              <a:rPr lang="en-US" sz="1100" dirty="0">
                <a:solidFill>
                  <a:srgbClr val="000000"/>
                </a:solidFill>
                <a:latin typeface="+mn-lt"/>
              </a:rPr>
              <a:t>. 2018;32(9):470-474, CV3. </a:t>
            </a:r>
            <a:r>
              <a:rPr lang="en-US" sz="1100" b="1" dirty="0">
                <a:solidFill>
                  <a:srgbClr val="000000"/>
                </a:solidFill>
                <a:latin typeface="+mn-lt"/>
              </a:rPr>
              <a:t>2. </a:t>
            </a:r>
            <a:r>
              <a:rPr lang="nl-NL" sz="1100" dirty="0">
                <a:solidFill>
                  <a:srgbClr val="000000"/>
                </a:solidFill>
                <a:latin typeface="+mn-lt"/>
                <a:cs typeface="Arial" panose="020B0604020202020204" pitchFamily="34" charset="0"/>
              </a:rPr>
              <a:t>Magee DE, </a:t>
            </a:r>
            <a:r>
              <a:rPr lang="nl-NL" sz="1100" dirty="0" err="1">
                <a:solidFill>
                  <a:srgbClr val="000000"/>
                </a:solidFill>
                <a:latin typeface="+mn-lt"/>
                <a:cs typeface="Arial" panose="020B0604020202020204" pitchFamily="34" charset="0"/>
              </a:rPr>
              <a:t>Singal</a:t>
            </a:r>
            <a:r>
              <a:rPr lang="nl-NL" sz="1100" dirty="0">
                <a:solidFill>
                  <a:srgbClr val="000000"/>
                </a:solidFill>
                <a:latin typeface="+mn-lt"/>
                <a:cs typeface="Arial" panose="020B0604020202020204" pitchFamily="34" charset="0"/>
              </a:rPr>
              <a:t> RK. Androgen deprivation therapy: indications, methods of utilization, side effects and their management.</a:t>
            </a:r>
            <a:r>
              <a:rPr lang="nl-NL" sz="1100" baseline="0" dirty="0">
                <a:solidFill>
                  <a:srgbClr val="000000"/>
                </a:solidFill>
                <a:latin typeface="+mn-lt"/>
                <a:cs typeface="Arial" panose="020B0604020202020204" pitchFamily="34" charset="0"/>
              </a:rPr>
              <a:t> </a:t>
            </a:r>
            <a:r>
              <a:rPr lang="nl-NL" sz="1100" i="1" dirty="0">
                <a:solidFill>
                  <a:srgbClr val="000000"/>
                </a:solidFill>
                <a:latin typeface="+mn-lt"/>
                <a:cs typeface="Arial" panose="020B0604020202020204" pitchFamily="34" charset="0"/>
              </a:rPr>
              <a:t>Can J </a:t>
            </a:r>
            <a:r>
              <a:rPr lang="nl-NL" sz="1100" i="1" dirty="0" err="1">
                <a:solidFill>
                  <a:srgbClr val="000000"/>
                </a:solidFill>
                <a:latin typeface="+mn-lt"/>
                <a:cs typeface="Arial" panose="020B0604020202020204" pitchFamily="34" charset="0"/>
              </a:rPr>
              <a:t>Urol</a:t>
            </a:r>
            <a:r>
              <a:rPr lang="nl-NL" sz="1100" i="1" dirty="0">
                <a:solidFill>
                  <a:srgbClr val="000000"/>
                </a:solidFill>
                <a:latin typeface="+mn-lt"/>
                <a:cs typeface="Arial" panose="020B0604020202020204" pitchFamily="34" charset="0"/>
              </a:rPr>
              <a:t>. </a:t>
            </a:r>
            <a:r>
              <a:rPr lang="nl-NL" sz="1100" dirty="0">
                <a:solidFill>
                  <a:srgbClr val="000000"/>
                </a:solidFill>
                <a:latin typeface="+mn-lt"/>
                <a:cs typeface="Arial" panose="020B0604020202020204" pitchFamily="34" charset="0"/>
              </a:rPr>
              <a:t>2020;27(1S1):11-16. </a:t>
            </a:r>
            <a:r>
              <a:rPr lang="nl-NL" sz="1100" b="1" dirty="0">
                <a:solidFill>
                  <a:srgbClr val="000000"/>
                </a:solidFill>
                <a:latin typeface="+mn-lt"/>
                <a:cs typeface="Arial" panose="020B0604020202020204" pitchFamily="34" charset="0"/>
              </a:rPr>
              <a:t>3. </a:t>
            </a:r>
            <a:r>
              <a:rPr lang="nl-NL" sz="1100" dirty="0">
                <a:solidFill>
                  <a:srgbClr val="000000"/>
                </a:solidFill>
                <a:latin typeface="+mn-lt"/>
                <a:cs typeface="Arial" panose="020B0604020202020204" pitchFamily="34" charset="0"/>
              </a:rPr>
              <a:t>Rhee H, </a:t>
            </a:r>
            <a:r>
              <a:rPr lang="nl-NL" sz="1100" dirty="0" err="1">
                <a:solidFill>
                  <a:srgbClr val="000000"/>
                </a:solidFill>
                <a:latin typeface="+mn-lt"/>
                <a:cs typeface="Arial" panose="020B0604020202020204" pitchFamily="34" charset="0"/>
              </a:rPr>
              <a:t>Gunter</a:t>
            </a:r>
            <a:r>
              <a:rPr lang="nl-NL" sz="1100" dirty="0">
                <a:solidFill>
                  <a:srgbClr val="000000"/>
                </a:solidFill>
                <a:latin typeface="+mn-lt"/>
                <a:cs typeface="Arial" panose="020B0604020202020204" pitchFamily="34" charset="0"/>
              </a:rPr>
              <a:t> JH, </a:t>
            </a:r>
            <a:r>
              <a:rPr lang="nl-NL" sz="1100" dirty="0" err="1">
                <a:solidFill>
                  <a:srgbClr val="000000"/>
                </a:solidFill>
                <a:latin typeface="+mn-lt"/>
                <a:cs typeface="Arial" panose="020B0604020202020204" pitchFamily="34" charset="0"/>
              </a:rPr>
              <a:t>Heathcote</a:t>
            </a:r>
            <a:r>
              <a:rPr lang="nl-NL" sz="1100" dirty="0">
                <a:solidFill>
                  <a:srgbClr val="000000"/>
                </a:solidFill>
                <a:latin typeface="+mn-lt"/>
                <a:cs typeface="Arial" panose="020B0604020202020204" pitchFamily="34" charset="0"/>
              </a:rPr>
              <a:t> P, et al. Adverse effects of androgen-deprivation therapy in prostate cancer and their management.</a:t>
            </a:r>
            <a:r>
              <a:rPr lang="nl-NL" sz="1100" baseline="0" dirty="0">
                <a:solidFill>
                  <a:srgbClr val="000000"/>
                </a:solidFill>
                <a:latin typeface="+mn-lt"/>
                <a:cs typeface="Arial" panose="020B0604020202020204" pitchFamily="34" charset="0"/>
              </a:rPr>
              <a:t> </a:t>
            </a:r>
            <a:r>
              <a:rPr lang="fr-FR" sz="1100" i="1" dirty="0">
                <a:solidFill>
                  <a:srgbClr val="000000"/>
                </a:solidFill>
                <a:latin typeface="+mn-lt"/>
                <a:cs typeface="Arial" panose="020B0604020202020204" pitchFamily="34" charset="0"/>
              </a:rPr>
              <a:t>BJU Int. </a:t>
            </a:r>
            <a:r>
              <a:rPr lang="fr-FR" sz="1100" dirty="0">
                <a:solidFill>
                  <a:srgbClr val="000000"/>
                </a:solidFill>
                <a:latin typeface="+mn-lt"/>
                <a:cs typeface="Arial" panose="020B0604020202020204" pitchFamily="34" charset="0"/>
              </a:rPr>
              <a:t>2015;115(</a:t>
            </a:r>
            <a:r>
              <a:rPr lang="fr-FR" sz="1100" dirty="0" err="1">
                <a:solidFill>
                  <a:srgbClr val="000000"/>
                </a:solidFill>
                <a:latin typeface="+mn-lt"/>
                <a:cs typeface="Arial" panose="020B0604020202020204" pitchFamily="34" charset="0"/>
              </a:rPr>
              <a:t>suppl</a:t>
            </a:r>
            <a:r>
              <a:rPr lang="fr-FR" sz="1100" dirty="0">
                <a:solidFill>
                  <a:srgbClr val="000000"/>
                </a:solidFill>
                <a:latin typeface="+mn-lt"/>
                <a:cs typeface="Arial" panose="020B0604020202020204" pitchFamily="34" charset="0"/>
              </a:rPr>
              <a:t> 5):3-13. </a:t>
            </a:r>
            <a:r>
              <a:rPr lang="fr-FR" sz="1100" b="1" dirty="0">
                <a:solidFill>
                  <a:srgbClr val="000000"/>
                </a:solidFill>
                <a:latin typeface="+mn-lt"/>
                <a:cs typeface="Arial" panose="020B0604020202020204" pitchFamily="34" charset="0"/>
              </a:rPr>
              <a:t>4. </a:t>
            </a:r>
            <a:r>
              <a:rPr lang="fr-FR" sz="1100" dirty="0" err="1">
                <a:solidFill>
                  <a:srgbClr val="000000"/>
                </a:solidFill>
                <a:latin typeface="+mn-lt"/>
                <a:cs typeface="Arial" panose="020B0604020202020204" pitchFamily="34" charset="0"/>
              </a:rPr>
              <a:t>Karzai</a:t>
            </a:r>
            <a:r>
              <a:rPr lang="fr-FR" sz="1100" dirty="0">
                <a:solidFill>
                  <a:srgbClr val="000000"/>
                </a:solidFill>
                <a:latin typeface="+mn-lt"/>
                <a:cs typeface="Arial" panose="020B0604020202020204" pitchFamily="34" charset="0"/>
              </a:rPr>
              <a:t> FH, </a:t>
            </a:r>
            <a:r>
              <a:rPr lang="fr-FR" sz="1100" dirty="0" err="1">
                <a:solidFill>
                  <a:srgbClr val="000000"/>
                </a:solidFill>
                <a:latin typeface="+mn-lt"/>
                <a:cs typeface="Arial" panose="020B0604020202020204" pitchFamily="34" charset="0"/>
              </a:rPr>
              <a:t>Madan</a:t>
            </a:r>
            <a:r>
              <a:rPr lang="fr-FR" sz="1100" dirty="0">
                <a:solidFill>
                  <a:srgbClr val="000000"/>
                </a:solidFill>
                <a:latin typeface="+mn-lt"/>
                <a:cs typeface="Arial" panose="020B0604020202020204" pitchFamily="34" charset="0"/>
              </a:rPr>
              <a:t> RA, </a:t>
            </a:r>
            <a:r>
              <a:rPr lang="fr-FR" sz="1100" dirty="0" err="1">
                <a:solidFill>
                  <a:srgbClr val="000000"/>
                </a:solidFill>
                <a:latin typeface="+mn-lt"/>
                <a:cs typeface="Arial" panose="020B0604020202020204" pitchFamily="34" charset="0"/>
              </a:rPr>
              <a:t>Dahut</a:t>
            </a:r>
            <a:r>
              <a:rPr lang="fr-FR" sz="1100" dirty="0">
                <a:solidFill>
                  <a:srgbClr val="000000"/>
                </a:solidFill>
                <a:latin typeface="+mn-lt"/>
                <a:cs typeface="Arial" panose="020B0604020202020204" pitchFamily="34" charset="0"/>
              </a:rPr>
              <a:t> WL. Metabolic syndrome in prostate cancer: impact on risk and outcomes.</a:t>
            </a:r>
            <a:r>
              <a:rPr lang="fr-FR" sz="1100" baseline="0" dirty="0">
                <a:solidFill>
                  <a:srgbClr val="000000"/>
                </a:solidFill>
                <a:latin typeface="+mn-lt"/>
                <a:cs typeface="Arial" panose="020B0604020202020204" pitchFamily="34" charset="0"/>
              </a:rPr>
              <a:t> </a:t>
            </a:r>
            <a:r>
              <a:rPr lang="it-IT" sz="1100" i="1" dirty="0">
                <a:solidFill>
                  <a:srgbClr val="000000"/>
                </a:solidFill>
                <a:latin typeface="+mn-lt"/>
                <a:cs typeface="Arial" panose="020B0604020202020204" pitchFamily="34" charset="0"/>
              </a:rPr>
              <a:t>Future </a:t>
            </a:r>
            <a:r>
              <a:rPr lang="it-IT" sz="1100" i="1" dirty="0" err="1">
                <a:solidFill>
                  <a:srgbClr val="000000"/>
                </a:solidFill>
                <a:latin typeface="+mn-lt"/>
                <a:cs typeface="Arial" panose="020B0604020202020204" pitchFamily="34" charset="0"/>
              </a:rPr>
              <a:t>Oncol</a:t>
            </a:r>
            <a:r>
              <a:rPr lang="it-IT" sz="1100" i="1" dirty="0">
                <a:solidFill>
                  <a:srgbClr val="000000"/>
                </a:solidFill>
                <a:latin typeface="+mn-lt"/>
                <a:cs typeface="Arial" panose="020B0604020202020204" pitchFamily="34" charset="0"/>
              </a:rPr>
              <a:t>. </a:t>
            </a:r>
            <a:r>
              <a:rPr lang="it-IT" sz="1100" dirty="0">
                <a:solidFill>
                  <a:srgbClr val="000000"/>
                </a:solidFill>
                <a:latin typeface="+mn-lt"/>
                <a:cs typeface="Arial" panose="020B0604020202020204" pitchFamily="34" charset="0"/>
              </a:rPr>
              <a:t>2016;12(16):1947-1955. </a:t>
            </a:r>
            <a:r>
              <a:rPr lang="nl-NL" sz="1100" b="1" dirty="0">
                <a:solidFill>
                  <a:srgbClr val="000000"/>
                </a:solidFill>
                <a:latin typeface="+mn-lt"/>
                <a:cs typeface="Arial" panose="020B0604020202020204" pitchFamily="34" charset="0"/>
              </a:rPr>
              <a:t>5. </a:t>
            </a:r>
            <a:r>
              <a:rPr lang="nl-NL" sz="1100" dirty="0" err="1">
                <a:solidFill>
                  <a:srgbClr val="000000"/>
                </a:solidFill>
                <a:latin typeface="+mn-lt"/>
                <a:cs typeface="Arial" panose="020B0604020202020204" pitchFamily="34" charset="0"/>
              </a:rPr>
              <a:t>Rezaei</a:t>
            </a:r>
            <a:r>
              <a:rPr lang="nl-NL" sz="1100" dirty="0">
                <a:solidFill>
                  <a:srgbClr val="000000"/>
                </a:solidFill>
                <a:latin typeface="+mn-lt"/>
                <a:cs typeface="Arial" panose="020B0604020202020204" pitchFamily="34" charset="0"/>
              </a:rPr>
              <a:t> MM, </a:t>
            </a:r>
            <a:r>
              <a:rPr lang="nl-NL" sz="1100" dirty="0" err="1">
                <a:solidFill>
                  <a:srgbClr val="000000"/>
                </a:solidFill>
                <a:latin typeface="+mn-lt"/>
                <a:cs typeface="Arial" panose="020B0604020202020204" pitchFamily="34" charset="0"/>
              </a:rPr>
              <a:t>Rezaei</a:t>
            </a:r>
            <a:r>
              <a:rPr lang="nl-NL" sz="1100" dirty="0">
                <a:solidFill>
                  <a:srgbClr val="000000"/>
                </a:solidFill>
                <a:latin typeface="+mn-lt"/>
                <a:cs typeface="Arial" panose="020B0604020202020204" pitchFamily="34" charset="0"/>
              </a:rPr>
              <a:t> MM, </a:t>
            </a:r>
            <a:r>
              <a:rPr lang="nl-NL" sz="1100" dirty="0" err="1">
                <a:solidFill>
                  <a:srgbClr val="000000"/>
                </a:solidFill>
                <a:latin typeface="+mn-lt"/>
                <a:cs typeface="Arial" panose="020B0604020202020204" pitchFamily="34" charset="0"/>
              </a:rPr>
              <a:t>Ghoreifi</a:t>
            </a:r>
            <a:r>
              <a:rPr lang="nl-NL" sz="1100" dirty="0">
                <a:solidFill>
                  <a:srgbClr val="000000"/>
                </a:solidFill>
                <a:latin typeface="+mn-lt"/>
                <a:cs typeface="Arial" panose="020B0604020202020204" pitchFamily="34" charset="0"/>
              </a:rPr>
              <a:t> A, </a:t>
            </a:r>
            <a:r>
              <a:rPr lang="nl-NL" sz="1100" dirty="0" err="1">
                <a:solidFill>
                  <a:srgbClr val="000000"/>
                </a:solidFill>
                <a:latin typeface="+mn-lt"/>
                <a:cs typeface="Arial" panose="020B0604020202020204" pitchFamily="34" charset="0"/>
              </a:rPr>
              <a:t>Kerigh</a:t>
            </a:r>
            <a:r>
              <a:rPr lang="nl-NL" sz="1100" dirty="0">
                <a:solidFill>
                  <a:srgbClr val="000000"/>
                </a:solidFill>
                <a:latin typeface="+mn-lt"/>
                <a:cs typeface="Arial" panose="020B0604020202020204" pitchFamily="34" charset="0"/>
              </a:rPr>
              <a:t> BF. Metabolic syndrome in patients with prostate cancer undergoing intermittent androgen-deprivation therapy.</a:t>
            </a:r>
            <a:r>
              <a:rPr lang="nl-NL" sz="1100" baseline="0" dirty="0">
                <a:solidFill>
                  <a:srgbClr val="000000"/>
                </a:solidFill>
                <a:latin typeface="+mn-lt"/>
                <a:cs typeface="Arial" panose="020B0604020202020204" pitchFamily="34" charset="0"/>
              </a:rPr>
              <a:t> </a:t>
            </a:r>
            <a:r>
              <a:rPr lang="it-IT" sz="1100" i="1" dirty="0">
                <a:solidFill>
                  <a:srgbClr val="000000"/>
                </a:solidFill>
                <a:latin typeface="+mn-lt"/>
                <a:cs typeface="Arial" panose="020B0604020202020204" pitchFamily="34" charset="0"/>
              </a:rPr>
              <a:t>Can </a:t>
            </a:r>
            <a:r>
              <a:rPr lang="it-IT" sz="1100" i="1" dirty="0" err="1">
                <a:solidFill>
                  <a:srgbClr val="000000"/>
                </a:solidFill>
                <a:latin typeface="+mn-lt"/>
                <a:cs typeface="Arial" panose="020B0604020202020204" pitchFamily="34" charset="0"/>
              </a:rPr>
              <a:t>Urol</a:t>
            </a:r>
            <a:r>
              <a:rPr lang="it-IT" sz="1100" i="1" dirty="0">
                <a:solidFill>
                  <a:srgbClr val="000000"/>
                </a:solidFill>
                <a:latin typeface="+mn-lt"/>
                <a:cs typeface="Arial" panose="020B0604020202020204" pitchFamily="34" charset="0"/>
              </a:rPr>
              <a:t> </a:t>
            </a:r>
            <a:r>
              <a:rPr lang="it-IT" sz="1100" i="1" dirty="0" err="1">
                <a:solidFill>
                  <a:srgbClr val="000000"/>
                </a:solidFill>
                <a:latin typeface="+mn-lt"/>
                <a:cs typeface="Arial" panose="020B0604020202020204" pitchFamily="34" charset="0"/>
              </a:rPr>
              <a:t>Assoc</a:t>
            </a:r>
            <a:r>
              <a:rPr lang="it-IT" sz="1100" i="1" dirty="0">
                <a:solidFill>
                  <a:srgbClr val="000000"/>
                </a:solidFill>
                <a:latin typeface="+mn-lt"/>
                <a:cs typeface="Arial" panose="020B0604020202020204" pitchFamily="34" charset="0"/>
              </a:rPr>
              <a:t> J. </a:t>
            </a:r>
            <a:r>
              <a:rPr lang="it-IT" sz="1100" dirty="0">
                <a:solidFill>
                  <a:srgbClr val="000000"/>
                </a:solidFill>
                <a:latin typeface="+mn-lt"/>
                <a:cs typeface="Arial" panose="020B0604020202020204" pitchFamily="34" charset="0"/>
              </a:rPr>
              <a:t>2016;10(9-10):E300-E305. </a:t>
            </a:r>
            <a:r>
              <a:rPr lang="nl-NL" sz="1100" b="1" dirty="0">
                <a:solidFill>
                  <a:srgbClr val="000000"/>
                </a:solidFill>
                <a:latin typeface="+mn-lt"/>
                <a:cs typeface="Arial" panose="020B0604020202020204" pitchFamily="34" charset="0"/>
              </a:rPr>
              <a:t>6. </a:t>
            </a:r>
            <a:r>
              <a:rPr lang="en-US" sz="1100" dirty="0" err="1">
                <a:solidFill>
                  <a:srgbClr val="000000"/>
                </a:solidFill>
                <a:latin typeface="+mn-lt"/>
              </a:rPr>
              <a:t>Saigal</a:t>
            </a:r>
            <a:r>
              <a:rPr lang="en-US" sz="1100" dirty="0">
                <a:solidFill>
                  <a:srgbClr val="000000"/>
                </a:solidFill>
                <a:latin typeface="+mn-lt"/>
              </a:rPr>
              <a:t> CS, Gore JL, </a:t>
            </a:r>
            <a:r>
              <a:rPr lang="en-US" sz="1100" dirty="0" err="1">
                <a:solidFill>
                  <a:srgbClr val="000000"/>
                </a:solidFill>
                <a:latin typeface="+mn-lt"/>
              </a:rPr>
              <a:t>Krupski</a:t>
            </a:r>
            <a:r>
              <a:rPr lang="en-US" sz="1100" dirty="0">
                <a:solidFill>
                  <a:srgbClr val="000000"/>
                </a:solidFill>
                <a:latin typeface="+mn-lt"/>
              </a:rPr>
              <a:t> TL, et al. Androgen deprivation therapy increases cardiovascular morbidity in men with prostate cancer.</a:t>
            </a:r>
            <a:r>
              <a:rPr lang="en-US" sz="1100" baseline="0" dirty="0">
                <a:solidFill>
                  <a:srgbClr val="000000"/>
                </a:solidFill>
                <a:latin typeface="+mn-lt"/>
              </a:rPr>
              <a:t> </a:t>
            </a:r>
            <a:r>
              <a:rPr lang="en-US" sz="1100" i="1" dirty="0">
                <a:solidFill>
                  <a:srgbClr val="000000"/>
                </a:solidFill>
                <a:latin typeface="+mn-lt"/>
              </a:rPr>
              <a:t>Cancer. </a:t>
            </a:r>
            <a:r>
              <a:rPr lang="en-US" sz="1100" dirty="0">
                <a:solidFill>
                  <a:srgbClr val="000000"/>
                </a:solidFill>
                <a:latin typeface="+mn-lt"/>
              </a:rPr>
              <a:t>2007;110(7):1493-1500. </a:t>
            </a:r>
            <a:r>
              <a:rPr lang="it-IT" sz="1100" dirty="0">
                <a:solidFill>
                  <a:srgbClr val="000000"/>
                </a:solidFill>
                <a:latin typeface="+mn-lt"/>
                <a:cs typeface="Arial" panose="020B0604020202020204" pitchFamily="34" charset="0"/>
              </a:rPr>
              <a:t> </a:t>
            </a:r>
            <a:endParaRPr lang="en-US" sz="1100" dirty="0">
              <a:solidFill>
                <a:srgbClr val="000000"/>
              </a:solidFill>
              <a:latin typeface="+mn-lt"/>
            </a:endParaRPr>
          </a:p>
          <a:p>
            <a:endParaRPr lang="en-US" sz="1100" dirty="0">
              <a:latin typeface="+mn-lt"/>
            </a:endParaRPr>
          </a:p>
          <a:p>
            <a:endParaRPr lang="en-US" sz="1100" dirty="0">
              <a:latin typeface="+mn-lt"/>
            </a:endParaRPr>
          </a:p>
        </p:txBody>
      </p:sp>
      <p:sp>
        <p:nvSpPr>
          <p:cNvPr id="4" name="Slide Number Placeholder 3"/>
          <p:cNvSpPr>
            <a:spLocks noGrp="1"/>
          </p:cNvSpPr>
          <p:nvPr>
            <p:ph type="sldNum" sz="quarter" idx="5"/>
          </p:nvPr>
        </p:nvSpPr>
        <p:spPr/>
        <p:txBody>
          <a:bodyPr/>
          <a:lstStyle/>
          <a:p>
            <a:fld id="{2704FE7F-26DA-4251-8478-E3A93E05B166}" type="slidenum">
              <a:rPr lang="en-US" smtClean="0"/>
              <a:pPr/>
              <a:t>12</a:t>
            </a:fld>
            <a:endParaRPr lang="en-US"/>
          </a:p>
        </p:txBody>
      </p:sp>
    </p:spTree>
    <p:extLst>
      <p:ext uri="{BB962C8B-B14F-4D97-AF65-F5344CB8AC3E}">
        <p14:creationId xmlns:p14="http://schemas.microsoft.com/office/powerpoint/2010/main" val="67255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Narrative: </a:t>
            </a:r>
            <a:r>
              <a:rPr lang="en-US" sz="1200" dirty="0">
                <a:effectLst/>
                <a:latin typeface="Calibri" panose="020F0502020204030204" pitchFamily="34" charset="0"/>
                <a:ea typeface="Calibri" panose="020F0502020204030204" pitchFamily="34" charset="0"/>
                <a:cs typeface="Times New Roman" panose="02020603050405020304" pitchFamily="18" charset="0"/>
              </a:rPr>
              <a:t>For the purpose of this presentation we will only focus on those in this box. </a:t>
            </a:r>
            <a:endParaRPr lang="en-US" dirty="0"/>
          </a:p>
          <a:p>
            <a:endParaRPr lang="en-US" dirty="0"/>
          </a:p>
        </p:txBody>
      </p:sp>
      <p:sp>
        <p:nvSpPr>
          <p:cNvPr id="4" name="Slide Number Placeholder 3"/>
          <p:cNvSpPr>
            <a:spLocks noGrp="1"/>
          </p:cNvSpPr>
          <p:nvPr>
            <p:ph type="sldNum" sz="quarter" idx="5"/>
          </p:nvPr>
        </p:nvSpPr>
        <p:spPr/>
        <p:txBody>
          <a:bodyPr/>
          <a:lstStyle/>
          <a:p>
            <a:fld id="{2704FE7F-26DA-4251-8478-E3A93E05B166}" type="slidenum">
              <a:rPr lang="en-US" smtClean="0"/>
              <a:pPr/>
              <a:t>13</a:t>
            </a:fld>
            <a:endParaRPr lang="en-US"/>
          </a:p>
        </p:txBody>
      </p:sp>
    </p:spTree>
    <p:extLst>
      <p:ext uri="{BB962C8B-B14F-4D97-AF65-F5344CB8AC3E}">
        <p14:creationId xmlns:p14="http://schemas.microsoft.com/office/powerpoint/2010/main" val="1830172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The first issue we will discuss are the changes in BMD.</a:t>
            </a:r>
          </a:p>
          <a:p>
            <a:endParaRPr lang="en-US" sz="1100" dirty="0"/>
          </a:p>
        </p:txBody>
      </p:sp>
      <p:sp>
        <p:nvSpPr>
          <p:cNvPr id="4" name="Slide Number Placeholder 3"/>
          <p:cNvSpPr>
            <a:spLocks noGrp="1"/>
          </p:cNvSpPr>
          <p:nvPr>
            <p:ph type="sldNum" sz="quarter" idx="5"/>
          </p:nvPr>
        </p:nvSpPr>
        <p:spPr/>
        <p:txBody>
          <a:bodyPr/>
          <a:lstStyle/>
          <a:p>
            <a:fld id="{2704FE7F-26DA-4251-8478-E3A93E05B166}" type="slidenum">
              <a:rPr lang="en-US" smtClean="0"/>
              <a:pPr/>
              <a:t>14</a:t>
            </a:fld>
            <a:endParaRPr lang="en-US"/>
          </a:p>
        </p:txBody>
      </p:sp>
    </p:spTree>
    <p:extLst>
      <p:ext uri="{BB962C8B-B14F-4D97-AF65-F5344CB8AC3E}">
        <p14:creationId xmlns:p14="http://schemas.microsoft.com/office/powerpoint/2010/main" val="164076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latin typeface="+mn-lt"/>
              </a:rPr>
              <a:t>Narrative:</a:t>
            </a:r>
          </a:p>
          <a:p>
            <a:pPr marL="171450" marR="0" indent="-171450">
              <a:spcBef>
                <a:spcPts val="0"/>
              </a:spcBef>
              <a:spcAft>
                <a:spcPts val="0"/>
              </a:spcAft>
              <a:buFont typeface="Arial" panose="020B0604020202020204" pitchFamily="34" charset="0"/>
              <a:buChar char="•"/>
            </a:pPr>
            <a:r>
              <a:rPr lang="en-US" sz="900" dirty="0">
                <a:effectLst/>
                <a:latin typeface="+mn-lt"/>
                <a:ea typeface="Calibri" panose="020F0502020204030204" pitchFamily="34" charset="0"/>
                <a:cs typeface="Times New Roman" panose="02020603050405020304" pitchFamily="18" charset="0"/>
              </a:rPr>
              <a:t>ADT causes a decrease in BMD and can lead to a 39% increased risk of bone fractures</a:t>
            </a:r>
            <a:r>
              <a:rPr lang="en-US" sz="900" baseline="30000" dirty="0">
                <a:effectLst/>
                <a:latin typeface="+mn-lt"/>
                <a:ea typeface="Calibri" panose="020F0502020204030204" pitchFamily="34" charset="0"/>
                <a:cs typeface="Times New Roman" panose="02020603050405020304" pitchFamily="18" charset="0"/>
              </a:rPr>
              <a:t>1</a:t>
            </a:r>
            <a:endParaRPr lang="en-US" sz="900" dirty="0">
              <a:effectLst/>
              <a:latin typeface="+mn-lt"/>
              <a:ea typeface="Calibri" panose="020F0502020204030204" pitchFamily="34"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sz="900" dirty="0">
                <a:effectLst/>
                <a:latin typeface="+mn-lt"/>
                <a:ea typeface="Calibri" panose="020F0502020204030204" pitchFamily="34" charset="0"/>
                <a:cs typeface="Times New Roman" panose="02020603050405020304" pitchFamily="18" charset="0"/>
              </a:rPr>
              <a:t>In the first year of prostate cancer, bone marrow density can decrease from 5 to 10%</a:t>
            </a:r>
            <a:r>
              <a:rPr lang="en-US" sz="900" baseline="30000" dirty="0">
                <a:effectLst/>
                <a:latin typeface="+mn-lt"/>
                <a:ea typeface="Calibri" panose="020F0502020204030204" pitchFamily="34" charset="0"/>
                <a:cs typeface="Times New Roman" panose="02020603050405020304" pitchFamily="18" charset="0"/>
              </a:rPr>
              <a:t>1</a:t>
            </a:r>
            <a:endParaRPr lang="en-US" sz="900" dirty="0">
              <a:effectLst/>
              <a:latin typeface="+mn-lt"/>
              <a:ea typeface="Calibri" panose="020F0502020204030204" pitchFamily="34"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sz="900" dirty="0">
                <a:effectLst/>
                <a:latin typeface="+mn-lt"/>
                <a:ea typeface="Calibri" panose="020F0502020204030204" pitchFamily="34" charset="0"/>
                <a:cs typeface="Times New Roman" panose="02020603050405020304" pitchFamily="18" charset="0"/>
              </a:rPr>
              <a:t>The risk of osteoporosis is 49.2% and 80.6% while on ADT after 4 years and 8 years, respectively</a:t>
            </a:r>
            <a:r>
              <a:rPr lang="en-US" sz="900" baseline="30000" dirty="0">
                <a:effectLst/>
                <a:latin typeface="+mn-lt"/>
                <a:ea typeface="Calibri" panose="020F0502020204030204" pitchFamily="34" charset="0"/>
                <a:cs typeface="Times New Roman" panose="02020603050405020304" pitchFamily="18" charset="0"/>
              </a:rPr>
              <a:t>2</a:t>
            </a:r>
            <a:r>
              <a:rPr lang="en-US" sz="900" dirty="0">
                <a:effectLst/>
                <a:latin typeface="+mn-lt"/>
                <a:ea typeface="Calibri" panose="020F0502020204030204" pitchFamily="34" charset="0"/>
                <a:cs typeface="Times New Roman" panose="02020603050405020304" pitchFamily="18" charset="0"/>
              </a:rPr>
              <a:t> </a:t>
            </a:r>
          </a:p>
          <a:p>
            <a:pPr marL="171450" marR="0" indent="-171450">
              <a:spcBef>
                <a:spcPts val="0"/>
              </a:spcBef>
              <a:spcAft>
                <a:spcPts val="0"/>
              </a:spcAft>
              <a:buFont typeface="Arial" panose="020B0604020202020204" pitchFamily="34" charset="0"/>
              <a:buChar char="•"/>
            </a:pPr>
            <a:r>
              <a:rPr lang="en-US" sz="900" dirty="0">
                <a:effectLst/>
                <a:latin typeface="+mn-lt"/>
                <a:ea typeface="Calibri" panose="020F0502020204030204" pitchFamily="34" charset="0"/>
                <a:cs typeface="Times New Roman" panose="02020603050405020304" pitchFamily="18" charset="0"/>
              </a:rPr>
              <a:t>Osteoporosis and osteopenia are under-recognized despite their high mortality rate</a:t>
            </a:r>
            <a:r>
              <a:rPr lang="en-US" sz="900" baseline="0" dirty="0">
                <a:effectLst/>
                <a:latin typeface="+mn-lt"/>
                <a:ea typeface="Calibri" panose="020F0502020204030204" pitchFamily="34" charset="0"/>
                <a:cs typeface="Times New Roman" panose="02020603050405020304" pitchFamily="18" charset="0"/>
              </a:rPr>
              <a:t>.</a:t>
            </a:r>
            <a:r>
              <a:rPr lang="en-US" sz="900" baseline="30000" dirty="0">
                <a:effectLst/>
                <a:latin typeface="+mn-lt"/>
                <a:ea typeface="Calibri" panose="020F0502020204030204" pitchFamily="34" charset="0"/>
                <a:cs typeface="Times New Roman" panose="02020603050405020304" pitchFamily="18" charset="0"/>
              </a:rPr>
              <a:t>3</a:t>
            </a:r>
            <a:r>
              <a:rPr lang="en-US" sz="900" dirty="0">
                <a:effectLst/>
                <a:latin typeface="+mn-lt"/>
                <a:ea typeface="Calibri" panose="020F0502020204030204" pitchFamily="34" charset="0"/>
                <a:cs typeface="Times New Roman" panose="02020603050405020304" pitchFamily="18" charset="0"/>
              </a:rPr>
              <a:t>  The mortality rate increases by 37.5%</a:t>
            </a:r>
            <a:r>
              <a:rPr lang="en-US" sz="900" baseline="30000" dirty="0">
                <a:effectLst/>
                <a:latin typeface="+mn-lt"/>
                <a:ea typeface="Calibri" panose="020F0502020204030204" pitchFamily="34" charset="0"/>
                <a:cs typeface="Times New Roman" panose="02020603050405020304" pitchFamily="18" charset="0"/>
              </a:rPr>
              <a:t>3</a:t>
            </a:r>
            <a:r>
              <a:rPr lang="en-US" sz="900" dirty="0">
                <a:effectLst/>
                <a:latin typeface="+mn-lt"/>
                <a:ea typeface="Calibri" panose="020F0502020204030204" pitchFamily="34" charset="0"/>
                <a:cs typeface="Times New Roman" panose="02020603050405020304" pitchFamily="18" charset="0"/>
              </a:rPr>
              <a:t> </a:t>
            </a:r>
          </a:p>
          <a:p>
            <a:pPr marL="1085850" lvl="2" indent="-171450" algn="l">
              <a:buFont typeface="Arial" panose="020B0604020202020204" pitchFamily="34" charset="0"/>
              <a:buChar char="•"/>
            </a:pPr>
            <a:r>
              <a:rPr lang="en-US" sz="900" b="1" dirty="0">
                <a:effectLst/>
                <a:latin typeface="+mn-lt"/>
                <a:ea typeface="Calibri" panose="020F0502020204030204" pitchFamily="34" charset="0"/>
                <a:cs typeface="Times New Roman" panose="02020603050405020304" pitchFamily="18" charset="0"/>
              </a:rPr>
              <a:t>NOTE:</a:t>
            </a:r>
            <a:r>
              <a:rPr lang="en-US" sz="900" dirty="0">
                <a:effectLst/>
                <a:latin typeface="+mn-lt"/>
                <a:ea typeface="Calibri" panose="020F0502020204030204" pitchFamily="34" charset="0"/>
                <a:cs typeface="Times New Roman" panose="02020603050405020304" pitchFamily="18" charset="0"/>
              </a:rPr>
              <a:t> </a:t>
            </a:r>
            <a:r>
              <a:rPr lang="en-US" sz="900" b="0" i="0" u="none" strike="noStrike" baseline="0" dirty="0">
                <a:solidFill>
                  <a:srgbClr val="000000"/>
                </a:solidFill>
                <a:latin typeface="+mn-lt"/>
              </a:rPr>
              <a:t>Androgens and estrogens are vital in regulating bone remodeling and play a role in achieving peak bone mass as well as maintaining bone integrity. Osteoporosis and osteopenia in men have been an under-recognized issue and this is of particular significance given the high mortality rate, up to 37.5%, associated with minimal trauma fractures in men. Low bone density is highly prevalent among older men even before starting ADT.</a:t>
            </a:r>
            <a:r>
              <a:rPr lang="en-US" sz="900" b="0" i="0" u="none" strike="noStrike" baseline="30000" dirty="0">
                <a:solidFill>
                  <a:srgbClr val="000000"/>
                </a:solidFill>
                <a:latin typeface="+mn-lt"/>
              </a:rPr>
              <a:t>3</a:t>
            </a:r>
            <a:endParaRPr lang="en-US" sz="900" b="1" baseline="30000" dirty="0">
              <a:effectLst/>
              <a:latin typeface="+mn-lt"/>
              <a:ea typeface="Calibri" panose="020F0502020204030204" pitchFamily="34" charset="0"/>
              <a:cs typeface="Times New Roman" panose="02020603050405020304" pitchFamily="18" charset="0"/>
            </a:endParaRPr>
          </a:p>
          <a:p>
            <a:pPr marL="0" marR="0">
              <a:spcBef>
                <a:spcPts val="0"/>
              </a:spcBef>
              <a:spcAft>
                <a:spcPts val="800"/>
              </a:spcAft>
            </a:pPr>
            <a:r>
              <a:rPr lang="en-US" sz="900" b="1" dirty="0">
                <a:effectLst/>
                <a:latin typeface="+mn-lt"/>
                <a:ea typeface="Calibri" panose="020F0502020204030204" pitchFamily="34" charset="0"/>
                <a:cs typeface="Times New Roman" panose="02020603050405020304" pitchFamily="18" charset="0"/>
              </a:rPr>
              <a:t>Fracture rate is correlated with cumulative ADT and mortality doubles after a single fracture on ADT</a:t>
            </a:r>
            <a:r>
              <a:rPr lang="en-US" sz="900" b="1" baseline="30000" dirty="0">
                <a:effectLst/>
                <a:latin typeface="+mn-lt"/>
                <a:ea typeface="Calibri" panose="020F0502020204030204" pitchFamily="34" charset="0"/>
                <a:cs typeface="Times New Roman" panose="02020603050405020304" pitchFamily="18" charset="0"/>
              </a:rPr>
              <a:t>3</a:t>
            </a:r>
            <a:endParaRPr lang="en-US" sz="9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mn-lt"/>
                <a:ea typeface="Calibri" panose="020F0502020204030204" pitchFamily="34" charset="0"/>
                <a:cs typeface="Times New Roman" panose="02020603050405020304" pitchFamily="18" charset="0"/>
              </a:rPr>
              <a:t> </a:t>
            </a:r>
          </a:p>
          <a:p>
            <a:pPr marL="0" marR="0">
              <a:spcBef>
                <a:spcPts val="0"/>
              </a:spcBef>
              <a:spcAft>
                <a:spcPts val="0"/>
              </a:spcAft>
            </a:pPr>
            <a:r>
              <a:rPr lang="en-US" sz="900" b="1" dirty="0">
                <a:effectLst/>
                <a:latin typeface="+mn-lt"/>
                <a:ea typeface="Calibri" panose="020F0502020204030204" pitchFamily="34" charset="0"/>
                <a:cs typeface="Times New Roman" panose="02020603050405020304" pitchFamily="18" charset="0"/>
              </a:rPr>
              <a:t>Additional Data:</a:t>
            </a:r>
            <a:endParaRPr lang="en-US" sz="900" dirty="0">
              <a:latin typeface="+mn-lt"/>
              <a:cs typeface="Times New Roman" panose="02020603050405020304" pitchFamily="18" charset="0"/>
            </a:endParaRPr>
          </a:p>
          <a:p>
            <a:pPr marL="171450" lvl="0" indent="-171450">
              <a:spcBef>
                <a:spcPts val="0"/>
              </a:spcBef>
              <a:spcAft>
                <a:spcPts val="0"/>
              </a:spcAft>
              <a:buFont typeface="Arial" panose="020B0604020202020204" pitchFamily="34" charset="0"/>
              <a:buChar char="•"/>
              <a:tabLst>
                <a:tab pos="457200" algn="l"/>
              </a:tabLst>
            </a:pPr>
            <a:r>
              <a:rPr lang="en-US" sz="900" dirty="0">
                <a:latin typeface="+mn-lt"/>
                <a:cs typeface="Times New Roman" panose="02020603050405020304" pitchFamily="18" charset="0"/>
              </a:rPr>
              <a:t>Men receiving ADT demonstrate a decline in BMD compared with no ADT use</a:t>
            </a:r>
            <a:r>
              <a:rPr lang="en-US" sz="900" baseline="30000" dirty="0">
                <a:latin typeface="+mn-lt"/>
                <a:cs typeface="Times New Roman" panose="02020603050405020304" pitchFamily="18" charset="0"/>
              </a:rPr>
              <a:t>3</a:t>
            </a:r>
          </a:p>
          <a:p>
            <a:pPr marL="628650" lvl="1" indent="-171450">
              <a:spcBef>
                <a:spcPts val="0"/>
              </a:spcBef>
              <a:spcAft>
                <a:spcPts val="0"/>
              </a:spcAft>
              <a:buFont typeface="Arial" panose="020B0604020202020204" pitchFamily="34" charset="0"/>
              <a:buChar char="•"/>
              <a:tabLst>
                <a:tab pos="457200" algn="l"/>
              </a:tabLst>
            </a:pPr>
            <a:r>
              <a:rPr lang="en-US" sz="900" dirty="0">
                <a:effectLst/>
                <a:latin typeface="+mn-lt"/>
                <a:ea typeface="Calibri" panose="020F0502020204030204" pitchFamily="34" charset="0"/>
                <a:cs typeface="Times New Roman" panose="02020603050405020304" pitchFamily="18" charset="0"/>
              </a:rPr>
              <a:t>BMD decreases by 5%-10% in the first year after starting ADT</a:t>
            </a:r>
            <a:r>
              <a:rPr lang="en-US" sz="900" baseline="30000" dirty="0">
                <a:effectLst/>
                <a:latin typeface="+mn-lt"/>
                <a:ea typeface="Calibri" panose="020F0502020204030204" pitchFamily="34" charset="0"/>
                <a:cs typeface="Times New Roman" panose="02020603050405020304" pitchFamily="18" charset="0"/>
              </a:rPr>
              <a:t>1</a:t>
            </a:r>
            <a:endParaRPr lang="en-US" sz="900" baseline="30000" dirty="0">
              <a:latin typeface="+mn-lt"/>
              <a:ea typeface="Calibri" panose="020F0502020204030204" pitchFamily="34" charset="0"/>
              <a:cs typeface="Times New Roman" panose="02020603050405020304" pitchFamily="18" charset="0"/>
            </a:endParaRPr>
          </a:p>
          <a:p>
            <a:pPr marL="628650" lvl="1" indent="-171450">
              <a:spcBef>
                <a:spcPts val="0"/>
              </a:spcBef>
              <a:spcAft>
                <a:spcPts val="0"/>
              </a:spcAft>
              <a:buFont typeface="Arial" panose="020B0604020202020204" pitchFamily="34" charset="0"/>
              <a:buChar char="•"/>
              <a:tabLst>
                <a:tab pos="457200" algn="l"/>
              </a:tabLst>
            </a:pPr>
            <a:r>
              <a:rPr lang="en-US" sz="900" dirty="0">
                <a:effectLst/>
                <a:latin typeface="+mn-lt"/>
                <a:ea typeface="Calibri" panose="020F0502020204030204" pitchFamily="34" charset="0"/>
                <a:cs typeface="Times New Roman" panose="02020603050405020304" pitchFamily="18" charset="0"/>
              </a:rPr>
              <a:t>Annual loss of bone mass ranges from</a:t>
            </a:r>
            <a:r>
              <a:rPr lang="en-US" sz="900" baseline="30000" dirty="0">
                <a:effectLst/>
                <a:latin typeface="+mn-lt"/>
                <a:ea typeface="Calibri" panose="020F0502020204030204" pitchFamily="34" charset="0"/>
                <a:cs typeface="Times New Roman" panose="02020603050405020304" pitchFamily="18" charset="0"/>
              </a:rPr>
              <a:t>3</a:t>
            </a:r>
            <a:r>
              <a:rPr lang="en-US" sz="900" dirty="0">
                <a:effectLst/>
                <a:latin typeface="+mn-lt"/>
                <a:ea typeface="Calibri" panose="020F0502020204030204" pitchFamily="34" charset="0"/>
                <a:cs typeface="Times New Roman" panose="02020603050405020304" pitchFamily="18" charset="0"/>
              </a:rPr>
              <a:t>:</a:t>
            </a:r>
            <a:r>
              <a:rPr lang="en-US" sz="900" baseline="30000" dirty="0">
                <a:effectLst/>
                <a:latin typeface="+mn-lt"/>
                <a:ea typeface="Calibri" panose="020F0502020204030204" pitchFamily="34" charset="0"/>
                <a:cs typeface="Times New Roman" panose="02020603050405020304" pitchFamily="18" charset="0"/>
              </a:rPr>
              <a:t> </a:t>
            </a:r>
            <a:endParaRPr lang="en-US" sz="900" baseline="30000" dirty="0">
              <a:latin typeface="+mn-lt"/>
              <a:ea typeface="Calibri" panose="020F0502020204030204" pitchFamily="34" charset="0"/>
              <a:cs typeface="Times New Roman" panose="02020603050405020304" pitchFamily="18" charset="0"/>
            </a:endParaRPr>
          </a:p>
          <a:p>
            <a:pPr marL="1085850" lvl="2" indent="-171450">
              <a:spcBef>
                <a:spcPts val="0"/>
              </a:spcBef>
              <a:spcAft>
                <a:spcPts val="0"/>
              </a:spcAft>
              <a:buFont typeface="Arial" panose="020B0604020202020204" pitchFamily="34" charset="0"/>
              <a:buChar char="•"/>
              <a:tabLst>
                <a:tab pos="457200" algn="l"/>
              </a:tabLst>
            </a:pPr>
            <a:r>
              <a:rPr lang="en-US" sz="900" dirty="0">
                <a:effectLst/>
                <a:latin typeface="+mn-lt"/>
                <a:ea typeface="Calibri" panose="020F0502020204030204" pitchFamily="34" charset="0"/>
                <a:cs typeface="Times New Roman" panose="02020603050405020304" pitchFamily="18" charset="0"/>
              </a:rPr>
              <a:t>2 to 8% at the lumbar spine</a:t>
            </a:r>
          </a:p>
          <a:p>
            <a:pPr marL="1085850" lvl="2" indent="-171450">
              <a:spcBef>
                <a:spcPts val="0"/>
              </a:spcBef>
              <a:spcAft>
                <a:spcPts val="0"/>
              </a:spcAft>
              <a:buFont typeface="Arial" panose="020B0604020202020204" pitchFamily="34" charset="0"/>
              <a:buChar char="•"/>
              <a:tabLst>
                <a:tab pos="457200" algn="l"/>
              </a:tabLst>
            </a:pPr>
            <a:r>
              <a:rPr lang="en-US" sz="900" dirty="0">
                <a:effectLst/>
                <a:latin typeface="+mn-lt"/>
                <a:ea typeface="Calibri" panose="020F0502020204030204" pitchFamily="34" charset="0"/>
                <a:cs typeface="Times New Roman" panose="02020603050405020304" pitchFamily="18" charset="0"/>
              </a:rPr>
              <a:t>1.8 to 6.5% at the femoral neck</a:t>
            </a:r>
          </a:p>
          <a:p>
            <a:pPr marL="1085850" lvl="2" indent="-171450">
              <a:spcBef>
                <a:spcPts val="0"/>
              </a:spcBef>
              <a:spcAft>
                <a:spcPts val="0"/>
              </a:spcAft>
              <a:buFont typeface="Arial" panose="020B0604020202020204" pitchFamily="34" charset="0"/>
              <a:buChar char="•"/>
              <a:tabLst>
                <a:tab pos="457200" algn="l"/>
              </a:tabLst>
            </a:pPr>
            <a:r>
              <a:rPr lang="en-US" sz="900" dirty="0">
                <a:effectLst/>
                <a:latin typeface="+mn-lt"/>
                <a:ea typeface="Calibri" panose="020F0502020204030204" pitchFamily="34" charset="0"/>
                <a:cs typeface="Times New Roman" panose="02020603050405020304" pitchFamily="18" charset="0"/>
              </a:rPr>
              <a:t>0.5 to 1.0% loss in the general population of aging men</a:t>
            </a:r>
          </a:p>
          <a:p>
            <a:pPr marL="171450" marR="0" indent="-171450">
              <a:spcBef>
                <a:spcPts val="0"/>
              </a:spcBef>
              <a:spcAft>
                <a:spcPts val="0"/>
              </a:spcAft>
              <a:buFont typeface="Arial" panose="020B0604020202020204" pitchFamily="34" charset="0"/>
              <a:buChar char="•"/>
              <a:tabLst>
                <a:tab pos="457200" algn="l"/>
              </a:tabLst>
            </a:pPr>
            <a:r>
              <a:rPr lang="en-US" sz="900" dirty="0">
                <a:latin typeface="+mn-lt"/>
                <a:cs typeface="Times New Roman" panose="02020603050405020304" pitchFamily="18" charset="0"/>
              </a:rPr>
              <a:t>Men with prostate cancer demonstrated a decrease in LBM of 2% over the first 6 months of starting ADT use compared with no ADT use</a:t>
            </a:r>
            <a:r>
              <a:rPr lang="en-US" sz="900" baseline="30000" dirty="0">
                <a:latin typeface="+mn-lt"/>
                <a:cs typeface="Times New Roman" panose="02020603050405020304" pitchFamily="18" charset="0"/>
              </a:rPr>
              <a:t>3</a:t>
            </a:r>
          </a:p>
          <a:p>
            <a:pPr marL="0" marR="0">
              <a:spcBef>
                <a:spcPts val="0"/>
              </a:spcBef>
              <a:spcAft>
                <a:spcPts val="800"/>
              </a:spcAft>
            </a:pPr>
            <a:endParaRPr lang="en-US" sz="900" b="1" dirty="0">
              <a:effectLst/>
              <a:latin typeface="+mn-lt"/>
              <a:ea typeface="Calibri" panose="020F0502020204030204" pitchFamily="34" charset="0"/>
              <a:cs typeface="Times New Roman" panose="02020603050405020304" pitchFamily="18" charset="0"/>
            </a:endParaRPr>
          </a:p>
          <a:p>
            <a:pPr marL="0" marR="0" indent="0" algn="l" defTabSz="914400" rtl="0" eaLnBrk="1" fontAlgn="base" latinLnBrk="0" hangingPunct="1">
              <a:lnSpc>
                <a:spcPct val="100000"/>
              </a:lnSpc>
              <a:spcBef>
                <a:spcPts val="0"/>
              </a:spcBef>
              <a:spcAft>
                <a:spcPts val="800"/>
              </a:spcAft>
              <a:buClrTx/>
              <a:buSzTx/>
              <a:buFontTx/>
              <a:buNone/>
              <a:tabLst/>
              <a:defRPr/>
            </a:pPr>
            <a:r>
              <a:rPr lang="en-US" sz="900" b="1" dirty="0">
                <a:effectLst/>
                <a:latin typeface="+mn-lt"/>
                <a:ea typeface="Calibri" panose="020F0502020204030204" pitchFamily="34" charset="0"/>
                <a:cs typeface="Times New Roman" panose="02020603050405020304" pitchFamily="18" charset="0"/>
              </a:rPr>
              <a:t>References:</a:t>
            </a:r>
            <a:r>
              <a:rPr lang="en-US" sz="900" dirty="0">
                <a:effectLst/>
                <a:latin typeface="+mn-lt"/>
                <a:ea typeface="Calibri" panose="020F0502020204030204" pitchFamily="34" charset="0"/>
                <a:cs typeface="Times New Roman" panose="02020603050405020304" pitchFamily="18" charset="0"/>
              </a:rPr>
              <a:t> </a:t>
            </a:r>
            <a:r>
              <a:rPr lang="en-US" sz="900" b="1" dirty="0">
                <a:effectLst/>
                <a:latin typeface="+mn-lt"/>
                <a:ea typeface="Calibri" panose="020F0502020204030204" pitchFamily="34" charset="0"/>
                <a:cs typeface="Times New Roman" panose="02020603050405020304" pitchFamily="18" charset="0"/>
              </a:rPr>
              <a:t>1.</a:t>
            </a:r>
            <a:r>
              <a:rPr lang="en-US" sz="900" dirty="0">
                <a:effectLst/>
                <a:latin typeface="+mn-lt"/>
                <a:ea typeface="Calibri" panose="020F0502020204030204" pitchFamily="34" charset="0"/>
                <a:cs typeface="Times New Roman" panose="02020603050405020304" pitchFamily="18" charset="0"/>
              </a:rPr>
              <a:t> </a:t>
            </a:r>
            <a:r>
              <a:rPr lang="nl-NL" sz="900" dirty="0">
                <a:effectLst/>
                <a:latin typeface="+mn-lt"/>
                <a:ea typeface="Calibri" panose="020F0502020204030204" pitchFamily="34" charset="0"/>
                <a:cs typeface="Times New Roman" panose="02020603050405020304" pitchFamily="18" charset="0"/>
              </a:rPr>
              <a:t>Magee DE, </a:t>
            </a:r>
            <a:r>
              <a:rPr lang="nl-NL" sz="900" dirty="0" err="1">
                <a:effectLst/>
                <a:latin typeface="+mn-lt"/>
                <a:ea typeface="Calibri" panose="020F0502020204030204" pitchFamily="34" charset="0"/>
                <a:cs typeface="Times New Roman" panose="02020603050405020304" pitchFamily="18" charset="0"/>
              </a:rPr>
              <a:t>Singal</a:t>
            </a:r>
            <a:r>
              <a:rPr lang="nl-NL" sz="900" dirty="0">
                <a:effectLst/>
                <a:latin typeface="+mn-lt"/>
                <a:ea typeface="Calibri" panose="020F0502020204030204" pitchFamily="34" charset="0"/>
                <a:cs typeface="Times New Roman" panose="02020603050405020304" pitchFamily="18" charset="0"/>
              </a:rPr>
              <a:t> RK. </a:t>
            </a:r>
            <a:r>
              <a:rPr lang="en-US" sz="900" dirty="0">
                <a:effectLst/>
                <a:latin typeface="+mn-lt"/>
                <a:ea typeface="Calibri" panose="020F0502020204030204" pitchFamily="34" charset="0"/>
                <a:cs typeface="Times New Roman" panose="02020603050405020304" pitchFamily="18" charset="0"/>
              </a:rPr>
              <a:t>Androgen deprivation therapy: indications, methods of utilization, side effects and their management. </a:t>
            </a:r>
            <a:r>
              <a:rPr lang="nl-NL" sz="900" i="1" dirty="0">
                <a:effectLst/>
                <a:latin typeface="+mn-lt"/>
                <a:ea typeface="Calibri" panose="020F0502020204030204" pitchFamily="34" charset="0"/>
                <a:cs typeface="Times New Roman" panose="02020603050405020304" pitchFamily="18" charset="0"/>
              </a:rPr>
              <a:t>Can J </a:t>
            </a:r>
            <a:r>
              <a:rPr lang="nl-NL" sz="900" i="1" dirty="0" err="1">
                <a:effectLst/>
                <a:latin typeface="+mn-lt"/>
                <a:ea typeface="Calibri" panose="020F0502020204030204" pitchFamily="34" charset="0"/>
                <a:cs typeface="Times New Roman" panose="02020603050405020304" pitchFamily="18" charset="0"/>
              </a:rPr>
              <a:t>Urol</a:t>
            </a:r>
            <a:r>
              <a:rPr lang="nl-NL" sz="900" i="1" dirty="0">
                <a:effectLst/>
                <a:latin typeface="+mn-lt"/>
                <a:ea typeface="Calibri" panose="020F0502020204030204" pitchFamily="34" charset="0"/>
                <a:cs typeface="Times New Roman" panose="02020603050405020304" pitchFamily="18" charset="0"/>
              </a:rPr>
              <a:t>. </a:t>
            </a:r>
            <a:r>
              <a:rPr lang="nl-NL" sz="900" dirty="0">
                <a:effectLst/>
                <a:latin typeface="+mn-lt"/>
                <a:ea typeface="Calibri" panose="020F0502020204030204" pitchFamily="34" charset="0"/>
                <a:cs typeface="Times New Roman" panose="02020603050405020304" pitchFamily="18" charset="0"/>
              </a:rPr>
              <a:t>2020;27(1S1):11-16. </a:t>
            </a:r>
            <a:r>
              <a:rPr lang="nl-NL" sz="900" b="1" dirty="0">
                <a:effectLst/>
                <a:latin typeface="+mn-lt"/>
                <a:ea typeface="Calibri" panose="020F0502020204030204" pitchFamily="34" charset="0"/>
                <a:cs typeface="Times New Roman" panose="02020603050405020304" pitchFamily="18" charset="0"/>
              </a:rPr>
              <a:t>2</a:t>
            </a:r>
            <a:r>
              <a:rPr lang="en-US" sz="900" b="1" dirty="0">
                <a:latin typeface="+mn-lt"/>
                <a:ea typeface="Calibri" panose="020F0502020204030204" pitchFamily="34" charset="0"/>
                <a:cs typeface="Times New Roman" panose="02020603050405020304" pitchFamily="18" charset="0"/>
              </a:rPr>
              <a:t>. </a:t>
            </a:r>
            <a:r>
              <a:rPr lang="en-US" sz="900" kern="1200" dirty="0">
                <a:solidFill>
                  <a:schemeClr val="tx1"/>
                </a:solidFill>
                <a:effectLst/>
                <a:latin typeface="Calibri"/>
                <a:ea typeface="+mn-ea"/>
                <a:cs typeface="Calibri"/>
              </a:rPr>
              <a:t>Rhee H, Gunter JH, </a:t>
            </a:r>
            <a:r>
              <a:rPr lang="en-US" sz="900" kern="1200" dirty="0" err="1">
                <a:solidFill>
                  <a:schemeClr val="tx1"/>
                </a:solidFill>
                <a:effectLst/>
                <a:latin typeface="Calibri"/>
                <a:ea typeface="+mn-ea"/>
                <a:cs typeface="Calibri"/>
              </a:rPr>
              <a:t>Heathcote</a:t>
            </a:r>
            <a:r>
              <a:rPr lang="en-US" sz="900" kern="1200" dirty="0">
                <a:solidFill>
                  <a:schemeClr val="tx1"/>
                </a:solidFill>
                <a:effectLst/>
                <a:latin typeface="Calibri"/>
                <a:ea typeface="+mn-ea"/>
                <a:cs typeface="Calibri"/>
              </a:rPr>
              <a:t> P, et al. Adverse effects of androgen-deprivation therapy in prostate cancer and their management.</a:t>
            </a:r>
            <a:r>
              <a:rPr lang="en-US" sz="900" kern="1200" baseline="0" dirty="0">
                <a:solidFill>
                  <a:schemeClr val="tx1"/>
                </a:solidFill>
                <a:effectLst/>
                <a:latin typeface="Calibri"/>
                <a:ea typeface="+mn-ea"/>
                <a:cs typeface="Calibri"/>
              </a:rPr>
              <a:t> </a:t>
            </a:r>
            <a:r>
              <a:rPr lang="fr-FR" sz="900" i="1" dirty="0">
                <a:solidFill>
                  <a:srgbClr val="000000"/>
                </a:solidFill>
                <a:latin typeface="+mn-lt"/>
                <a:cs typeface="Arial" panose="020B0604020202020204" pitchFamily="34" charset="0"/>
              </a:rPr>
              <a:t>BJU Int. </a:t>
            </a:r>
            <a:r>
              <a:rPr lang="fr-FR" sz="900" dirty="0">
                <a:solidFill>
                  <a:srgbClr val="000000"/>
                </a:solidFill>
                <a:latin typeface="+mn-lt"/>
                <a:cs typeface="Arial" panose="020B0604020202020204" pitchFamily="34" charset="0"/>
              </a:rPr>
              <a:t>2015;115(</a:t>
            </a:r>
            <a:r>
              <a:rPr lang="fr-FR" sz="900" dirty="0" err="1">
                <a:solidFill>
                  <a:srgbClr val="000000"/>
                </a:solidFill>
                <a:latin typeface="+mn-lt"/>
                <a:cs typeface="Arial" panose="020B0604020202020204" pitchFamily="34" charset="0"/>
              </a:rPr>
              <a:t>suppl</a:t>
            </a:r>
            <a:r>
              <a:rPr lang="fr-FR" sz="900" dirty="0">
                <a:solidFill>
                  <a:srgbClr val="000000"/>
                </a:solidFill>
                <a:latin typeface="+mn-lt"/>
                <a:cs typeface="Arial" panose="020B0604020202020204" pitchFamily="34" charset="0"/>
              </a:rPr>
              <a:t> 5):3-13. </a:t>
            </a:r>
            <a:r>
              <a:rPr lang="fr-FR" sz="900" b="1" dirty="0">
                <a:solidFill>
                  <a:srgbClr val="000000"/>
                </a:solidFill>
                <a:latin typeface="+mn-lt"/>
                <a:cs typeface="Arial" panose="020B0604020202020204" pitchFamily="34" charset="0"/>
              </a:rPr>
              <a:t>3. </a:t>
            </a:r>
            <a:r>
              <a:rPr lang="en-US" sz="900" dirty="0">
                <a:effectLst/>
                <a:latin typeface="+mn-lt"/>
                <a:ea typeface="Calibri" panose="020F0502020204030204" pitchFamily="34" charset="0"/>
                <a:cs typeface="Times New Roman" panose="02020603050405020304" pitchFamily="18" charset="0"/>
              </a:rPr>
              <a:t>Cheung AS, </a:t>
            </a:r>
            <a:r>
              <a:rPr lang="en-US" sz="900" dirty="0" err="1">
                <a:effectLst/>
                <a:latin typeface="+mn-lt"/>
                <a:ea typeface="Calibri" panose="020F0502020204030204" pitchFamily="34" charset="0"/>
                <a:cs typeface="Times New Roman" panose="02020603050405020304" pitchFamily="18" charset="0"/>
              </a:rPr>
              <a:t>Zajac</a:t>
            </a:r>
            <a:r>
              <a:rPr lang="en-US" sz="900" dirty="0">
                <a:effectLst/>
                <a:latin typeface="+mn-lt"/>
                <a:ea typeface="Calibri" panose="020F0502020204030204" pitchFamily="34" charset="0"/>
                <a:cs typeface="Times New Roman" panose="02020603050405020304" pitchFamily="18" charset="0"/>
              </a:rPr>
              <a:t> JD, Grossmann M. Muscle and bone effects of androgen deprivation therapy: current and emerging therapies. </a:t>
            </a:r>
            <a:r>
              <a:rPr lang="en-US" sz="900" i="1" dirty="0" err="1">
                <a:effectLst/>
                <a:latin typeface="+mn-lt"/>
                <a:ea typeface="Calibri" panose="020F0502020204030204" pitchFamily="34" charset="0"/>
                <a:cs typeface="Times New Roman" panose="02020603050405020304" pitchFamily="18" charset="0"/>
              </a:rPr>
              <a:t>Endocr</a:t>
            </a:r>
            <a:r>
              <a:rPr lang="en-US" sz="900" i="1" dirty="0">
                <a:effectLst/>
                <a:latin typeface="+mn-lt"/>
                <a:ea typeface="Calibri" panose="020F0502020204030204" pitchFamily="34" charset="0"/>
                <a:cs typeface="Times New Roman" panose="02020603050405020304" pitchFamily="18" charset="0"/>
              </a:rPr>
              <a:t> </a:t>
            </a:r>
            <a:r>
              <a:rPr lang="en-US" sz="900" i="1" dirty="0" err="1">
                <a:effectLst/>
                <a:latin typeface="+mn-lt"/>
                <a:ea typeface="Calibri" panose="020F0502020204030204" pitchFamily="34" charset="0"/>
                <a:cs typeface="Times New Roman" panose="02020603050405020304" pitchFamily="18" charset="0"/>
              </a:rPr>
              <a:t>Relat</a:t>
            </a:r>
            <a:r>
              <a:rPr lang="en-US" sz="900" i="1" dirty="0">
                <a:effectLst/>
                <a:latin typeface="+mn-lt"/>
                <a:ea typeface="Calibri" panose="020F0502020204030204" pitchFamily="34" charset="0"/>
                <a:cs typeface="Times New Roman" panose="02020603050405020304" pitchFamily="18" charset="0"/>
              </a:rPr>
              <a:t> Cancer</a:t>
            </a:r>
            <a:r>
              <a:rPr lang="en-US" sz="900" dirty="0">
                <a:effectLst/>
                <a:latin typeface="+mn-lt"/>
                <a:ea typeface="Calibri" panose="020F0502020204030204" pitchFamily="34" charset="0"/>
                <a:cs typeface="Times New Roman" panose="02020603050405020304" pitchFamily="18" charset="0"/>
              </a:rPr>
              <a:t>. 2014;21(5):R371-394. </a:t>
            </a:r>
          </a:p>
        </p:txBody>
      </p:sp>
      <p:sp>
        <p:nvSpPr>
          <p:cNvPr id="4" name="Slide Number Placeholder 3"/>
          <p:cNvSpPr>
            <a:spLocks noGrp="1"/>
          </p:cNvSpPr>
          <p:nvPr>
            <p:ph type="sldNum" sz="quarter" idx="5"/>
          </p:nvPr>
        </p:nvSpPr>
        <p:spPr/>
        <p:txBody>
          <a:bodyPr/>
          <a:lstStyle/>
          <a:p>
            <a:fld id="{B951EC43-AD3D-4987-B264-B7C5A17A3FB5}" type="slidenum">
              <a:rPr lang="fr-CH" smtClean="0"/>
              <a:t>15</a:t>
            </a:fld>
            <a:endParaRPr lang="fr-CH" dirty="0"/>
          </a:p>
        </p:txBody>
      </p:sp>
    </p:spTree>
    <p:extLst>
      <p:ext uri="{BB962C8B-B14F-4D97-AF65-F5344CB8AC3E}">
        <p14:creationId xmlns:p14="http://schemas.microsoft.com/office/powerpoint/2010/main" val="2646235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000" b="1" dirty="0">
                <a:latin typeface="+mn-lt"/>
              </a:rPr>
              <a:t>Purpose: </a:t>
            </a:r>
            <a:r>
              <a:rPr lang="en-US" sz="1000" dirty="0">
                <a:latin typeface="+mn-lt"/>
              </a:rPr>
              <a:t>this slide </a:t>
            </a:r>
            <a:r>
              <a:rPr lang="en-US" sz="1000" dirty="0">
                <a:effectLst/>
                <a:latin typeface="+mn-lt"/>
                <a:ea typeface="Calibri" panose="020F0502020204030204" pitchFamily="34" charset="0"/>
                <a:cs typeface="Times New Roman" panose="02020603050405020304" pitchFamily="18" charset="0"/>
              </a:rPr>
              <a:t>briefly describes the recommendations for screening and management of BMD during long term use of ADT.</a:t>
            </a:r>
          </a:p>
          <a:p>
            <a:pPr>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The following buckets review some of the monitoring and management procedures in order to detect and properly care for patients with BMD loss.</a:t>
            </a:r>
          </a:p>
          <a:p>
            <a:pPr>
              <a:spcBef>
                <a:spcPts val="0"/>
              </a:spcBef>
              <a:spcAft>
                <a:spcPts val="0"/>
              </a:spcAft>
            </a:pPr>
            <a:endParaRPr lang="en-US" sz="1000" dirty="0">
              <a:effectLst/>
              <a:latin typeface="+mn-lt"/>
              <a:ea typeface="Calibri" panose="020F0502020204030204" pitchFamily="34" charset="0"/>
              <a:cs typeface="Times New Roman" panose="02020603050405020304" pitchFamily="18" charset="0"/>
            </a:endParaRPr>
          </a:p>
          <a:p>
            <a:pPr marL="228600" marR="0" indent="-228600">
              <a:spcBef>
                <a:spcPts val="0"/>
              </a:spcBef>
              <a:spcAft>
                <a:spcPts val="0"/>
              </a:spcAft>
              <a:buFont typeface="+mj-lt"/>
              <a:buAutoNum type="arabicPeriod"/>
            </a:pPr>
            <a:r>
              <a:rPr lang="en-US" sz="1000" b="1" dirty="0">
                <a:effectLst/>
                <a:latin typeface="Calibri" panose="020F0502020204030204" pitchFamily="34" charset="0"/>
                <a:ea typeface="Calibri" panose="020F0502020204030204" pitchFamily="34" charset="0"/>
                <a:cs typeface="Times New Roman" panose="02020603050405020304" pitchFamily="18" charset="0"/>
              </a:rPr>
              <a:t>Monitoring BMD</a:t>
            </a:r>
            <a:r>
              <a:rPr lang="en-US" sz="1000" b="1" baseline="30000" dirty="0">
                <a:effectLst/>
                <a:latin typeface="Calibri" panose="020F0502020204030204" pitchFamily="34" charset="0"/>
                <a:ea typeface="Calibri" panose="020F0502020204030204" pitchFamily="34" charset="0"/>
                <a:cs typeface="Times New Roman" panose="02020603050405020304" pitchFamily="18" charset="0"/>
              </a:rPr>
              <a:t>1,2</a:t>
            </a:r>
          </a:p>
          <a:p>
            <a:pPr marL="685800" marR="0" lvl="1" indent="-228600">
              <a:spcBef>
                <a:spcPts val="0"/>
              </a:spcBef>
              <a:spcAft>
                <a:spcPts val="0"/>
              </a:spcAft>
              <a:buFont typeface="Arial" panose="020B0604020202020204" pitchFamily="34" charset="0"/>
              <a:buChar char="•"/>
            </a:pPr>
            <a:r>
              <a:rPr lang="en-US" sz="1000" b="0" baseline="0" dirty="0">
                <a:effectLst/>
                <a:latin typeface="Calibri" panose="020F0502020204030204" pitchFamily="34" charset="0"/>
                <a:ea typeface="Calibri" panose="020F0502020204030204" pitchFamily="34" charset="0"/>
                <a:cs typeface="Times New Roman" panose="02020603050405020304" pitchFamily="18" charset="0"/>
              </a:rPr>
              <a:t>Physicians will most likely request a b</a:t>
            </a:r>
            <a:r>
              <a:rPr lang="en-US" sz="1000" dirty="0">
                <a:effectLst/>
                <a:latin typeface="Calibri" panose="020F0502020204030204" pitchFamily="34" charset="0"/>
                <a:ea typeface="Calibri" panose="020F0502020204030204" pitchFamily="34" charset="0"/>
                <a:cs typeface="Times New Roman" panose="02020603050405020304" pitchFamily="18" charset="0"/>
              </a:rPr>
              <a:t>aseline DEXA scan or quantitative CT scan to evaluate the patient</a:t>
            </a:r>
          </a:p>
          <a:p>
            <a:pPr marL="685800" marR="0" lvl="1" indent="-228600">
              <a:spcBef>
                <a:spcPts val="0"/>
              </a:spcBef>
              <a:spcAft>
                <a:spcPts val="0"/>
              </a:spcAft>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BMD should be evaluated every 1-2 years </a:t>
            </a:r>
          </a:p>
          <a:p>
            <a:pPr marL="228600" marR="0" indent="-228600">
              <a:spcBef>
                <a:spcPts val="0"/>
              </a:spcBef>
              <a:spcAft>
                <a:spcPts val="0"/>
              </a:spcAft>
              <a:buFont typeface="+mj-lt"/>
              <a:buAutoNum type="arabicPeriod"/>
            </a:pPr>
            <a:r>
              <a:rPr lang="en-US" sz="1000" b="1" dirty="0">
                <a:effectLst/>
                <a:latin typeface="Calibri" panose="020F0502020204030204" pitchFamily="34" charset="0"/>
                <a:ea typeface="Calibri" panose="020F0502020204030204" pitchFamily="34" charset="0"/>
                <a:cs typeface="Times New Roman" panose="02020603050405020304" pitchFamily="18" charset="0"/>
              </a:rPr>
              <a:t>Lifestyle considerations</a:t>
            </a:r>
            <a:r>
              <a:rPr lang="en-US" sz="1000" b="1" baseline="30000" dirty="0">
                <a:effectLst/>
                <a:latin typeface="Calibri" panose="020F0502020204030204" pitchFamily="34" charset="0"/>
                <a:ea typeface="Calibri" panose="020F0502020204030204" pitchFamily="34" charset="0"/>
                <a:cs typeface="Times New Roman" panose="02020603050405020304" pitchFamily="18" charset="0"/>
              </a:rPr>
              <a:t>2,3</a:t>
            </a:r>
          </a:p>
          <a:p>
            <a:pPr marL="628650" lvl="1" indent="-171450">
              <a:spcBef>
                <a:spcPts val="0"/>
              </a:spcBef>
              <a:spcAft>
                <a:spcPts val="0"/>
              </a:spcAft>
              <a:buFont typeface="Arial" panose="020B0604020202020204" pitchFamily="34" charset="0"/>
              <a:buChar char="•"/>
            </a:pPr>
            <a:r>
              <a:rPr lang="en-US" sz="1000" dirty="0">
                <a:latin typeface="Calibri" panose="020F0502020204030204" pitchFamily="34" charset="0"/>
                <a:cs typeface="Times New Roman" panose="02020603050405020304" pitchFamily="18" charset="0"/>
              </a:rPr>
              <a:t>It is important for the aging population to maintain some form of active lifestyle, that could include; aerobic and resistance exercise</a:t>
            </a:r>
          </a:p>
          <a:p>
            <a:pPr marL="628650" lvl="1" indent="-171450">
              <a:spcBef>
                <a:spcPts val="0"/>
              </a:spcBef>
              <a:spcAft>
                <a:spcPts val="0"/>
              </a:spcAft>
              <a:buFont typeface="Arial" panose="020B0604020202020204" pitchFamily="34" charset="0"/>
              <a:buChar char="•"/>
            </a:pPr>
            <a:r>
              <a:rPr lang="en-US" sz="1000" dirty="0">
                <a:latin typeface="Calibri" panose="020F0502020204030204" pitchFamily="34" charset="0"/>
                <a:cs typeface="Times New Roman" panose="02020603050405020304" pitchFamily="18" charset="0"/>
              </a:rPr>
              <a:t>Patients should refrain from drinking alcohol or smoking</a:t>
            </a:r>
          </a:p>
          <a:p>
            <a:pPr marL="628650" lvl="1" indent="-171450">
              <a:spcBef>
                <a:spcPts val="0"/>
              </a:spcBef>
              <a:spcAft>
                <a:spcPts val="0"/>
              </a:spcAft>
              <a:buFont typeface="Arial" panose="020B0604020202020204" pitchFamily="34" charset="0"/>
              <a:buChar char="•"/>
            </a:pPr>
            <a:r>
              <a:rPr lang="en-US" sz="1000" dirty="0">
                <a:latin typeface="Calibri" panose="020F0502020204030204" pitchFamily="34" charset="0"/>
                <a:cs typeface="Times New Roman" panose="02020603050405020304" pitchFamily="18" charset="0"/>
              </a:rPr>
              <a:t>The physician can also refer their patient to an endocrinologist to make sure their metabolism is well maintained</a:t>
            </a:r>
          </a:p>
          <a:p>
            <a:pPr marL="628650" lvl="1" indent="-171450">
              <a:spcBef>
                <a:spcPts val="0"/>
              </a:spcBef>
              <a:spcAft>
                <a:spcPts val="0"/>
              </a:spcAft>
              <a:buFont typeface="Arial" panose="020B0604020202020204" pitchFamily="34" charset="0"/>
              <a:buChar char="•"/>
            </a:pPr>
            <a:r>
              <a:rPr lang="en-US" sz="1000" dirty="0">
                <a:latin typeface="Calibri" panose="020F0502020204030204" pitchFamily="34" charset="0"/>
                <a:cs typeface="Times New Roman" panose="02020603050405020304" pitchFamily="18" charset="0"/>
              </a:rPr>
              <a:t>Dental assessments are also important and could help notice certain issues early on</a:t>
            </a:r>
          </a:p>
          <a:p>
            <a:pPr marL="228600" marR="0" indent="-228600">
              <a:spcBef>
                <a:spcPts val="0"/>
              </a:spcBef>
              <a:spcAft>
                <a:spcPts val="0"/>
              </a:spcAft>
              <a:buFont typeface="+mj-lt"/>
              <a:buAutoNum type="arabicPeriod"/>
            </a:pPr>
            <a:r>
              <a:rPr lang="en-US" sz="1000" b="1" dirty="0">
                <a:effectLst/>
                <a:latin typeface="Calibri" panose="020F0502020204030204" pitchFamily="34" charset="0"/>
                <a:ea typeface="Calibri" panose="020F0502020204030204" pitchFamily="34" charset="0"/>
                <a:cs typeface="Times New Roman" panose="02020603050405020304" pitchFamily="18" charset="0"/>
              </a:rPr>
              <a:t>Interventions</a:t>
            </a:r>
            <a:r>
              <a:rPr lang="en-US" sz="1000" b="1" baseline="30000" dirty="0">
                <a:effectLst/>
                <a:latin typeface="Calibri" panose="020F0502020204030204" pitchFamily="34" charset="0"/>
                <a:ea typeface="Calibri" panose="020F0502020204030204" pitchFamily="34" charset="0"/>
                <a:cs typeface="Times New Roman" panose="02020603050405020304" pitchFamily="18" charset="0"/>
              </a:rPr>
              <a:t>2,4</a:t>
            </a:r>
          </a:p>
          <a:p>
            <a:pPr marL="685800" marR="0" lvl="1" indent="-228600">
              <a:spcBef>
                <a:spcPts val="0"/>
              </a:spcBef>
              <a:spcAft>
                <a:spcPts val="0"/>
              </a:spcAft>
              <a:buFont typeface="Arial" panose="020B0604020202020204" pitchFamily="34" charset="0"/>
              <a:buChar char="•"/>
            </a:pPr>
            <a:r>
              <a:rPr lang="en-US" sz="1000" b="0" baseline="0" dirty="0">
                <a:effectLst/>
                <a:latin typeface="Calibri" panose="020F0502020204030204" pitchFamily="34" charset="0"/>
                <a:ea typeface="Calibri" panose="020F0502020204030204" pitchFamily="34" charset="0"/>
                <a:cs typeface="Times New Roman" panose="02020603050405020304" pitchFamily="18" charset="0"/>
              </a:rPr>
              <a:t>It is important to start early and take care of your patients </a:t>
            </a:r>
          </a:p>
          <a:p>
            <a:pPr marL="628650" marR="0" lvl="1" indent="-171450">
              <a:spcBef>
                <a:spcPts val="0"/>
              </a:spcBef>
              <a:spcAft>
                <a:spcPts val="0"/>
              </a:spcAft>
              <a:buFont typeface="Arial" panose="020B0604020202020204" pitchFamily="34" charset="0"/>
              <a:buChar char="•"/>
            </a:pPr>
            <a:r>
              <a:rPr lang="en-US" sz="1000" b="1" dirty="0">
                <a:latin typeface="Calibri" panose="020F0502020204030204" pitchFamily="34" charset="0"/>
                <a:cs typeface="Times New Roman" panose="02020603050405020304" pitchFamily="18" charset="0"/>
              </a:rPr>
              <a:t>Prevent: </a:t>
            </a:r>
            <a:r>
              <a:rPr lang="en-US" sz="1000" dirty="0">
                <a:latin typeface="Calibri" panose="020F0502020204030204" pitchFamily="34" charset="0"/>
                <a:cs typeface="Times New Roman" panose="02020603050405020304" pitchFamily="18" charset="0"/>
              </a:rPr>
              <a:t>Denosumab 60 mg every six months has been shown to improve BMD and reduce fractures</a:t>
            </a:r>
          </a:p>
          <a:p>
            <a:pPr marL="628650" marR="0" lvl="1" indent="-171450">
              <a:spcBef>
                <a:spcPts val="0"/>
              </a:spcBef>
              <a:spcAft>
                <a:spcPts val="0"/>
              </a:spcAft>
              <a:buFont typeface="Arial" panose="020B0604020202020204" pitchFamily="34" charset="0"/>
              <a:buChar char="•"/>
            </a:pPr>
            <a:r>
              <a:rPr lang="en-US" sz="1000" b="1" dirty="0">
                <a:latin typeface="Calibri" panose="020F0502020204030204" pitchFamily="34" charset="0"/>
                <a:cs typeface="Times New Roman" panose="02020603050405020304" pitchFamily="18" charset="0"/>
              </a:rPr>
              <a:t>Treat: </a:t>
            </a:r>
            <a:r>
              <a:rPr lang="en-US" sz="1000" dirty="0">
                <a:latin typeface="Calibri" panose="020F0502020204030204" pitchFamily="34" charset="0"/>
                <a:cs typeface="Times New Roman" panose="02020603050405020304" pitchFamily="18" charset="0"/>
              </a:rPr>
              <a:t>Currently, zoledronic acid is the only FDA approved bisphosphonate to treat bone metastases in prostate cancer patients</a:t>
            </a:r>
          </a:p>
          <a:p>
            <a:pPr marL="228600" marR="0" indent="-228600">
              <a:spcBef>
                <a:spcPts val="0"/>
              </a:spcBef>
              <a:spcAft>
                <a:spcPts val="0"/>
              </a:spcAft>
              <a:buFont typeface="+mj-lt"/>
              <a:buAutoNum type="arabicPeriod"/>
            </a:pPr>
            <a:r>
              <a:rPr lang="en-US" sz="1000" b="1" dirty="0">
                <a:effectLst/>
                <a:latin typeface="Calibri" panose="020F0502020204030204" pitchFamily="34" charset="0"/>
                <a:ea typeface="Calibri" panose="020F0502020204030204" pitchFamily="34" charset="0"/>
                <a:cs typeface="Times New Roman" panose="02020603050405020304" pitchFamily="18" charset="0"/>
              </a:rPr>
              <a:t>The National osteoporosis foundation recommendation</a:t>
            </a:r>
            <a:r>
              <a:rPr lang="en-US" sz="1000" b="1" baseline="30000" dirty="0">
                <a:effectLst/>
                <a:latin typeface="Calibri" panose="020F0502020204030204" pitchFamily="34" charset="0"/>
                <a:ea typeface="Calibri" panose="020F0502020204030204" pitchFamily="34" charset="0"/>
                <a:cs typeface="Times New Roman" panose="02020603050405020304" pitchFamily="18" charset="0"/>
              </a:rPr>
              <a:t>1</a:t>
            </a:r>
          </a:p>
          <a:p>
            <a:pPr marL="628650" marR="0" lvl="1" indent="-171450">
              <a:spcBef>
                <a:spcPts val="0"/>
              </a:spcBef>
              <a:spcAft>
                <a:spcPts val="0"/>
              </a:spcAft>
              <a:buFont typeface="Arial" panose="020B0604020202020204" pitchFamily="34" charset="0"/>
              <a:buChar char="•"/>
            </a:pPr>
            <a:r>
              <a:rPr lang="en-US" sz="1000" dirty="0">
                <a:latin typeface="Calibri" panose="020F0502020204030204" pitchFamily="34" charset="0"/>
                <a:cs typeface="Times New Roman" panose="02020603050405020304" pitchFamily="18" charset="0"/>
              </a:rPr>
              <a:t>The foundation recommends daily calcium intake of 600-1200 mg and daily vitamin D supplement of 800-1000 IU</a:t>
            </a:r>
          </a:p>
          <a:p>
            <a:pPr marR="0">
              <a:lnSpc>
                <a:spcPct val="107000"/>
              </a:lnSpc>
              <a:spcBef>
                <a:spcPts val="0"/>
              </a:spcBef>
              <a:spcAft>
                <a:spcPts val="0"/>
              </a:spcAft>
            </a:pPr>
            <a:endParaRPr lang="en-US" sz="1000" dirty="0">
              <a:latin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CT, computed tomography; DEXA, dual-energy x-ray absorptiometry; IU, international unit.</a:t>
            </a:r>
          </a:p>
          <a:p>
            <a:pPr marL="0" marR="0" indent="0" algn="l" defTabSz="914400" rtl="0" eaLnBrk="1" fontAlgn="base" latinLnBrk="0" hangingPunct="1">
              <a:lnSpc>
                <a:spcPct val="100000"/>
              </a:lnSpc>
              <a:spcBef>
                <a:spcPts val="0"/>
              </a:spcBef>
              <a:spcAft>
                <a:spcPts val="0"/>
              </a:spcAft>
              <a:buClrTx/>
              <a:buSzTx/>
              <a:buFontTx/>
              <a:buNone/>
              <a:tabLst/>
              <a:defRPr/>
            </a:pPr>
            <a:r>
              <a:rPr lang="en-US" sz="800" b="1" dirty="0">
                <a:effectLst/>
                <a:latin typeface="Calibri" panose="020F0502020204030204" pitchFamily="34" charset="0"/>
                <a:ea typeface="Calibri" panose="020F0502020204030204" pitchFamily="34" charset="0"/>
                <a:cs typeface="Times New Roman" panose="02020603050405020304" pitchFamily="18" charset="0"/>
              </a:rPr>
              <a:t>References:</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effectLst/>
                <a:latin typeface="Calibri" panose="020F0502020204030204" pitchFamily="34" charset="0"/>
                <a:ea typeface="Calibri" panose="020F0502020204030204" pitchFamily="34" charset="0"/>
                <a:cs typeface="Times New Roman" panose="02020603050405020304" pitchFamily="18" charset="0"/>
              </a:rPr>
              <a:t>1.</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nl-NL" sz="800" dirty="0">
                <a:effectLst/>
                <a:latin typeface="Calibri" panose="020F0502020204030204" pitchFamily="34" charset="0"/>
                <a:ea typeface="Calibri" panose="020F0502020204030204" pitchFamily="34" charset="0"/>
                <a:cs typeface="Times New Roman" panose="02020603050405020304" pitchFamily="18" charset="0"/>
              </a:rPr>
              <a:t>Magee DE, Singal RK. Androgen deprivation therapy: indications, methods of utilization, side effects and their management. </a:t>
            </a:r>
            <a:r>
              <a:rPr lang="nl-NL" sz="800" i="1" dirty="0">
                <a:effectLst/>
                <a:latin typeface="Calibri" panose="020F0502020204030204" pitchFamily="34" charset="0"/>
                <a:ea typeface="Calibri" panose="020F0502020204030204" pitchFamily="34" charset="0"/>
                <a:cs typeface="Times New Roman" panose="02020603050405020304" pitchFamily="18" charset="0"/>
              </a:rPr>
              <a:t>Can J Urol. </a:t>
            </a:r>
            <a:r>
              <a:rPr lang="nl-NL" sz="800" dirty="0">
                <a:effectLst/>
                <a:latin typeface="Calibri" panose="020F0502020204030204" pitchFamily="34" charset="0"/>
                <a:ea typeface="Calibri" panose="020F0502020204030204" pitchFamily="34" charset="0"/>
                <a:cs typeface="Times New Roman" panose="02020603050405020304" pitchFamily="18" charset="0"/>
              </a:rPr>
              <a:t>2020;27(1S1):11-16. </a:t>
            </a:r>
            <a:r>
              <a:rPr lang="nl-NL" sz="800" b="1" dirty="0">
                <a:effectLst/>
                <a:latin typeface="Calibri" panose="020F0502020204030204" pitchFamily="34" charset="0"/>
                <a:ea typeface="Calibri" panose="020F0502020204030204" pitchFamily="34" charset="0"/>
                <a:cs typeface="Times New Roman" panose="02020603050405020304" pitchFamily="18" charset="0"/>
              </a:rPr>
              <a:t>2. </a:t>
            </a:r>
            <a:r>
              <a:rPr lang="nl-NL" sz="800" dirty="0">
                <a:effectLst/>
                <a:latin typeface="Calibri" panose="020F0502020204030204" pitchFamily="34" charset="0"/>
                <a:ea typeface="Calibri" panose="020F0502020204030204" pitchFamily="34" charset="0"/>
                <a:cs typeface="Times New Roman" panose="02020603050405020304" pitchFamily="18" charset="0"/>
              </a:rPr>
              <a:t>Rhee H, </a:t>
            </a:r>
            <a:r>
              <a:rPr lang="nl-NL" sz="800" dirty="0" err="1">
                <a:effectLst/>
                <a:latin typeface="Calibri" panose="020F0502020204030204" pitchFamily="34" charset="0"/>
                <a:ea typeface="Calibri" panose="020F0502020204030204" pitchFamily="34" charset="0"/>
                <a:cs typeface="Times New Roman" panose="02020603050405020304" pitchFamily="18" charset="0"/>
              </a:rPr>
              <a:t>Gunter</a:t>
            </a:r>
            <a:r>
              <a:rPr lang="nl-NL" sz="800" dirty="0">
                <a:effectLst/>
                <a:latin typeface="Calibri" panose="020F0502020204030204" pitchFamily="34" charset="0"/>
                <a:ea typeface="Calibri" panose="020F0502020204030204" pitchFamily="34" charset="0"/>
                <a:cs typeface="Times New Roman" panose="02020603050405020304" pitchFamily="18" charset="0"/>
              </a:rPr>
              <a:t> JH, </a:t>
            </a:r>
            <a:r>
              <a:rPr lang="nl-NL" sz="800" dirty="0" err="1">
                <a:effectLst/>
                <a:latin typeface="Calibri" panose="020F0502020204030204" pitchFamily="34" charset="0"/>
                <a:ea typeface="Calibri" panose="020F0502020204030204" pitchFamily="34" charset="0"/>
                <a:cs typeface="Times New Roman" panose="02020603050405020304" pitchFamily="18" charset="0"/>
              </a:rPr>
              <a:t>Heathcote</a:t>
            </a:r>
            <a:r>
              <a:rPr lang="nl-NL" sz="800" dirty="0">
                <a:effectLst/>
                <a:latin typeface="Calibri" panose="020F0502020204030204" pitchFamily="34" charset="0"/>
                <a:ea typeface="Calibri" panose="020F0502020204030204" pitchFamily="34" charset="0"/>
                <a:cs typeface="Times New Roman" panose="02020603050405020304" pitchFamily="18" charset="0"/>
              </a:rPr>
              <a:t> P, et al. Adverse effects of androgen-deprivation therapy in prostate cancer and their management.</a:t>
            </a: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800" i="1" dirty="0">
                <a:effectLst/>
                <a:latin typeface="Calibri" panose="020F0502020204030204" pitchFamily="34" charset="0"/>
                <a:ea typeface="Calibri" panose="020F0502020204030204" pitchFamily="34" charset="0"/>
                <a:cs typeface="Times New Roman" panose="02020603050405020304" pitchFamily="18" charset="0"/>
              </a:rPr>
              <a:t>BJU Int. </a:t>
            </a:r>
            <a:r>
              <a:rPr lang="fr-FR" sz="800" dirty="0">
                <a:effectLst/>
                <a:latin typeface="Calibri" panose="020F0502020204030204" pitchFamily="34" charset="0"/>
                <a:ea typeface="Calibri" panose="020F0502020204030204" pitchFamily="34" charset="0"/>
                <a:cs typeface="Times New Roman" panose="02020603050405020304" pitchFamily="18" charset="0"/>
              </a:rPr>
              <a:t>2015;115(</a:t>
            </a:r>
            <a:r>
              <a:rPr lang="fr-FR" sz="800" dirty="0" err="1">
                <a:effectLst/>
                <a:latin typeface="Calibri" panose="020F0502020204030204" pitchFamily="34" charset="0"/>
                <a:ea typeface="Calibri" panose="020F0502020204030204" pitchFamily="34" charset="0"/>
                <a:cs typeface="Times New Roman" panose="02020603050405020304" pitchFamily="18" charset="0"/>
              </a:rPr>
              <a:t>suppl</a:t>
            </a:r>
            <a:r>
              <a:rPr lang="fr-FR" sz="800" dirty="0">
                <a:effectLst/>
                <a:latin typeface="Calibri" panose="020F0502020204030204" pitchFamily="34" charset="0"/>
                <a:ea typeface="Calibri" panose="020F0502020204030204" pitchFamily="34" charset="0"/>
                <a:cs typeface="Times New Roman" panose="02020603050405020304" pitchFamily="18" charset="0"/>
              </a:rPr>
              <a:t> 5):3-13</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effectLst/>
                <a:latin typeface="Calibri" panose="020F0502020204030204" pitchFamily="34" charset="0"/>
                <a:ea typeface="Calibri" panose="020F0502020204030204" pitchFamily="34" charset="0"/>
                <a:cs typeface="Times New Roman" panose="02020603050405020304" pitchFamily="18" charset="0"/>
              </a:rPr>
              <a:t>3. </a:t>
            </a:r>
            <a:r>
              <a:rPr lang="en-US" sz="800" dirty="0">
                <a:effectLst/>
                <a:latin typeface="Calibri" panose="020F0502020204030204" pitchFamily="34" charset="0"/>
                <a:ea typeface="Calibri" panose="020F0502020204030204" pitchFamily="34" charset="0"/>
                <a:cs typeface="Times New Roman" panose="02020603050405020304" pitchFamily="18" charset="0"/>
              </a:rPr>
              <a:t>Cheung AS,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Zajac</a:t>
            </a:r>
            <a:r>
              <a:rPr lang="en-US" sz="800" dirty="0">
                <a:effectLst/>
                <a:latin typeface="Calibri" panose="020F0502020204030204" pitchFamily="34" charset="0"/>
                <a:ea typeface="Calibri" panose="020F0502020204030204" pitchFamily="34" charset="0"/>
                <a:cs typeface="Times New Roman" panose="02020603050405020304" pitchFamily="18" charset="0"/>
              </a:rPr>
              <a:t> JD, Grossmann M. Muscle and bone effects of androgen deprivation therapy: current and emerging therapies. </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Endocr</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Relat</a:t>
            </a:r>
            <a:r>
              <a:rPr lang="en-US" sz="800" i="1" dirty="0">
                <a:effectLst/>
                <a:latin typeface="Calibri" panose="020F0502020204030204" pitchFamily="34" charset="0"/>
                <a:ea typeface="Calibri" panose="020F0502020204030204" pitchFamily="34" charset="0"/>
                <a:cs typeface="Times New Roman" panose="02020603050405020304" pitchFamily="18" charset="0"/>
              </a:rPr>
              <a:t> Cancer</a:t>
            </a:r>
            <a:r>
              <a:rPr lang="en-US" sz="800" dirty="0">
                <a:effectLst/>
                <a:latin typeface="Calibri" panose="020F0502020204030204" pitchFamily="34" charset="0"/>
                <a:ea typeface="Calibri" panose="020F0502020204030204" pitchFamily="34" charset="0"/>
                <a:cs typeface="Times New Roman" panose="02020603050405020304" pitchFamily="18" charset="0"/>
              </a:rPr>
              <a:t>. 2014;21(5):R371-394. </a:t>
            </a:r>
            <a:r>
              <a:rPr lang="en-US" sz="800" b="1" dirty="0">
                <a:effectLst/>
                <a:latin typeface="Calibri" panose="020F0502020204030204" pitchFamily="34" charset="0"/>
                <a:ea typeface="Calibri" panose="020F0502020204030204" pitchFamily="34" charset="0"/>
                <a:cs typeface="Times New Roman" panose="02020603050405020304" pitchFamily="18" charset="0"/>
              </a:rPr>
              <a:t>4. </a:t>
            </a:r>
            <a:r>
              <a:rPr lang="en-US" sz="800" dirty="0">
                <a:effectLst/>
                <a:latin typeface="Calibri" panose="020F0502020204030204" pitchFamily="34" charset="0"/>
                <a:ea typeface="Calibri" panose="020F0502020204030204" pitchFamily="34" charset="0"/>
                <a:cs typeface="Times New Roman" panose="02020603050405020304" pitchFamily="18" charset="0"/>
              </a:rPr>
              <a:t>Israeli RS. Managing bone loss and bone metastases in prostate cancer patients: a focus on bisphosphonate therapy. </a:t>
            </a:r>
            <a:r>
              <a:rPr lang="en-US" sz="800" i="1" dirty="0">
                <a:effectLst/>
                <a:latin typeface="Calibri" panose="020F0502020204030204" pitchFamily="34" charset="0"/>
                <a:ea typeface="Calibri" panose="020F0502020204030204" pitchFamily="34" charset="0"/>
                <a:cs typeface="Times New Roman" panose="02020603050405020304" pitchFamily="18" charset="0"/>
              </a:rPr>
              <a:t>Rev Urol. </a:t>
            </a:r>
            <a:r>
              <a:rPr lang="en-US" sz="800" dirty="0">
                <a:effectLst/>
                <a:latin typeface="Calibri" panose="020F0502020204030204" pitchFamily="34" charset="0"/>
                <a:ea typeface="Calibri" panose="020F0502020204030204" pitchFamily="34" charset="0"/>
                <a:cs typeface="Times New Roman" panose="02020603050405020304" pitchFamily="18" charset="0"/>
              </a:rPr>
              <a:t>2008;10(2):99-110.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951EC43-AD3D-4987-B264-B7C5A17A3FB5}" type="slidenum">
              <a:rPr lang="fr-CH" smtClean="0"/>
              <a:t>16</a:t>
            </a:fld>
            <a:endParaRPr lang="fr-CH"/>
          </a:p>
        </p:txBody>
      </p:sp>
    </p:spTree>
    <p:extLst>
      <p:ext uri="{BB962C8B-B14F-4D97-AF65-F5344CB8AC3E}">
        <p14:creationId xmlns:p14="http://schemas.microsoft.com/office/powerpoint/2010/main" val="265793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The next topic we will review is cognitive dysfunction.</a:t>
            </a:r>
          </a:p>
        </p:txBody>
      </p:sp>
      <p:sp>
        <p:nvSpPr>
          <p:cNvPr id="4" name="Slide Number Placeholder 3"/>
          <p:cNvSpPr>
            <a:spLocks noGrp="1"/>
          </p:cNvSpPr>
          <p:nvPr>
            <p:ph type="sldNum" sz="quarter" idx="5"/>
          </p:nvPr>
        </p:nvSpPr>
        <p:spPr/>
        <p:txBody>
          <a:bodyPr/>
          <a:lstStyle/>
          <a:p>
            <a:fld id="{2704FE7F-26DA-4251-8478-E3A93E05B166}" type="slidenum">
              <a:rPr lang="en-US" smtClean="0"/>
              <a:pPr/>
              <a:t>17</a:t>
            </a:fld>
            <a:endParaRPr lang="en-US"/>
          </a:p>
        </p:txBody>
      </p:sp>
    </p:spTree>
    <p:extLst>
      <p:ext uri="{BB962C8B-B14F-4D97-AF65-F5344CB8AC3E}">
        <p14:creationId xmlns:p14="http://schemas.microsoft.com/office/powerpoint/2010/main" val="1480816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mn-lt"/>
              </a:rPr>
              <a:t>Purpose of slide</a:t>
            </a:r>
            <a:r>
              <a:rPr lang="en-US" sz="1100" dirty="0">
                <a:latin typeface="+mn-lt"/>
              </a:rPr>
              <a:t>: Demonstrating some of the function domains affected by ADT.</a:t>
            </a:r>
          </a:p>
          <a:p>
            <a:r>
              <a:rPr lang="en-US" sz="1100" b="1" dirty="0">
                <a:latin typeface="+mn-lt"/>
              </a:rPr>
              <a:t>Direction: </a:t>
            </a:r>
            <a:r>
              <a:rPr lang="en-US" sz="1100" dirty="0">
                <a:latin typeface="+mn-lt"/>
              </a:rPr>
              <a:t>Start at “Working Memory” and go counterclockwise around the image when discussing each section</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100" b="1" dirty="0">
                <a:latin typeface="+mn-lt"/>
              </a:rPr>
              <a:t>Working Memory</a:t>
            </a:r>
            <a:r>
              <a:rPr lang="en-US" sz="1100" b="1" baseline="30000" dirty="0">
                <a:latin typeface="+mn-lt"/>
              </a:rPr>
              <a:t>1</a:t>
            </a:r>
            <a:r>
              <a:rPr lang="en-US" sz="1100" b="1" dirty="0">
                <a:latin typeface="+mn-lt"/>
              </a:rPr>
              <a:t> </a:t>
            </a:r>
          </a:p>
          <a:p>
            <a:pPr marL="685800" marR="0" lvl="1"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100" b="0" dirty="0">
                <a:latin typeface="+mn-lt"/>
              </a:rPr>
              <a:t>Refers to o</a:t>
            </a:r>
            <a:r>
              <a:rPr lang="en-US" sz="1100" dirty="0">
                <a:latin typeface="+mn-lt"/>
              </a:rPr>
              <a:t>rganization, decision-making conceptualization, and the ability for your brain to juggle multiple things at the same time.</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100" b="1" dirty="0">
                <a:latin typeface="+mn-lt"/>
              </a:rPr>
              <a:t>Executive Function</a:t>
            </a:r>
            <a:r>
              <a:rPr lang="en-US" sz="1100" b="1" baseline="30000" dirty="0">
                <a:latin typeface="+mn-lt"/>
              </a:rPr>
              <a:t>1,2</a:t>
            </a:r>
          </a:p>
          <a:p>
            <a:pPr marL="628650" lvl="1" indent="-171450">
              <a:spcBef>
                <a:spcPts val="0"/>
              </a:spcBef>
              <a:spcAft>
                <a:spcPts val="0"/>
              </a:spcAft>
              <a:buFont typeface="Arial" panose="020B0604020202020204" pitchFamily="34" charset="0"/>
              <a:buChar char="•"/>
            </a:pPr>
            <a:r>
              <a:rPr lang="en-US" sz="1100" dirty="0">
                <a:latin typeface="+mn-lt"/>
              </a:rPr>
              <a:t>Refers to the ability to </a:t>
            </a:r>
            <a:r>
              <a:rPr lang="en-US" sz="1100" b="0" dirty="0">
                <a:latin typeface="+mn-lt"/>
              </a:rPr>
              <a:t>control</a:t>
            </a:r>
            <a:r>
              <a:rPr lang="en-US" sz="1100" dirty="0">
                <a:latin typeface="+mn-lt"/>
              </a:rPr>
              <a:t> behavior and body.</a:t>
            </a:r>
          </a:p>
          <a:p>
            <a:pPr marL="228600" indent="-228600">
              <a:spcBef>
                <a:spcPts val="0"/>
              </a:spcBef>
              <a:spcAft>
                <a:spcPts val="0"/>
              </a:spcAft>
              <a:buFont typeface="+mj-lt"/>
              <a:buAutoNum type="arabicPeriod"/>
            </a:pPr>
            <a:r>
              <a:rPr lang="en-US" sz="1100" b="1" dirty="0">
                <a:latin typeface="+mn-lt"/>
              </a:rPr>
              <a:t>Psychomotor Speed</a:t>
            </a:r>
            <a:r>
              <a:rPr lang="en-US" sz="1100" b="1" baseline="30000" dirty="0">
                <a:latin typeface="+mn-lt"/>
              </a:rPr>
              <a:t>1</a:t>
            </a:r>
          </a:p>
          <a:p>
            <a:pPr marL="628650" lvl="1" indent="-171450">
              <a:spcBef>
                <a:spcPts val="0"/>
              </a:spcBef>
              <a:spcAft>
                <a:spcPts val="0"/>
              </a:spcAft>
              <a:buFont typeface="Arial" panose="020B0604020202020204" pitchFamily="34" charset="0"/>
              <a:buChar char="•"/>
            </a:pPr>
            <a:r>
              <a:rPr lang="en-US" sz="1100" dirty="0">
                <a:latin typeface="+mn-lt"/>
              </a:rPr>
              <a:t>This refers to the response time, for example stepping on the brakes while driving a car.</a:t>
            </a:r>
          </a:p>
          <a:p>
            <a:pPr marL="228600" indent="-228600">
              <a:spcBef>
                <a:spcPts val="0"/>
              </a:spcBef>
              <a:spcAft>
                <a:spcPts val="0"/>
              </a:spcAft>
              <a:buFont typeface="+mj-lt"/>
              <a:buAutoNum type="arabicPeriod"/>
            </a:pPr>
            <a:r>
              <a:rPr lang="en-US" sz="1100" b="1" dirty="0">
                <a:latin typeface="+mn-lt"/>
              </a:rPr>
              <a:t>Attention/Concentration</a:t>
            </a:r>
            <a:r>
              <a:rPr lang="en-US" sz="1100" b="1" baseline="30000" dirty="0">
                <a:latin typeface="+mn-lt"/>
              </a:rPr>
              <a:t>1</a:t>
            </a:r>
          </a:p>
          <a:p>
            <a:pPr marL="628650" lvl="1" indent="-171450">
              <a:spcBef>
                <a:spcPts val="0"/>
              </a:spcBef>
              <a:spcAft>
                <a:spcPts val="0"/>
              </a:spcAft>
              <a:buFont typeface="Arial" panose="020B0604020202020204" pitchFamily="34" charset="0"/>
              <a:buChar char="•"/>
            </a:pPr>
            <a:r>
              <a:rPr lang="en-US" sz="1100" dirty="0">
                <a:latin typeface="+mn-lt"/>
              </a:rPr>
              <a:t>This refers to the ability to maintain focus and process the information</a:t>
            </a:r>
          </a:p>
          <a:p>
            <a:pPr marL="228600" indent="-228600">
              <a:spcBef>
                <a:spcPts val="0"/>
              </a:spcBef>
              <a:spcAft>
                <a:spcPts val="0"/>
              </a:spcAft>
              <a:buFont typeface="+mj-lt"/>
              <a:buAutoNum type="arabicPeriod"/>
            </a:pPr>
            <a:r>
              <a:rPr lang="en-US" sz="1100" b="1" dirty="0">
                <a:latin typeface="+mn-lt"/>
              </a:rPr>
              <a:t>Visual Memory</a:t>
            </a:r>
            <a:r>
              <a:rPr lang="en-US" sz="1100" b="1" baseline="30000" dirty="0">
                <a:latin typeface="+mn-lt"/>
              </a:rPr>
              <a:t>1,2</a:t>
            </a:r>
          </a:p>
          <a:p>
            <a:pPr marL="628650" lvl="1" indent="-171450">
              <a:spcBef>
                <a:spcPts val="0"/>
              </a:spcBef>
              <a:spcAft>
                <a:spcPts val="0"/>
              </a:spcAft>
              <a:buFont typeface="Arial" panose="020B0604020202020204" pitchFamily="34" charset="0"/>
              <a:buChar char="•"/>
            </a:pPr>
            <a:r>
              <a:rPr lang="en-US" sz="1100" dirty="0">
                <a:latin typeface="+mn-lt"/>
              </a:rPr>
              <a:t>Refers to the ability to integrate visual information and motor activity</a:t>
            </a:r>
          </a:p>
          <a:p>
            <a:pPr marL="228600" indent="-228600">
              <a:spcBef>
                <a:spcPts val="0"/>
              </a:spcBef>
              <a:spcAft>
                <a:spcPts val="0"/>
              </a:spcAft>
              <a:buFont typeface="+mj-lt"/>
              <a:buAutoNum type="arabicPeriod"/>
            </a:pPr>
            <a:r>
              <a:rPr lang="en-US" sz="1100" b="1" dirty="0">
                <a:latin typeface="+mn-lt"/>
              </a:rPr>
              <a:t>Visuospatial Function</a:t>
            </a:r>
            <a:r>
              <a:rPr lang="en-US" sz="1100" b="1" baseline="30000" dirty="0">
                <a:latin typeface="+mn-lt"/>
              </a:rPr>
              <a:t>1,2</a:t>
            </a:r>
          </a:p>
          <a:p>
            <a:pPr marL="628650" lvl="1" indent="-171450">
              <a:spcBef>
                <a:spcPts val="0"/>
              </a:spcBef>
              <a:spcAft>
                <a:spcPts val="0"/>
              </a:spcAft>
              <a:buFont typeface="Arial" panose="020B0604020202020204" pitchFamily="34" charset="0"/>
              <a:buChar char="•"/>
            </a:pPr>
            <a:r>
              <a:rPr lang="en-US" sz="1100" dirty="0">
                <a:latin typeface="+mn-lt"/>
              </a:rPr>
              <a:t>This deals with remembering where things are located and how to navigate them</a:t>
            </a:r>
          </a:p>
          <a:p>
            <a:pPr marL="228600" indent="-228600">
              <a:spcBef>
                <a:spcPts val="0"/>
              </a:spcBef>
              <a:spcAft>
                <a:spcPts val="0"/>
              </a:spcAft>
              <a:buFont typeface="+mj-lt"/>
              <a:buAutoNum type="arabicPeriod"/>
            </a:pPr>
            <a:r>
              <a:rPr lang="en-US" sz="1100" b="1" dirty="0">
                <a:latin typeface="+mn-lt"/>
              </a:rPr>
              <a:t>Learning and Episodic Memory</a:t>
            </a:r>
            <a:r>
              <a:rPr lang="en-US" sz="1100" b="1" baseline="30000" dirty="0">
                <a:latin typeface="+mn-lt"/>
              </a:rPr>
              <a:t>1</a:t>
            </a:r>
          </a:p>
          <a:p>
            <a:pPr marL="628650" lvl="1" indent="-171450">
              <a:spcBef>
                <a:spcPts val="0"/>
              </a:spcBef>
              <a:spcAft>
                <a:spcPts val="0"/>
              </a:spcAft>
              <a:buFont typeface="Arial" panose="020B0604020202020204" pitchFamily="34" charset="0"/>
              <a:buChar char="•"/>
            </a:pPr>
            <a:r>
              <a:rPr lang="en-US" sz="1100" dirty="0">
                <a:latin typeface="+mn-lt"/>
              </a:rPr>
              <a:t>Ability to learn or recall new information</a:t>
            </a:r>
          </a:p>
          <a:p>
            <a:pPr marL="228600" indent="-228600">
              <a:spcBef>
                <a:spcPts val="0"/>
              </a:spcBef>
              <a:spcAft>
                <a:spcPts val="0"/>
              </a:spcAft>
              <a:buFont typeface="+mj-lt"/>
              <a:buAutoNum type="arabicPeriod"/>
            </a:pPr>
            <a:r>
              <a:rPr lang="en-US" sz="1100" b="1" dirty="0">
                <a:latin typeface="+mn-lt"/>
              </a:rPr>
              <a:t>Verbal Learning and Memory</a:t>
            </a:r>
            <a:r>
              <a:rPr lang="en-US" sz="1100" b="1" baseline="30000" dirty="0">
                <a:latin typeface="+mn-lt"/>
              </a:rPr>
              <a:t>2</a:t>
            </a:r>
          </a:p>
          <a:p>
            <a:pPr marL="628650" lvl="1" indent="-171450">
              <a:spcBef>
                <a:spcPts val="0"/>
              </a:spcBef>
              <a:spcAft>
                <a:spcPts val="0"/>
              </a:spcAft>
              <a:buFont typeface="Arial" panose="020B0604020202020204" pitchFamily="34" charset="0"/>
              <a:buChar char="•"/>
            </a:pPr>
            <a:r>
              <a:rPr lang="en-US" sz="1100" dirty="0">
                <a:latin typeface="+mn-lt"/>
              </a:rPr>
              <a:t>Verbal fluency and ability to respond</a:t>
            </a:r>
          </a:p>
          <a:p>
            <a:pPr>
              <a:spcBef>
                <a:spcPts val="0"/>
              </a:spcBef>
              <a:spcAft>
                <a:spcPts val="0"/>
              </a:spcAft>
            </a:pPr>
            <a:endParaRPr lang="en-US" sz="1100" dirty="0">
              <a:latin typeface="+mn-lt"/>
            </a:endParaRPr>
          </a:p>
          <a:p>
            <a:pPr marL="0" lvl="0" indent="0">
              <a:spcBef>
                <a:spcPts val="0"/>
              </a:spcBef>
              <a:spcAft>
                <a:spcPts val="0"/>
              </a:spcAft>
              <a:buFont typeface="Arial" panose="020B0604020202020204" pitchFamily="34" charset="0"/>
              <a:buNone/>
            </a:pPr>
            <a:endParaRPr lang="en-US" sz="1100" dirty="0">
              <a:latin typeface="+mn-lt"/>
            </a:endParaRPr>
          </a:p>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US" sz="1100" b="1" dirty="0">
                <a:solidFill>
                  <a:srgbClr val="000000"/>
                </a:solidFill>
                <a:latin typeface="+mn-lt"/>
              </a:rPr>
              <a:t>References: 1. </a:t>
            </a:r>
            <a:r>
              <a:rPr lang="en-US" sz="1100" dirty="0" err="1">
                <a:solidFill>
                  <a:srgbClr val="000000"/>
                </a:solidFill>
                <a:latin typeface="+mn-lt"/>
              </a:rPr>
              <a:t>Mandelblatt</a:t>
            </a:r>
            <a:r>
              <a:rPr lang="en-US" sz="1100" dirty="0">
                <a:solidFill>
                  <a:srgbClr val="000000"/>
                </a:solidFill>
                <a:latin typeface="+mn-lt"/>
              </a:rPr>
              <a:t> JS, Jacobsen PB, Ahles T. Cognitive effects of cancer systemic therapy: implications for the care of older patients and survivors. </a:t>
            </a:r>
            <a:r>
              <a:rPr lang="en-US" sz="1100" i="1" dirty="0">
                <a:solidFill>
                  <a:srgbClr val="000000"/>
                </a:solidFill>
                <a:latin typeface="+mn-lt"/>
              </a:rPr>
              <a:t>J Clin Oncol</a:t>
            </a:r>
            <a:r>
              <a:rPr lang="en-US" sz="1100" dirty="0">
                <a:solidFill>
                  <a:srgbClr val="000000"/>
                </a:solidFill>
                <a:latin typeface="+mn-lt"/>
              </a:rPr>
              <a:t>. 2014;32(24):2617-2626. </a:t>
            </a:r>
            <a:r>
              <a:rPr lang="en-US" sz="1100" b="1" dirty="0">
                <a:solidFill>
                  <a:srgbClr val="000000"/>
                </a:solidFill>
                <a:latin typeface="+mn-lt"/>
              </a:rPr>
              <a:t>2. </a:t>
            </a:r>
            <a:r>
              <a:rPr lang="en-US" sz="1100" b="0" dirty="0">
                <a:solidFill>
                  <a:srgbClr val="000000"/>
                </a:solidFill>
                <a:latin typeface="+mn-lt"/>
              </a:rPr>
              <a:t>A</a:t>
            </a:r>
            <a:r>
              <a:rPr lang="en-US" sz="1100" dirty="0">
                <a:solidFill>
                  <a:srgbClr val="000000"/>
                </a:solidFill>
                <a:latin typeface="+mn-lt"/>
              </a:rPr>
              <a:t>libhai SM, </a:t>
            </a:r>
            <a:r>
              <a:rPr lang="en-US" sz="1100" dirty="0" err="1">
                <a:solidFill>
                  <a:srgbClr val="000000"/>
                </a:solidFill>
                <a:latin typeface="+mn-lt"/>
              </a:rPr>
              <a:t>Breunis</a:t>
            </a:r>
            <a:r>
              <a:rPr lang="en-US" sz="1100" dirty="0">
                <a:solidFill>
                  <a:srgbClr val="000000"/>
                </a:solidFill>
                <a:latin typeface="+mn-lt"/>
              </a:rPr>
              <a:t> H, </a:t>
            </a:r>
            <a:r>
              <a:rPr lang="en-US" sz="1100" dirty="0" err="1">
                <a:solidFill>
                  <a:srgbClr val="000000"/>
                </a:solidFill>
                <a:latin typeface="+mn-lt"/>
              </a:rPr>
              <a:t>Timilshina</a:t>
            </a:r>
            <a:r>
              <a:rPr lang="en-US" sz="1100" dirty="0">
                <a:solidFill>
                  <a:srgbClr val="000000"/>
                </a:solidFill>
                <a:latin typeface="+mn-lt"/>
              </a:rPr>
              <a:t> N, et al. Impact of androgen-deprivation therapy on cognitive function in men with nonmetastatic prostate cancer. </a:t>
            </a:r>
            <a:r>
              <a:rPr lang="en-US" sz="1100" i="1" dirty="0">
                <a:solidFill>
                  <a:srgbClr val="000000"/>
                </a:solidFill>
                <a:latin typeface="+mn-lt"/>
              </a:rPr>
              <a:t>J Clin Oncol</a:t>
            </a:r>
            <a:r>
              <a:rPr lang="en-US" sz="1100" dirty="0">
                <a:solidFill>
                  <a:srgbClr val="000000"/>
                </a:solidFill>
                <a:latin typeface="+mn-lt"/>
              </a:rPr>
              <a:t>. 2010;28(34):5030-5037.  </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lang="en-US" sz="1100" dirty="0">
              <a:latin typeface="+mn-lt"/>
            </a:endParaRPr>
          </a:p>
          <a:p>
            <a:pPr marL="228600" indent="-228600">
              <a:buFont typeface="+mj-lt"/>
              <a:buAutoNum type="arabicPeriod"/>
            </a:pPr>
            <a:endParaRPr lang="en-US" sz="1100" b="1" dirty="0">
              <a:latin typeface="+mn-lt"/>
            </a:endParaRPr>
          </a:p>
        </p:txBody>
      </p:sp>
      <p:sp>
        <p:nvSpPr>
          <p:cNvPr id="4" name="Slide Number Placeholder 3"/>
          <p:cNvSpPr>
            <a:spLocks noGrp="1"/>
          </p:cNvSpPr>
          <p:nvPr>
            <p:ph type="sldNum" sz="quarter" idx="5"/>
          </p:nvPr>
        </p:nvSpPr>
        <p:spPr/>
        <p:txBody>
          <a:bodyPr/>
          <a:lstStyle/>
          <a:p>
            <a:fld id="{2704FE7F-26DA-4251-8478-E3A93E05B166}" type="slidenum">
              <a:rPr lang="en-US" smtClean="0"/>
              <a:pPr/>
              <a:t>18</a:t>
            </a:fld>
            <a:endParaRPr lang="en-US"/>
          </a:p>
        </p:txBody>
      </p:sp>
    </p:spTree>
    <p:extLst>
      <p:ext uri="{BB962C8B-B14F-4D97-AF65-F5344CB8AC3E}">
        <p14:creationId xmlns:p14="http://schemas.microsoft.com/office/powerpoint/2010/main" val="3456459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a:xfrm>
            <a:off x="924147" y="4385628"/>
            <a:ext cx="5391195" cy="4154805"/>
          </a:xfrm>
        </p:spPr>
        <p:txBody>
          <a:bodyPr/>
          <a:lstStyle/>
          <a:p>
            <a:r>
              <a:rPr lang="en-US" sz="1000" b="1" dirty="0">
                <a:latin typeface="+mn-lt"/>
              </a:rPr>
              <a:t>Purpose: </a:t>
            </a:r>
            <a:r>
              <a:rPr lang="en-US" sz="1000" dirty="0">
                <a:latin typeface="+mn-lt"/>
              </a:rPr>
              <a:t>The purpose of this slide is to demonstrate that the relationship between cognitive dysfunction and ADT, which still remains unclear.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dirty="0">
                <a:latin typeface="+mn-lt"/>
              </a:rPr>
              <a:t>Narrative: </a:t>
            </a:r>
            <a:r>
              <a:rPr lang="en-US" sz="1000" b="0" dirty="0">
                <a:latin typeface="+mn-lt"/>
              </a:rPr>
              <a:t>These two tables are adapted from a review performed by Sun et al. in 2018, with</a:t>
            </a:r>
            <a:r>
              <a:rPr lang="en-US" sz="1000" b="0" baseline="0" dirty="0">
                <a:latin typeface="+mn-lt"/>
              </a:rPr>
              <a:t> the</a:t>
            </a:r>
            <a:r>
              <a:rPr lang="en-US" sz="1000" b="0" dirty="0">
                <a:latin typeface="+mn-lt"/>
              </a:rPr>
              <a:t> goal to perform a systematic review of the risk of overall cognitive impairment as an outcome in men receiving ADT </a:t>
            </a:r>
            <a:r>
              <a:rPr lang="en-US" sz="1000" b="0">
                <a:latin typeface="+mn-lt"/>
              </a:rPr>
              <a:t>for prostate cancer. </a:t>
            </a:r>
            <a:r>
              <a:rPr lang="en-US" sz="1000" b="0" dirty="0">
                <a:latin typeface="+mn-lt"/>
              </a:rPr>
              <a:t>The group </a:t>
            </a:r>
            <a:r>
              <a:rPr lang="en-US" sz="1000" b="0" i="0" u="none" strike="noStrike" baseline="0" dirty="0">
                <a:latin typeface="+mn-lt"/>
              </a:rPr>
              <a:t>assessed the risk of cognitive impairment, defined using the International Cognition and Cancer Task Force (ICCTF) standards as scoring 2 or more standard deviations below published norms on 2 or more tests from prospective cohort studies. </a:t>
            </a:r>
          </a:p>
          <a:p>
            <a:pPr algn="l"/>
            <a:r>
              <a:rPr lang="en-US" sz="1000" b="0" dirty="0">
                <a:latin typeface="+mn-lt"/>
              </a:rPr>
              <a:t>The table on the top includes the </a:t>
            </a:r>
            <a:r>
              <a:rPr lang="en-US" sz="1000" b="1" dirty="0">
                <a:latin typeface="+mn-lt"/>
              </a:rPr>
              <a:t>prospective studies. </a:t>
            </a:r>
            <a:r>
              <a:rPr lang="en-US" sz="1000" b="0" i="0" u="none" strike="noStrike" baseline="0" dirty="0">
                <a:latin typeface="+mn-lt"/>
              </a:rPr>
              <a:t>According to the two prospective studies in the table (Alibhai et al 2010 and Gonzalez et al 2015), the odds of cognitive impairment at 12 months between men on ADT and controls was 1.7 (95% CI 0.50 to 6.24, </a:t>
            </a:r>
            <a:r>
              <a:rPr lang="en-US" sz="1000" b="0" i="1" u="none" strike="noStrike" baseline="0" dirty="0">
                <a:latin typeface="+mn-lt"/>
              </a:rPr>
              <a:t>P </a:t>
            </a:r>
            <a:r>
              <a:rPr lang="en-US" sz="1000" b="0" i="0" u="none" strike="noStrike" baseline="0" dirty="0">
                <a:latin typeface="+mn-lt"/>
              </a:rPr>
              <a:t>= .38). If you look at the forest plot, the way to understand how these values are plotted is by the upper and lower limits as listed in the HR. The closer the HR value is to 1 means that there is “no effect.” When the HR is to the left of the plot that means that the study “favored the use of ADT” with no cognitive issues; conversely, if the HR is to the right of the plot that means that the study “favored the control arm.” Based on this review, we can clearly see that the data is somewhat split between these studies, which concludes that no significant changes in cognitive dysfunction were seen while patients were on ADT from these prospective studies that were reviewed. </a:t>
            </a:r>
            <a:endParaRPr lang="en-US" sz="1000" b="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mn-lt"/>
              </a:rPr>
              <a:t>The second table shows the </a:t>
            </a:r>
            <a:r>
              <a:rPr lang="en-US" sz="1000" b="1" dirty="0">
                <a:latin typeface="+mn-lt"/>
              </a:rPr>
              <a:t>retrospective studies.</a:t>
            </a:r>
            <a:r>
              <a:rPr lang="en-US" sz="1000" b="0" dirty="0">
                <a:latin typeface="+mn-lt"/>
              </a:rPr>
              <a:t> In this table, Sun et al. reviewed the following studies: </a:t>
            </a:r>
            <a:r>
              <a:rPr lang="en-US" sz="1000" dirty="0" err="1">
                <a:solidFill>
                  <a:srgbClr val="000000"/>
                </a:solidFill>
                <a:effectLst/>
                <a:latin typeface="+mn-lt"/>
              </a:rPr>
              <a:t>Shahinian</a:t>
            </a:r>
            <a:r>
              <a:rPr lang="en-US" sz="1000" dirty="0">
                <a:solidFill>
                  <a:srgbClr val="000000"/>
                </a:solidFill>
                <a:effectLst/>
                <a:latin typeface="+mn-lt"/>
              </a:rPr>
              <a:t> et al 2006, Kao et al 2016, Chung et al 2016, and </a:t>
            </a:r>
            <a:r>
              <a:rPr lang="en-US" sz="1000" dirty="0" err="1">
                <a:solidFill>
                  <a:srgbClr val="000000"/>
                </a:solidFill>
                <a:effectLst/>
                <a:latin typeface="+mn-lt"/>
              </a:rPr>
              <a:t>Nead</a:t>
            </a:r>
            <a:r>
              <a:rPr lang="en-US" sz="1000" dirty="0">
                <a:solidFill>
                  <a:srgbClr val="000000"/>
                </a:solidFill>
                <a:effectLst/>
                <a:latin typeface="+mn-lt"/>
              </a:rPr>
              <a:t> et al 2016. Similarly, they assessed risk based on ICCTF standards and provided their information in the forest plot showing the effect of ADT.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The important thing to point out in both plots is that the HRs hug the line at “1,” which means that there is no definitive effect.</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000" b="1" dirty="0">
                <a:solidFill>
                  <a:srgbClr val="000000"/>
                </a:solidFill>
                <a:effectLst/>
                <a:latin typeface="+mn-lt"/>
                <a:ea typeface="Calibri" panose="020F0502020204030204" pitchFamily="34" charset="0"/>
                <a:cs typeface="Times New Roman" panose="02020603050405020304" pitchFamily="18" charset="0"/>
              </a:rPr>
              <a:t>NOTE: </a:t>
            </a:r>
            <a:r>
              <a:rPr lang="en-US" sz="1000" b="0" dirty="0">
                <a:solidFill>
                  <a:srgbClr val="000000"/>
                </a:solidFill>
                <a:effectLst/>
                <a:latin typeface="+mn-lt"/>
                <a:ea typeface="Calibri" panose="020F0502020204030204" pitchFamily="34" charset="0"/>
                <a:cs typeface="Times New Roman" panose="02020603050405020304" pitchFamily="18" charset="0"/>
              </a:rPr>
              <a:t>O</a:t>
            </a:r>
            <a:r>
              <a:rPr lang="en-US" sz="1000" dirty="0">
                <a:solidFill>
                  <a:srgbClr val="000000"/>
                </a:solidFill>
                <a:effectLst/>
                <a:latin typeface="+mn-lt"/>
                <a:ea typeface="Calibri" panose="020F0502020204030204" pitchFamily="34" charset="0"/>
                <a:cs typeface="Times New Roman" panose="02020603050405020304" pitchFamily="18" charset="0"/>
              </a:rPr>
              <a:t>nly two studies--one in the prospective group and one in the retrospective studies--were statistically significant, which also reinforces that larger cohorts and future studies need to be established in order to address the association between ADT and cognitive dysfunction. </a:t>
            </a:r>
          </a:p>
          <a:p>
            <a:r>
              <a:rPr lang="en-US" sz="1000" b="1" dirty="0">
                <a:solidFill>
                  <a:srgbClr val="000000"/>
                </a:solidFill>
                <a:latin typeface="Calibri" panose="020F0502020204030204" pitchFamily="34" charset="0"/>
                <a:cs typeface="Calibri" panose="020F0502020204030204" pitchFamily="34" charset="0"/>
              </a:rPr>
              <a:t>Reference: </a:t>
            </a:r>
            <a:r>
              <a:rPr lang="en-US" sz="1000" dirty="0">
                <a:solidFill>
                  <a:srgbClr val="000000"/>
                </a:solidFill>
                <a:latin typeface="Calibri" panose="020F0502020204030204" pitchFamily="34" charset="0"/>
                <a:cs typeface="Calibri" panose="020F0502020204030204" pitchFamily="34" charset="0"/>
              </a:rPr>
              <a:t>Sun M, Cole AP, Hanna N, et al. Cognitive Impairment in Men with Prostate Cancer Treated with Androgen Deprivation Therapy: A Systematic Review and Meta-Analysis. </a:t>
            </a:r>
            <a:r>
              <a:rPr lang="en-US" sz="1000" i="1" dirty="0">
                <a:solidFill>
                  <a:srgbClr val="000000"/>
                </a:solidFill>
                <a:latin typeface="Calibri" panose="020F0502020204030204" pitchFamily="34" charset="0"/>
                <a:cs typeface="Calibri" panose="020F0502020204030204" pitchFamily="34" charset="0"/>
              </a:rPr>
              <a:t>J Urol.</a:t>
            </a:r>
            <a:r>
              <a:rPr lang="en-US" sz="1000" dirty="0">
                <a:solidFill>
                  <a:srgbClr val="000000"/>
                </a:solidFill>
                <a:latin typeface="Calibri" panose="020F0502020204030204" pitchFamily="34" charset="0"/>
                <a:cs typeface="Calibri" panose="020F0502020204030204" pitchFamily="34" charset="0"/>
              </a:rPr>
              <a:t> 2018;199(6):1417-1425</a:t>
            </a:r>
            <a:r>
              <a:rPr lang="da-DK" sz="1000" dirty="0">
                <a:solidFill>
                  <a:srgbClr val="000000"/>
                </a:solidFill>
                <a:latin typeface="Calibri" panose="020F0502020204030204" pitchFamily="34" charset="0"/>
                <a:cs typeface="Calibri" panose="020F0502020204030204" pitchFamily="34" charset="0"/>
              </a:rPr>
              <a:t>.</a:t>
            </a:r>
            <a:endParaRPr lang="en-US" sz="1000" dirty="0">
              <a:latin typeface="+mn-lt"/>
            </a:endParaRPr>
          </a:p>
        </p:txBody>
      </p:sp>
      <p:sp>
        <p:nvSpPr>
          <p:cNvPr id="4" name="Slide Number Placeholder 3"/>
          <p:cNvSpPr>
            <a:spLocks noGrp="1"/>
          </p:cNvSpPr>
          <p:nvPr>
            <p:ph type="sldNum" sz="quarter" idx="5"/>
          </p:nvPr>
        </p:nvSpPr>
        <p:spPr/>
        <p:txBody>
          <a:bodyPr/>
          <a:lstStyle/>
          <a:p>
            <a:fld id="{2704FE7F-26DA-4251-8478-E3A93E05B166}" type="slidenum">
              <a:rPr lang="en-US" smtClean="0"/>
              <a:pPr/>
              <a:t>19</a:t>
            </a:fld>
            <a:endParaRPr lang="en-US" dirty="0"/>
          </a:p>
        </p:txBody>
      </p:sp>
    </p:spTree>
    <p:extLst>
      <p:ext uri="{BB962C8B-B14F-4D97-AF65-F5344CB8AC3E}">
        <p14:creationId xmlns:p14="http://schemas.microsoft.com/office/powerpoint/2010/main" val="317187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mn-lt"/>
              </a:rPr>
              <a:t>Direction: </a:t>
            </a:r>
            <a:r>
              <a:rPr lang="en-US" sz="1100" b="0" dirty="0">
                <a:latin typeface="+mn-lt"/>
              </a:rPr>
              <a:t>This objective slide shows the three main topics I would like to cover with you today. These topics outline the flow of the presentation and the main point of the deck, which is to see the benefits of long-term use of ADT.</a:t>
            </a:r>
          </a:p>
          <a:p>
            <a:endParaRPr lang="en-US" sz="1100" b="0" dirty="0">
              <a:latin typeface="+mn-lt"/>
            </a:endParaRPr>
          </a:p>
          <a:p>
            <a:r>
              <a:rPr lang="en-US" sz="1100" b="0" dirty="0">
                <a:latin typeface="+mn-lt"/>
              </a:rPr>
              <a:t>The first “Overview” section will go through some of the major milestones in prostate cancer and the value of low serum testosterone.</a:t>
            </a:r>
          </a:p>
          <a:p>
            <a:endParaRPr lang="en-US" sz="1100" b="0" dirty="0">
              <a:latin typeface="+mn-lt"/>
            </a:endParaRPr>
          </a:p>
          <a:p>
            <a:r>
              <a:rPr lang="en-US" sz="1100" b="0" dirty="0">
                <a:latin typeface="+mn-lt"/>
              </a:rPr>
              <a:t>The second section “Benefits of ADT” we will review the benefits associated with long-term use of ADT and the long-term improvements ADT has had on patients.</a:t>
            </a:r>
          </a:p>
          <a:p>
            <a:endParaRPr lang="en-US" sz="1100" b="0" dirty="0">
              <a:latin typeface="+mn-lt"/>
            </a:endParaRPr>
          </a:p>
          <a:p>
            <a:r>
              <a:rPr lang="en-US" sz="1100" b="0" dirty="0">
                <a:latin typeface="+mn-lt"/>
              </a:rPr>
              <a:t>The last section “Management of Long-Term Risks” will review some of the long-term effects ADT may have on bone health, cognitive dysfunction, metabolic syndrome, and cardiovascular disease. </a:t>
            </a:r>
            <a:endParaRPr lang="en-US" sz="1100" b="1" dirty="0">
              <a:latin typeface="+mn-lt"/>
            </a:endParaRPr>
          </a:p>
          <a:p>
            <a:endParaRPr lang="en-US" sz="1100" b="1" dirty="0">
              <a:latin typeface="+mn-lt"/>
            </a:endParaRPr>
          </a:p>
          <a:p>
            <a:endParaRPr lang="en-US" sz="1100" b="1" dirty="0">
              <a:latin typeface="+mn-lt"/>
            </a:endParaRPr>
          </a:p>
        </p:txBody>
      </p:sp>
      <p:sp>
        <p:nvSpPr>
          <p:cNvPr id="4" name="Slide Number Placeholder 3"/>
          <p:cNvSpPr>
            <a:spLocks noGrp="1"/>
          </p:cNvSpPr>
          <p:nvPr>
            <p:ph type="sldNum" sz="quarter" idx="5"/>
          </p:nvPr>
        </p:nvSpPr>
        <p:spPr/>
        <p:txBody>
          <a:bodyPr/>
          <a:lstStyle/>
          <a:p>
            <a:fld id="{2704FE7F-26DA-4251-8478-E3A93E05B166}" type="slidenum">
              <a:rPr lang="en-US" smtClean="0"/>
              <a:pPr/>
              <a:t>2</a:t>
            </a:fld>
            <a:endParaRPr lang="en-US"/>
          </a:p>
        </p:txBody>
      </p:sp>
    </p:spTree>
    <p:extLst>
      <p:ext uri="{BB962C8B-B14F-4D97-AF65-F5344CB8AC3E}">
        <p14:creationId xmlns:p14="http://schemas.microsoft.com/office/powerpoint/2010/main" val="3714597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4147" y="4385628"/>
            <a:ext cx="5389104" cy="4154805"/>
          </a:xfrm>
        </p:spPr>
        <p:txBody>
          <a:bodyPr/>
          <a:lstStyle/>
          <a:p>
            <a:pPr marL="0" marR="0">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Purpose: </a:t>
            </a:r>
            <a:r>
              <a:rPr lang="en-US" sz="1100" dirty="0">
                <a:effectLst/>
                <a:latin typeface="+mn-lt"/>
                <a:ea typeface="Calibri" panose="020F0502020204030204" pitchFamily="34" charset="0"/>
                <a:cs typeface="Times New Roman" panose="02020603050405020304" pitchFamily="18" charset="0"/>
              </a:rPr>
              <a:t>This slide reviews the cognitive assessment and management recommendations in clinical practice</a:t>
            </a:r>
          </a:p>
          <a:p>
            <a:pPr marL="0" marR="0">
              <a:spcBef>
                <a:spcPts val="0"/>
              </a:spcBef>
              <a:spcAft>
                <a:spcPts val="0"/>
              </a:spcAft>
            </a:pPr>
            <a:r>
              <a:rPr lang="en-US" sz="1100" b="1" dirty="0">
                <a:latin typeface="+mn-lt"/>
                <a:ea typeface="Calibri" panose="020F0502020204030204" pitchFamily="34" charset="0"/>
                <a:cs typeface="Times New Roman" panose="02020603050405020304" pitchFamily="18" charset="0"/>
              </a:rPr>
              <a:t>Narrative</a:t>
            </a:r>
            <a:r>
              <a:rPr lang="en-US" sz="1100" dirty="0">
                <a:latin typeface="+mn-lt"/>
                <a:ea typeface="Calibri" panose="020F0502020204030204" pitchFamily="34" charset="0"/>
                <a:cs typeface="Times New Roman" panose="02020603050405020304" pitchFamily="18" charset="0"/>
              </a:rPr>
              <a:t>: </a:t>
            </a:r>
            <a:r>
              <a:rPr lang="en-US" sz="1100" dirty="0">
                <a:effectLst/>
                <a:latin typeface="+mn-lt"/>
                <a:ea typeface="Calibri" panose="020F0502020204030204" pitchFamily="34" charset="0"/>
                <a:cs typeface="Times New Roman" panose="02020603050405020304" pitchFamily="18" charset="0"/>
              </a:rPr>
              <a:t>Some of the ways to monitor patients are thorough cognitive assessments, now these are recommendations, and every physician has their preferences.</a:t>
            </a:r>
          </a:p>
          <a:p>
            <a:pPr marL="0" marR="0">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p>
            <a:pPr marL="228600" marR="0" indent="-228600">
              <a:spcBef>
                <a:spcPts val="0"/>
              </a:spcBef>
              <a:spcAft>
                <a:spcPts val="0"/>
              </a:spcAft>
              <a:buFont typeface="+mj-lt"/>
              <a:buAutoNum type="arabicPeriod"/>
            </a:pPr>
            <a:r>
              <a:rPr lang="en-US" sz="1100" b="1" dirty="0">
                <a:effectLst/>
                <a:latin typeface="+mn-lt"/>
                <a:ea typeface="Calibri" panose="020F0502020204030204" pitchFamily="34" charset="0"/>
                <a:cs typeface="Times New Roman" panose="02020603050405020304" pitchFamily="18" charset="0"/>
              </a:rPr>
              <a:t>Neuropsychological tests</a:t>
            </a:r>
            <a:r>
              <a:rPr lang="en-US" sz="1100" b="1" baseline="30000" dirty="0">
                <a:effectLst/>
                <a:latin typeface="+mn-lt"/>
                <a:ea typeface="Calibri" panose="020F0502020204030204" pitchFamily="34" charset="0"/>
                <a:cs typeface="Times New Roman" panose="02020603050405020304" pitchFamily="18" charset="0"/>
              </a:rPr>
              <a:t>1</a:t>
            </a:r>
          </a:p>
          <a:p>
            <a:pPr marL="628650" lvl="1" indent="-171450">
              <a:spcBef>
                <a:spcPts val="0"/>
              </a:spcBef>
              <a:spcAft>
                <a:spcPts val="0"/>
              </a:spcAft>
              <a:buFont typeface="Arial" panose="020B0604020202020204" pitchFamily="34" charset="0"/>
              <a:buChar char="•"/>
            </a:pPr>
            <a:r>
              <a:rPr lang="en-US" sz="1100" dirty="0">
                <a:effectLst/>
                <a:latin typeface="+mn-lt"/>
                <a:ea typeface="Calibri" panose="020F0502020204030204" pitchFamily="34" charset="0"/>
                <a:cs typeface="Times New Roman" panose="02020603050405020304" pitchFamily="18" charset="0"/>
              </a:rPr>
              <a:t>The International Cognition and Cancer Task Force (ICCTF) recommends the following assessments to test for cognitive impairment in cancer patients:</a:t>
            </a:r>
          </a:p>
          <a:p>
            <a:pPr marL="1085850" lvl="2" indent="-171450">
              <a:spcBef>
                <a:spcPts val="0"/>
              </a:spcBef>
              <a:spcAft>
                <a:spcPts val="0"/>
              </a:spcAft>
              <a:buFont typeface="Arial" panose="020B0604020202020204" pitchFamily="34" charset="0"/>
              <a:buChar char="•"/>
              <a:tabLst>
                <a:tab pos="914400" algn="l"/>
              </a:tabLst>
            </a:pPr>
            <a:r>
              <a:rPr lang="en-US" sz="1100" dirty="0">
                <a:effectLst/>
                <a:latin typeface="+mn-lt"/>
                <a:ea typeface="Calibri" panose="020F0502020204030204" pitchFamily="34" charset="0"/>
                <a:cs typeface="Times New Roman" panose="02020603050405020304" pitchFamily="18" charset="0"/>
              </a:rPr>
              <a:t>Hopkins Verbal Learning Test-Revised (HVLT-R)</a:t>
            </a:r>
          </a:p>
          <a:p>
            <a:pPr marL="1085850" lvl="2" indent="-171450">
              <a:spcBef>
                <a:spcPts val="0"/>
              </a:spcBef>
              <a:spcAft>
                <a:spcPts val="0"/>
              </a:spcAft>
              <a:buFont typeface="Arial" panose="020B0604020202020204" pitchFamily="34" charset="0"/>
              <a:buChar char="•"/>
              <a:tabLst>
                <a:tab pos="914400" algn="l"/>
              </a:tabLst>
            </a:pPr>
            <a:r>
              <a:rPr lang="en-US" sz="1100" dirty="0">
                <a:effectLst/>
                <a:latin typeface="+mn-lt"/>
                <a:ea typeface="Calibri" panose="020F0502020204030204" pitchFamily="34" charset="0"/>
                <a:cs typeface="Times New Roman" panose="02020603050405020304" pitchFamily="18" charset="0"/>
              </a:rPr>
              <a:t>Trail Making Test (TMT)</a:t>
            </a:r>
          </a:p>
          <a:p>
            <a:pPr marL="1085850" lvl="2" indent="-171450">
              <a:spcBef>
                <a:spcPts val="0"/>
              </a:spcBef>
              <a:spcAft>
                <a:spcPts val="0"/>
              </a:spcAft>
              <a:buFont typeface="Arial" panose="020B0604020202020204" pitchFamily="34" charset="0"/>
              <a:buChar char="•"/>
              <a:tabLst>
                <a:tab pos="914400" algn="l"/>
              </a:tabLst>
            </a:pPr>
            <a:r>
              <a:rPr lang="en-US" sz="1100" dirty="0">
                <a:effectLst/>
                <a:latin typeface="+mn-lt"/>
                <a:ea typeface="Calibri" panose="020F0502020204030204" pitchFamily="34" charset="0"/>
                <a:cs typeface="Times New Roman" panose="02020603050405020304" pitchFamily="18" charset="0"/>
              </a:rPr>
              <a:t>Controlled Oral Word Association Test (COWAT)</a:t>
            </a:r>
          </a:p>
          <a:p>
            <a:pPr marL="228600" indent="-228600">
              <a:spcBef>
                <a:spcPts val="0"/>
              </a:spcBef>
              <a:spcAft>
                <a:spcPts val="0"/>
              </a:spcAft>
              <a:buFont typeface="+mj-lt"/>
              <a:buAutoNum type="arabicPeriod"/>
            </a:pPr>
            <a:r>
              <a:rPr lang="en-US" sz="1100" b="1" dirty="0">
                <a:latin typeface="+mn-lt"/>
                <a:cs typeface="Times New Roman" panose="02020603050405020304" pitchFamily="18" charset="0"/>
              </a:rPr>
              <a:t>Biomarkers in brain imaging</a:t>
            </a:r>
            <a:r>
              <a:rPr lang="en-US" sz="1100" b="1" baseline="30000" dirty="0">
                <a:latin typeface="+mn-lt"/>
                <a:cs typeface="Times New Roman" panose="02020603050405020304" pitchFamily="18" charset="0"/>
              </a:rPr>
              <a:t>2</a:t>
            </a:r>
          </a:p>
          <a:p>
            <a:pPr marL="628650" marR="0" lvl="1" indent="-171450">
              <a:spcBef>
                <a:spcPts val="0"/>
              </a:spcBef>
              <a:spcAft>
                <a:spcPts val="0"/>
              </a:spcAft>
              <a:buFont typeface="Arial" panose="020B0604020202020204" pitchFamily="34" charset="0"/>
              <a:buChar char="•"/>
            </a:pPr>
            <a:r>
              <a:rPr lang="en-US" sz="1100" dirty="0">
                <a:latin typeface="+mn-lt"/>
                <a:cs typeface="Times New Roman" panose="02020603050405020304" pitchFamily="18" charset="0"/>
              </a:rPr>
              <a:t>Correlations between cognitive dysfunction and serum biomarkers (e.g. Interleukins, cytokines, chemokines </a:t>
            </a:r>
            <a:r>
              <a:rPr lang="en-US" sz="1100" dirty="0" err="1">
                <a:latin typeface="+mn-lt"/>
                <a:cs typeface="Times New Roman" panose="02020603050405020304" pitchFamily="18" charset="0"/>
              </a:rPr>
              <a:t>etc</a:t>
            </a:r>
            <a:r>
              <a:rPr lang="en-US" sz="1100" dirty="0">
                <a:latin typeface="+mn-lt"/>
                <a:cs typeface="Times New Roman" panose="02020603050405020304" pitchFamily="18" charset="0"/>
              </a:rPr>
              <a:t>)</a:t>
            </a:r>
          </a:p>
          <a:p>
            <a:pPr marL="628650" lvl="1" indent="-171450">
              <a:spcBef>
                <a:spcPts val="0"/>
              </a:spcBef>
              <a:spcAft>
                <a:spcPts val="0"/>
              </a:spcAft>
              <a:buFont typeface="Arial" panose="020B0604020202020204" pitchFamily="34" charset="0"/>
              <a:buChar char="•"/>
            </a:pPr>
            <a:r>
              <a:rPr lang="en-US" sz="1100" dirty="0">
                <a:latin typeface="+mn-lt"/>
                <a:cs typeface="Times New Roman" panose="02020603050405020304" pitchFamily="18" charset="0"/>
              </a:rPr>
              <a:t>MRI imaging could help identify lesions or regions of concern</a:t>
            </a:r>
          </a:p>
          <a:p>
            <a:pPr marL="228600" marR="0" indent="-228600">
              <a:spcBef>
                <a:spcPts val="0"/>
              </a:spcBef>
              <a:spcAft>
                <a:spcPts val="0"/>
              </a:spcAft>
              <a:buFont typeface="+mj-lt"/>
              <a:buAutoNum type="arabicPeriod"/>
            </a:pPr>
            <a:r>
              <a:rPr lang="en-US" sz="1100" b="1" dirty="0">
                <a:latin typeface="+mn-lt"/>
                <a:cs typeface="Times New Roman" panose="02020603050405020304" pitchFamily="18" charset="0"/>
              </a:rPr>
              <a:t>Patient reported outcomes</a:t>
            </a:r>
            <a:r>
              <a:rPr lang="en-US" sz="1100" b="1" baseline="30000" dirty="0">
                <a:latin typeface="+mn-lt"/>
                <a:cs typeface="Times New Roman" panose="02020603050405020304" pitchFamily="18" charset="0"/>
              </a:rPr>
              <a:t>2</a:t>
            </a:r>
          </a:p>
          <a:p>
            <a:pPr marL="628650" lvl="1" indent="-171450">
              <a:spcBef>
                <a:spcPts val="0"/>
              </a:spcBef>
              <a:spcAft>
                <a:spcPts val="0"/>
              </a:spcAft>
              <a:buFont typeface="Arial" panose="020B0604020202020204" pitchFamily="34" charset="0"/>
              <a:buChar char="•"/>
            </a:pPr>
            <a:r>
              <a:rPr lang="en-US" sz="1100" dirty="0">
                <a:latin typeface="+mn-lt"/>
                <a:cs typeface="Times New Roman" panose="02020603050405020304" pitchFamily="18" charset="0"/>
              </a:rPr>
              <a:t>Offer insights into patient deficits by asking them questions about their health</a:t>
            </a:r>
          </a:p>
          <a:p>
            <a:pPr marL="228600" indent="-228600">
              <a:spcBef>
                <a:spcPts val="0"/>
              </a:spcBef>
              <a:spcAft>
                <a:spcPts val="0"/>
              </a:spcAft>
              <a:buFont typeface="+mj-lt"/>
              <a:buAutoNum type="arabicPeriod"/>
            </a:pPr>
            <a:r>
              <a:rPr lang="en-US" sz="1100" b="1" dirty="0">
                <a:latin typeface="+mn-lt"/>
                <a:cs typeface="Times New Roman" panose="02020603050405020304" pitchFamily="18" charset="0"/>
              </a:rPr>
              <a:t>Management recommendations</a:t>
            </a:r>
            <a:r>
              <a:rPr lang="en-US" sz="1100" b="1" baseline="30000" dirty="0">
                <a:latin typeface="+mn-lt"/>
                <a:cs typeface="Times New Roman" panose="02020603050405020304" pitchFamily="18" charset="0"/>
              </a:rPr>
              <a:t>2</a:t>
            </a:r>
          </a:p>
          <a:p>
            <a:pPr marL="628650" marR="0" lvl="1" indent="-171450">
              <a:spcBef>
                <a:spcPts val="0"/>
              </a:spcBef>
              <a:spcAft>
                <a:spcPts val="0"/>
              </a:spcAft>
              <a:buFont typeface="Arial" panose="020B0604020202020204" pitchFamily="34" charset="0"/>
              <a:buChar char="•"/>
            </a:pPr>
            <a:r>
              <a:rPr lang="en-US" sz="1100" dirty="0">
                <a:latin typeface="+mn-lt"/>
                <a:cs typeface="Times New Roman" panose="02020603050405020304" pitchFamily="18" charset="0"/>
              </a:rPr>
              <a:t>Monitoring patients is recommended for urologists and oncologists; potential cognitive problems should be referred to a specialist</a:t>
            </a:r>
          </a:p>
          <a:p>
            <a:pPr>
              <a:spcBef>
                <a:spcPts val="0"/>
              </a:spcBef>
              <a:spcAft>
                <a:spcPts val="0"/>
              </a:spcAft>
            </a:pPr>
            <a:endParaRPr lang="en-US" sz="1000" b="1" dirty="0">
              <a:effectLst/>
              <a:latin typeface="+mn-lt"/>
              <a:ea typeface="Calibri" panose="020F0502020204030204" pitchFamily="34" charset="0"/>
              <a:cs typeface="Times New Roman" panose="02020603050405020304" pitchFamily="18" charset="0"/>
            </a:endParaRPr>
          </a:p>
          <a:p>
            <a:pPr marL="628650" lvl="1" indent="-171450">
              <a:spcBef>
                <a:spcPts val="0"/>
              </a:spcBef>
              <a:spcAft>
                <a:spcPts val="0"/>
              </a:spcAft>
              <a:buFont typeface="Arial" panose="020B0604020202020204" pitchFamily="34" charset="0"/>
              <a:buChar char="•"/>
            </a:pPr>
            <a:r>
              <a:rPr lang="en-US" sz="1000" b="1" dirty="0">
                <a:effectLst/>
                <a:latin typeface="+mn-lt"/>
                <a:ea typeface="Calibri" panose="020F0502020204030204" pitchFamily="34" charset="0"/>
                <a:cs typeface="Times New Roman" panose="02020603050405020304" pitchFamily="18" charset="0"/>
              </a:rPr>
              <a:t>NOTE: </a:t>
            </a:r>
            <a:r>
              <a:rPr lang="en-US" sz="1000" dirty="0">
                <a:latin typeface="+mn-lt"/>
              </a:rPr>
              <a:t>Furthermore, clinicians need to be aware that, with the aging of the population, they will be diagnosing increasing numbers of patients with pre-existing mild cognitive impairment or dementia that may be unrelated to their cancer but can have significant implications for treatment decision making and clinical management.</a:t>
            </a:r>
          </a:p>
          <a:p>
            <a:pPr marL="0" marR="0">
              <a:spcBef>
                <a:spcPts val="0"/>
              </a:spcBef>
              <a:spcAft>
                <a:spcPts val="0"/>
              </a:spcAft>
            </a:pPr>
            <a:endParaRPr lang="en-US" sz="800" b="1" dirty="0">
              <a:effectLst/>
              <a:latin typeface="+mn-lt"/>
              <a:ea typeface="Calibri" panose="020F0502020204030204" pitchFamily="34" charset="0"/>
              <a:cs typeface="Times New Roman" panose="02020603050405020304" pitchFamily="18" charset="0"/>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800" b="1" dirty="0">
                <a:effectLst/>
                <a:latin typeface="+mn-lt"/>
                <a:ea typeface="Calibri" panose="020F0502020204030204" pitchFamily="34" charset="0"/>
                <a:cs typeface="Times New Roman" panose="02020603050405020304" pitchFamily="18" charset="0"/>
              </a:rPr>
              <a:t>References: 1. </a:t>
            </a:r>
            <a:r>
              <a:rPr lang="en-US" sz="800" dirty="0">
                <a:effectLst/>
                <a:latin typeface="+mn-lt"/>
                <a:ea typeface="Calibri" panose="020F0502020204030204" pitchFamily="34" charset="0"/>
                <a:cs typeface="Times New Roman" panose="02020603050405020304" pitchFamily="18" charset="0"/>
              </a:rPr>
              <a:t>The ASCO Post. Lack of Congruence Among Tools Used to Assess Cancer-Related Cognitive Dysfunction.</a:t>
            </a:r>
            <a:r>
              <a:rPr kumimoji="0" lang="en-US" sz="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 Accessed August 7, 2020.</a:t>
            </a:r>
            <a:r>
              <a:rPr lang="en-US" sz="800" dirty="0">
                <a:effectLst/>
                <a:latin typeface="+mn-lt"/>
                <a:ea typeface="Calibri" panose="020F0502020204030204" pitchFamily="34" charset="0"/>
                <a:cs typeface="Times New Roman" panose="02020603050405020304" pitchFamily="18" charset="0"/>
              </a:rPr>
              <a:t> https://</a:t>
            </a:r>
            <a:r>
              <a:rPr lang="en-US" sz="800" dirty="0" err="1">
                <a:effectLst/>
                <a:latin typeface="+mn-lt"/>
                <a:ea typeface="Calibri" panose="020F0502020204030204" pitchFamily="34" charset="0"/>
                <a:cs typeface="Times New Roman" panose="02020603050405020304" pitchFamily="18" charset="0"/>
              </a:rPr>
              <a:t>ascopost.com</a:t>
            </a:r>
            <a:r>
              <a:rPr lang="en-US" sz="800" dirty="0">
                <a:effectLst/>
                <a:latin typeface="+mn-lt"/>
                <a:ea typeface="Calibri" panose="020F0502020204030204" pitchFamily="34" charset="0"/>
                <a:cs typeface="Times New Roman" panose="02020603050405020304" pitchFamily="18" charset="0"/>
              </a:rPr>
              <a:t>/issues/august-10-2018/tools-to-assess-cancer-related-cognitive-dysfunction/. </a:t>
            </a:r>
            <a:r>
              <a:rPr lang="en-US" sz="800" b="1" dirty="0">
                <a:effectLst/>
                <a:latin typeface="+mn-lt"/>
                <a:ea typeface="Calibri" panose="020F0502020204030204" pitchFamily="34" charset="0"/>
                <a:cs typeface="Times New Roman" panose="02020603050405020304" pitchFamily="18" charset="0"/>
              </a:rPr>
              <a:t>2. </a:t>
            </a:r>
            <a:r>
              <a:rPr lang="en-US" sz="800" dirty="0">
                <a:effectLst/>
                <a:latin typeface="+mn-lt"/>
                <a:ea typeface="Calibri" panose="020F0502020204030204" pitchFamily="34" charset="0"/>
                <a:cs typeface="Times New Roman" panose="02020603050405020304" pitchFamily="18" charset="0"/>
              </a:rPr>
              <a:t>Jean-Pierre P. </a:t>
            </a:r>
            <a:r>
              <a:rPr lang="en-US" sz="800" kern="1200" dirty="0">
                <a:solidFill>
                  <a:schemeClr val="tx1"/>
                </a:solidFill>
                <a:effectLst/>
                <a:latin typeface="Calibri"/>
                <a:ea typeface="+mn-ea"/>
                <a:cs typeface="Calibri"/>
              </a:rPr>
              <a:t>Management of cancer-related cognitive dysfunction-conceptualization challenges and implications for clinical research and </a:t>
            </a:r>
            <a:r>
              <a:rPr lang="en-US" sz="800" kern="1200" dirty="0" err="1">
                <a:solidFill>
                  <a:schemeClr val="tx1"/>
                </a:solidFill>
                <a:effectLst/>
                <a:latin typeface="Calibri"/>
                <a:ea typeface="+mn-ea"/>
                <a:cs typeface="Calibri"/>
              </a:rPr>
              <a:t>practice.</a:t>
            </a:r>
            <a:r>
              <a:rPr lang="en-US" sz="800" i="1" dirty="0" err="1">
                <a:effectLst/>
                <a:latin typeface="+mn-lt"/>
                <a:ea typeface="Calibri" panose="020F0502020204030204" pitchFamily="34" charset="0"/>
                <a:cs typeface="Times New Roman" panose="02020603050405020304" pitchFamily="18" charset="0"/>
              </a:rPr>
              <a:t>US</a:t>
            </a:r>
            <a:r>
              <a:rPr lang="en-US" sz="800" i="1" dirty="0">
                <a:effectLst/>
                <a:latin typeface="+mn-lt"/>
                <a:ea typeface="Calibri" panose="020F0502020204030204" pitchFamily="34" charset="0"/>
                <a:cs typeface="Times New Roman" panose="02020603050405020304" pitchFamily="18" charset="0"/>
              </a:rPr>
              <a:t> </a:t>
            </a:r>
            <a:r>
              <a:rPr lang="en-US" sz="800" i="1" dirty="0" err="1">
                <a:effectLst/>
                <a:latin typeface="+mn-lt"/>
                <a:ea typeface="Calibri" panose="020F0502020204030204" pitchFamily="34" charset="0"/>
                <a:cs typeface="Times New Roman" panose="02020603050405020304" pitchFamily="18" charset="0"/>
              </a:rPr>
              <a:t>Oncol</a:t>
            </a:r>
            <a:r>
              <a:rPr lang="en-US" sz="800" dirty="0">
                <a:effectLst/>
                <a:latin typeface="+mn-lt"/>
                <a:ea typeface="Calibri" panose="020F0502020204030204" pitchFamily="34" charset="0"/>
                <a:cs typeface="Times New Roman" panose="02020603050405020304" pitchFamily="18" charset="0"/>
              </a:rPr>
              <a:t>. 2010;6:9-12. </a:t>
            </a:r>
          </a:p>
        </p:txBody>
      </p:sp>
      <p:sp>
        <p:nvSpPr>
          <p:cNvPr id="4" name="Slide Number Placeholder 3"/>
          <p:cNvSpPr>
            <a:spLocks noGrp="1"/>
          </p:cNvSpPr>
          <p:nvPr>
            <p:ph type="sldNum" sz="quarter" idx="5"/>
          </p:nvPr>
        </p:nvSpPr>
        <p:spPr/>
        <p:txBody>
          <a:bodyPr/>
          <a:lstStyle/>
          <a:p>
            <a:fld id="{B951EC43-AD3D-4987-B264-B7C5A17A3FB5}" type="slidenum">
              <a:rPr lang="fr-CH" smtClean="0"/>
              <a:t>20</a:t>
            </a:fld>
            <a:endParaRPr lang="fr-CH"/>
          </a:p>
        </p:txBody>
      </p:sp>
    </p:spTree>
    <p:extLst>
      <p:ext uri="{BB962C8B-B14F-4D97-AF65-F5344CB8AC3E}">
        <p14:creationId xmlns:p14="http://schemas.microsoft.com/office/powerpoint/2010/main" val="576288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next topic is metabolic syndrome.</a:t>
            </a:r>
          </a:p>
          <a:p>
            <a:endParaRPr lang="en-US" dirty="0"/>
          </a:p>
        </p:txBody>
      </p:sp>
      <p:sp>
        <p:nvSpPr>
          <p:cNvPr id="4" name="Slide Number Placeholder 3"/>
          <p:cNvSpPr>
            <a:spLocks noGrp="1"/>
          </p:cNvSpPr>
          <p:nvPr>
            <p:ph type="sldNum" sz="quarter" idx="5"/>
          </p:nvPr>
        </p:nvSpPr>
        <p:spPr/>
        <p:txBody>
          <a:bodyPr/>
          <a:lstStyle/>
          <a:p>
            <a:fld id="{2704FE7F-26DA-4251-8478-E3A93E05B166}" type="slidenum">
              <a:rPr lang="en-US" smtClean="0"/>
              <a:pPr/>
              <a:t>21</a:t>
            </a:fld>
            <a:endParaRPr lang="en-US"/>
          </a:p>
        </p:txBody>
      </p:sp>
    </p:spTree>
    <p:extLst>
      <p:ext uri="{BB962C8B-B14F-4D97-AF65-F5344CB8AC3E}">
        <p14:creationId xmlns:p14="http://schemas.microsoft.com/office/powerpoint/2010/main" val="925894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4147" y="4385628"/>
            <a:ext cx="5659533" cy="4442783"/>
          </a:xfrm>
        </p:spPr>
        <p:txBody>
          <a:bodyPr/>
          <a:lstStyle/>
          <a:p>
            <a:r>
              <a:rPr lang="en-US" sz="800" b="1" dirty="0">
                <a:latin typeface="+mn-lt"/>
              </a:rPr>
              <a:t>Purpose of slide: </a:t>
            </a:r>
            <a:r>
              <a:rPr lang="en-US" sz="800" dirty="0">
                <a:latin typeface="+mn-lt"/>
              </a:rPr>
              <a:t>To provide background on publications suggesting the effects ADT may have metabolic syndrome.</a:t>
            </a:r>
          </a:p>
          <a:p>
            <a:pPr marL="0" marR="0">
              <a:lnSpc>
                <a:spcPct val="107000"/>
              </a:lnSpc>
              <a:spcBef>
                <a:spcPts val="0"/>
              </a:spcBef>
              <a:spcAft>
                <a:spcPts val="0"/>
              </a:spcAft>
            </a:pPr>
            <a:r>
              <a:rPr lang="en-US" sz="800" b="1" dirty="0">
                <a:latin typeface="+mn-lt"/>
              </a:rPr>
              <a:t>Narrative: </a:t>
            </a:r>
            <a:r>
              <a:rPr lang="en-US" sz="800" dirty="0">
                <a:effectLst/>
                <a:latin typeface="+mn-lt"/>
                <a:ea typeface="Calibri" panose="020F0502020204030204" pitchFamily="34" charset="0"/>
                <a:cs typeface="Times New Roman" panose="02020603050405020304" pitchFamily="18" charset="0"/>
              </a:rPr>
              <a:t>Several small, prospective studies followed men on ADT and some of these studies showed an association with metabolic consequences, including</a:t>
            </a:r>
            <a:r>
              <a:rPr lang="en-US" sz="800" baseline="30000" dirty="0">
                <a:latin typeface="+mn-lt"/>
                <a:ea typeface="Calibri" panose="020F0502020204030204" pitchFamily="34" charset="0"/>
                <a:cs typeface="Times New Roman" panose="02020603050405020304" pitchFamily="18" charset="0"/>
              </a:rPr>
              <a:t>1</a:t>
            </a:r>
            <a:r>
              <a:rPr lang="en-US" sz="800" dirty="0">
                <a:effectLst/>
                <a:latin typeface="+mn-lt"/>
                <a:ea typeface="Calibri" panose="020F0502020204030204" pitchFamily="34" charset="0"/>
                <a:cs typeface="Times New Roman" panose="02020603050405020304" pitchFamily="18" charset="0"/>
              </a:rPr>
              <a:t>:</a:t>
            </a:r>
          </a:p>
          <a:p>
            <a:pPr marL="171450" marR="0" indent="-171450">
              <a:lnSpc>
                <a:spcPct val="107000"/>
              </a:lnSpc>
              <a:spcBef>
                <a:spcPts val="0"/>
              </a:spcBef>
              <a:spcAft>
                <a:spcPts val="0"/>
              </a:spcAft>
              <a:buFont typeface="Arial" panose="020B0604020202020204" pitchFamily="34" charset="0"/>
              <a:buChar char="•"/>
            </a:pPr>
            <a:r>
              <a:rPr lang="en-US" sz="800" dirty="0">
                <a:effectLst/>
                <a:latin typeface="+mn-lt"/>
                <a:ea typeface="Calibri" panose="020F0502020204030204" pitchFamily="34" charset="0"/>
                <a:cs typeface="Times New Roman" panose="02020603050405020304" pitchFamily="18" charset="0"/>
              </a:rPr>
              <a:t>Weight gain, increased body fat percentage, greater insulin resistance, elevated fasting glucose levels, and diabetes</a:t>
            </a:r>
            <a:r>
              <a:rPr lang="en-US" sz="800" baseline="30000" dirty="0">
                <a:latin typeface="+mn-lt"/>
                <a:ea typeface="Calibri" panose="020F0502020204030204" pitchFamily="34" charset="0"/>
                <a:cs typeface="Times New Roman" panose="02020603050405020304" pitchFamily="18" charset="0"/>
              </a:rPr>
              <a:t>1</a:t>
            </a:r>
            <a:endParaRPr lang="en-US" sz="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Prevalence of metabolic syndrome for men with prostate cancer on ADT was 51.9% compared with 35.8% of men who were not on ADT.</a:t>
            </a:r>
            <a:r>
              <a:rPr lang="en-US" sz="800" baseline="30000" dirty="0">
                <a:effectLst/>
                <a:latin typeface="+mn-lt"/>
                <a:ea typeface="Calibri" panose="020F0502020204030204" pitchFamily="34" charset="0"/>
                <a:cs typeface="Times New Roman" panose="02020603050405020304" pitchFamily="18" charset="0"/>
              </a:rPr>
              <a:t>2</a:t>
            </a:r>
          </a:p>
          <a:p>
            <a:pPr marL="628650" marR="0" lvl="1" indent="-1714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lang="en-US" sz="800" b="1" baseline="0" dirty="0">
                <a:effectLst/>
                <a:latin typeface="+mn-lt"/>
                <a:ea typeface="Calibri" panose="020F0502020204030204" pitchFamily="34" charset="0"/>
                <a:cs typeface="Times New Roman" panose="02020603050405020304" pitchFamily="18" charset="0"/>
              </a:rPr>
              <a:t>NOTE</a:t>
            </a:r>
            <a:r>
              <a:rPr lang="en-US" sz="800" baseline="0" dirty="0">
                <a:effectLst/>
                <a:latin typeface="+mn-lt"/>
                <a:ea typeface="Calibri" panose="020F0502020204030204" pitchFamily="34" charset="0"/>
                <a:cs typeface="Times New Roman" panose="02020603050405020304" pitchFamily="18" charset="0"/>
              </a:rPr>
              <a:t>: </a:t>
            </a:r>
            <a:r>
              <a:rPr lang="en-US" sz="800" dirty="0">
                <a:latin typeface="+mn-lt"/>
              </a:rPr>
              <a:t>The high prevalence of metabolic syndrome in the ADT group may be a direct result of profound hypogonadism and independent of any influence of age, race, and prostate disease</a:t>
            </a:r>
            <a:r>
              <a:rPr lang="en-US" sz="800" baseline="30000" dirty="0">
                <a:latin typeface="+mn-lt"/>
              </a:rPr>
              <a:t>2</a:t>
            </a:r>
          </a:p>
          <a:p>
            <a:pPr marL="0" marR="0">
              <a:lnSpc>
                <a:spcPct val="107000"/>
              </a:lnSpc>
              <a:spcBef>
                <a:spcPts val="0"/>
              </a:spcBef>
              <a:spcAft>
                <a:spcPts val="0"/>
              </a:spcAft>
            </a:pPr>
            <a:endParaRPr lang="en-US" sz="800" baseline="300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Additionally, some literature has suggested that the incidence of diabetes ranges from 28% to 44%.</a:t>
            </a:r>
            <a:r>
              <a:rPr lang="en-US" sz="800" baseline="30000" dirty="0">
                <a:effectLst/>
                <a:latin typeface="+mn-lt"/>
                <a:ea typeface="Calibri" panose="020F0502020204030204" pitchFamily="34" charset="0"/>
                <a:cs typeface="Times New Roman" panose="02020603050405020304" pitchFamily="18" charset="0"/>
              </a:rPr>
              <a:t>1</a:t>
            </a:r>
          </a:p>
          <a:p>
            <a:pPr marL="0" marR="0">
              <a:spcBef>
                <a:spcPts val="0"/>
              </a:spcBef>
              <a:spcAft>
                <a:spcPts val="0"/>
              </a:spcAft>
            </a:pPr>
            <a:endParaRPr lang="en-US" sz="800" b="1"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800" b="1" dirty="0">
                <a:effectLst/>
                <a:latin typeface="+mn-lt"/>
                <a:ea typeface="Calibri" panose="020F0502020204030204" pitchFamily="34" charset="0"/>
                <a:cs typeface="Times New Roman" panose="02020603050405020304" pitchFamily="18" charset="0"/>
              </a:rPr>
              <a:t>Metabolic syndrome diagnosis is mainly driven by abdominal obesity, hyperglycemia, and elevated triglycerides in men receiving ADT</a:t>
            </a:r>
            <a:r>
              <a:rPr lang="en-US" sz="800" b="1" baseline="30000" dirty="0">
                <a:latin typeface="+mn-lt"/>
                <a:ea typeface="Calibri" panose="020F0502020204030204" pitchFamily="34" charset="0"/>
                <a:cs typeface="Times New Roman" panose="02020603050405020304" pitchFamily="18" charset="0"/>
              </a:rPr>
              <a:t>3</a:t>
            </a:r>
          </a:p>
          <a:p>
            <a:pPr marL="0" marR="0">
              <a:spcBef>
                <a:spcPts val="0"/>
              </a:spcBef>
              <a:spcAft>
                <a:spcPts val="0"/>
              </a:spcAft>
            </a:pPr>
            <a:endParaRPr lang="en-US" sz="800" b="1" baseline="30000" dirty="0">
              <a:effectLst/>
              <a:latin typeface="+mn-lt"/>
              <a:ea typeface="Calibri" panose="020F0502020204030204" pitchFamily="34" charset="0"/>
              <a:cs typeface="Times New Roman" panose="02020603050405020304" pitchFamily="18"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1" baseline="0" dirty="0">
                <a:effectLst/>
                <a:latin typeface="+mn-lt"/>
                <a:ea typeface="Calibri" panose="020F0502020204030204" pitchFamily="34" charset="0"/>
                <a:cs typeface="Times New Roman" panose="02020603050405020304" pitchFamily="18" charset="0"/>
              </a:rPr>
              <a:t>NOTE: </a:t>
            </a:r>
            <a:r>
              <a:rPr lang="en-US" sz="800" b="0" baseline="0" dirty="0">
                <a:effectLst/>
                <a:latin typeface="+mn-lt"/>
                <a:ea typeface="Calibri" panose="020F0502020204030204" pitchFamily="34" charset="0"/>
                <a:cs typeface="Times New Roman" panose="02020603050405020304" pitchFamily="18" charset="0"/>
              </a:rPr>
              <a:t>Metabolic syndrome may put patients at risk if not properly cared for. We know that the </a:t>
            </a:r>
            <a:r>
              <a:rPr lang="en-US" sz="800" dirty="0">
                <a:effectLst/>
                <a:latin typeface="+mn-lt"/>
                <a:ea typeface="Times New Roman" panose="02020603050405020304" pitchFamily="18" charset="0"/>
                <a:cs typeface="Times New Roman" panose="02020603050405020304" pitchFamily="18" charset="0"/>
              </a:rPr>
              <a:t>visceral abdominal fat is the fat that is very harmful to people since it’s the fat that hugs vital organs. The subcutaneous fat found right under the skin is less worrisome; however, it should be managed with diet and exercise. Visceral fat, in particular, is associated with insulin resistance and also puts the patients at risk for cardiovascular disease. Of course, the increase in obesity increases the risk of the fragility fracture, so these side effects tend to be interconnected. Many factors contribute to this metabolic issue, including</a:t>
            </a:r>
            <a:r>
              <a:rPr lang="en-US" sz="800" baseline="0" dirty="0">
                <a:effectLst/>
                <a:latin typeface="+mn-lt"/>
                <a:ea typeface="Times New Roman" panose="02020603050405020304" pitchFamily="18" charset="0"/>
                <a:cs typeface="Times New Roman" panose="02020603050405020304" pitchFamily="18" charset="0"/>
              </a:rPr>
              <a:t> </a:t>
            </a:r>
            <a:r>
              <a:rPr lang="en-US" sz="800" dirty="0">
                <a:effectLst/>
                <a:latin typeface="+mn-lt"/>
                <a:ea typeface="Times New Roman" panose="02020603050405020304" pitchFamily="18" charset="0"/>
                <a:cs typeface="Times New Roman" panose="02020603050405020304" pitchFamily="18" charset="0"/>
              </a:rPr>
              <a:t>age, age at diagnosis, weight, familial genetics, family history of diabetes, and other factors.</a:t>
            </a:r>
          </a:p>
          <a:p>
            <a:pPr marL="0" marR="0">
              <a:spcBef>
                <a:spcPts val="0"/>
              </a:spcBef>
              <a:spcAft>
                <a:spcPts val="0"/>
              </a:spcAft>
            </a:pPr>
            <a:endParaRPr lang="en-US" sz="800" b="1" baseline="0" dirty="0">
              <a:effectLst/>
              <a:latin typeface="+mn-lt"/>
              <a:ea typeface="Calibri" panose="020F0502020204030204" pitchFamily="34" charset="0"/>
              <a:cs typeface="Times New Roman" panose="02020603050405020304" pitchFamily="18" charset="0"/>
            </a:endParaRPr>
          </a:p>
          <a:p>
            <a:pPr>
              <a:spcBef>
                <a:spcPts val="0"/>
              </a:spcBef>
              <a:spcAft>
                <a:spcPts val="0"/>
              </a:spcAft>
            </a:pPr>
            <a:r>
              <a:rPr lang="en-US" sz="800" b="1" u="sng" dirty="0">
                <a:latin typeface="+mn-lt"/>
              </a:rPr>
              <a:t>Some additional data to consider when discussing metabolic syndrome:</a:t>
            </a:r>
          </a:p>
          <a:p>
            <a:pPr marL="171450" indent="-171450">
              <a:spcBef>
                <a:spcPts val="0"/>
              </a:spcBef>
              <a:spcAft>
                <a:spcPts val="0"/>
              </a:spcAft>
              <a:buFont typeface="Arial" panose="020B0604020202020204" pitchFamily="34" charset="0"/>
              <a:buChar char="•"/>
            </a:pPr>
            <a:r>
              <a:rPr lang="en-US" sz="800" dirty="0">
                <a:latin typeface="+mn-lt"/>
              </a:rPr>
              <a:t>Metabolic syndrome (3/5 criteria</a:t>
            </a:r>
            <a:r>
              <a:rPr lang="en-US" sz="800" baseline="0" dirty="0">
                <a:latin typeface="+mn-lt"/>
              </a:rPr>
              <a:t>)</a:t>
            </a:r>
            <a:r>
              <a:rPr lang="en-US" sz="800" baseline="30000" dirty="0">
                <a:latin typeface="+mn-lt"/>
              </a:rPr>
              <a:t>3</a:t>
            </a:r>
            <a:r>
              <a:rPr lang="en-US" sz="800" baseline="0" dirty="0">
                <a:latin typeface="+mn-lt"/>
              </a:rPr>
              <a:t>: These are the values that signal issues and potential metabolic syndrome.</a:t>
            </a:r>
          </a:p>
          <a:p>
            <a:pPr marL="628650" lvl="1" indent="-171450" algn="l">
              <a:spcBef>
                <a:spcPts val="0"/>
              </a:spcBef>
              <a:spcAft>
                <a:spcPts val="0"/>
              </a:spcAft>
              <a:buFont typeface="Arial" panose="020B0604020202020204" pitchFamily="34" charset="0"/>
              <a:buChar char="•"/>
            </a:pPr>
            <a:r>
              <a:rPr lang="en-US" sz="800" dirty="0">
                <a:latin typeface="+mn-lt"/>
              </a:rPr>
              <a:t>Serum triglyceride level ≥150 mg/dL</a:t>
            </a:r>
          </a:p>
          <a:p>
            <a:pPr marL="628650"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800" dirty="0">
                <a:latin typeface="+mn-lt"/>
              </a:rPr>
              <a:t>Serum HDL (</a:t>
            </a:r>
            <a:r>
              <a:rPr lang="en-US" sz="800" dirty="0">
                <a:latin typeface="+mn-lt"/>
                <a:cs typeface="Arial" panose="020B0604020202020204" pitchFamily="34" charset="0"/>
              </a:rPr>
              <a:t>high-density lipoprotein</a:t>
            </a:r>
            <a:r>
              <a:rPr lang="en-US" sz="800" dirty="0">
                <a:latin typeface="+mn-lt"/>
              </a:rPr>
              <a:t>) &lt;40 mg/dL</a:t>
            </a:r>
          </a:p>
          <a:p>
            <a:pPr marL="628650"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800" dirty="0">
                <a:latin typeface="+mn-lt"/>
              </a:rPr>
              <a:t>Waist circumference &gt;102 cm</a:t>
            </a:r>
          </a:p>
          <a:p>
            <a:pPr marL="628650"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800" dirty="0">
                <a:latin typeface="+mn-lt"/>
              </a:rPr>
              <a:t>BP (</a:t>
            </a:r>
            <a:r>
              <a:rPr lang="en-US" sz="800" dirty="0">
                <a:latin typeface="+mn-lt"/>
                <a:cs typeface="Arial" panose="020B0604020202020204" pitchFamily="34" charset="0"/>
              </a:rPr>
              <a:t>blood pressure</a:t>
            </a:r>
            <a:r>
              <a:rPr lang="en-US" sz="800" dirty="0">
                <a:latin typeface="+mn-lt"/>
              </a:rPr>
              <a:t>) ≥130/85 mm Hg</a:t>
            </a:r>
          </a:p>
          <a:p>
            <a:pPr marL="628650"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800" dirty="0">
                <a:latin typeface="+mn-lt"/>
              </a:rPr>
              <a:t>Fasting glucose level &gt;110 mg/dL</a:t>
            </a:r>
          </a:p>
          <a:p>
            <a:pPr fontAlgn="auto">
              <a:spcBef>
                <a:spcPts val="0"/>
              </a:spcBef>
              <a:spcAft>
                <a:spcPts val="0"/>
              </a:spcAft>
              <a:defRPr/>
            </a:pPr>
            <a:endParaRPr lang="en-US" sz="800" b="1" dirty="0">
              <a:solidFill>
                <a:srgbClr val="000000"/>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solidFill>
                  <a:srgbClr val="000000"/>
                </a:solidFill>
                <a:latin typeface="+mn-lt"/>
                <a:cs typeface="Arial" panose="020B0604020202020204" pitchFamily="34" charset="0"/>
              </a:rPr>
              <a:t>References:</a:t>
            </a:r>
            <a:r>
              <a:rPr lang="en-US" sz="800" dirty="0">
                <a:solidFill>
                  <a:srgbClr val="000000"/>
                </a:solidFill>
                <a:latin typeface="+mn-lt"/>
                <a:cs typeface="Arial" panose="020B0604020202020204" pitchFamily="34" charset="0"/>
              </a:rPr>
              <a:t> </a:t>
            </a:r>
            <a:r>
              <a:rPr lang="en-US" sz="800" b="1" dirty="0">
                <a:solidFill>
                  <a:srgbClr val="000000"/>
                </a:solidFill>
                <a:latin typeface="+mn-lt"/>
                <a:cs typeface="Arial" panose="020B0604020202020204" pitchFamily="34" charset="0"/>
              </a:rPr>
              <a:t>1. </a:t>
            </a:r>
            <a:r>
              <a:rPr lang="nl-NL" sz="800" dirty="0">
                <a:latin typeface="+mn-lt"/>
                <a:cs typeface="Arial" panose="020B0604020202020204" pitchFamily="34" charset="0"/>
              </a:rPr>
              <a:t>Magee DE, Singal RK. </a:t>
            </a:r>
            <a:r>
              <a:rPr lang="en-US" sz="800" dirty="0">
                <a:latin typeface="+mn-lt"/>
                <a:cs typeface="Arial" panose="020B0604020202020204" pitchFamily="34" charset="0"/>
              </a:rPr>
              <a:t>Androgen deprivation therapy: indications, methods of utilization, side effects and their management. </a:t>
            </a:r>
            <a:r>
              <a:rPr lang="nl-NL" sz="800" i="1" dirty="0">
                <a:latin typeface="+mn-lt"/>
                <a:cs typeface="Arial" panose="020B0604020202020204" pitchFamily="34" charset="0"/>
              </a:rPr>
              <a:t>Can J Urol. </a:t>
            </a:r>
            <a:r>
              <a:rPr lang="nl-NL" sz="800" dirty="0">
                <a:latin typeface="+mn-lt"/>
                <a:cs typeface="Arial" panose="020B0604020202020204" pitchFamily="34" charset="0"/>
              </a:rPr>
              <a:t>2020;27(1S1):11-16.</a:t>
            </a:r>
            <a:r>
              <a:rPr lang="nl-NL" sz="800" dirty="0">
                <a:solidFill>
                  <a:srgbClr val="000000"/>
                </a:solidFill>
                <a:latin typeface="+mn-lt"/>
                <a:cs typeface="Arial" panose="020B0604020202020204" pitchFamily="34" charset="0"/>
              </a:rPr>
              <a:t> </a:t>
            </a:r>
            <a:r>
              <a:rPr lang="nl-NL" sz="800" b="1" dirty="0">
                <a:solidFill>
                  <a:srgbClr val="000000"/>
                </a:solidFill>
                <a:latin typeface="+mn-lt"/>
                <a:cs typeface="Arial" panose="020B0604020202020204" pitchFamily="34" charset="0"/>
              </a:rPr>
              <a:t>2.</a:t>
            </a:r>
            <a:r>
              <a:rPr lang="it-IT" sz="800" b="1" dirty="0">
                <a:solidFill>
                  <a:srgbClr val="000000"/>
                </a:solidFill>
                <a:latin typeface="+mn-lt"/>
                <a:cs typeface="Arial" panose="020B0604020202020204" pitchFamily="34" charset="0"/>
              </a:rPr>
              <a:t> </a:t>
            </a:r>
            <a:r>
              <a:rPr lang="it-IT" sz="800" dirty="0" err="1">
                <a:solidFill>
                  <a:srgbClr val="000000"/>
                </a:solidFill>
                <a:latin typeface="+mn-lt"/>
                <a:cs typeface="Arial" panose="020B0604020202020204" pitchFamily="34" charset="0"/>
              </a:rPr>
              <a:t>Rezaei</a:t>
            </a:r>
            <a:r>
              <a:rPr lang="it-IT" sz="800" dirty="0">
                <a:solidFill>
                  <a:srgbClr val="000000"/>
                </a:solidFill>
                <a:latin typeface="+mn-lt"/>
                <a:cs typeface="Arial" panose="020B0604020202020204" pitchFamily="34" charset="0"/>
              </a:rPr>
              <a:t> MM, </a:t>
            </a:r>
            <a:r>
              <a:rPr lang="it-IT" sz="800" dirty="0" err="1">
                <a:solidFill>
                  <a:srgbClr val="000000"/>
                </a:solidFill>
                <a:latin typeface="+mn-lt"/>
                <a:cs typeface="Arial" panose="020B0604020202020204" pitchFamily="34" charset="0"/>
              </a:rPr>
              <a:t>Rezaei</a:t>
            </a:r>
            <a:r>
              <a:rPr lang="it-IT" sz="800" dirty="0">
                <a:solidFill>
                  <a:srgbClr val="000000"/>
                </a:solidFill>
                <a:latin typeface="+mn-lt"/>
                <a:cs typeface="Arial" panose="020B0604020202020204" pitchFamily="34" charset="0"/>
              </a:rPr>
              <a:t> MM, </a:t>
            </a:r>
            <a:r>
              <a:rPr lang="it-IT" sz="800" dirty="0" err="1">
                <a:solidFill>
                  <a:srgbClr val="000000"/>
                </a:solidFill>
                <a:latin typeface="+mn-lt"/>
                <a:cs typeface="Arial" panose="020B0604020202020204" pitchFamily="34" charset="0"/>
              </a:rPr>
              <a:t>Ghoreifi</a:t>
            </a:r>
            <a:r>
              <a:rPr lang="it-IT" sz="800" dirty="0">
                <a:solidFill>
                  <a:srgbClr val="000000"/>
                </a:solidFill>
                <a:latin typeface="+mn-lt"/>
                <a:cs typeface="Arial" panose="020B0604020202020204" pitchFamily="34" charset="0"/>
              </a:rPr>
              <a:t> A, </a:t>
            </a:r>
            <a:r>
              <a:rPr lang="it-IT" sz="800" dirty="0" err="1">
                <a:solidFill>
                  <a:srgbClr val="000000"/>
                </a:solidFill>
                <a:latin typeface="+mn-lt"/>
                <a:cs typeface="Arial" panose="020B0604020202020204" pitchFamily="34" charset="0"/>
              </a:rPr>
              <a:t>Kerigh</a:t>
            </a:r>
            <a:r>
              <a:rPr lang="it-IT" sz="800" dirty="0">
                <a:solidFill>
                  <a:srgbClr val="000000"/>
                </a:solidFill>
                <a:latin typeface="+mn-lt"/>
                <a:cs typeface="Arial" panose="020B0604020202020204" pitchFamily="34" charset="0"/>
              </a:rPr>
              <a:t> BF. Metabolic syndrome in patients with prostate cancer undergoing intermittent androgen-deprivation therapy.</a:t>
            </a:r>
            <a:r>
              <a:rPr lang="it-IT" sz="800" baseline="0" dirty="0">
                <a:solidFill>
                  <a:srgbClr val="000000"/>
                </a:solidFill>
                <a:latin typeface="+mn-lt"/>
                <a:cs typeface="Arial" panose="020B0604020202020204" pitchFamily="34" charset="0"/>
              </a:rPr>
              <a:t> </a:t>
            </a:r>
            <a:r>
              <a:rPr lang="it-IT" sz="800" i="1" dirty="0">
                <a:solidFill>
                  <a:srgbClr val="000000"/>
                </a:solidFill>
                <a:latin typeface="+mn-lt"/>
                <a:cs typeface="Arial" panose="020B0604020202020204" pitchFamily="34" charset="0"/>
              </a:rPr>
              <a:t>Can Urol Assoc J. </a:t>
            </a:r>
            <a:r>
              <a:rPr lang="it-IT" sz="800" dirty="0">
                <a:solidFill>
                  <a:srgbClr val="000000"/>
                </a:solidFill>
                <a:latin typeface="+mn-lt"/>
                <a:cs typeface="Arial" panose="020B0604020202020204" pitchFamily="34" charset="0"/>
              </a:rPr>
              <a:t>2016;10(9-10):E300-E305.</a:t>
            </a:r>
            <a:r>
              <a:rPr lang="en-US" sz="800" dirty="0">
                <a:solidFill>
                  <a:srgbClr val="000000"/>
                </a:solidFill>
                <a:latin typeface="+mn-lt"/>
                <a:cs typeface="Arial" panose="020B0604020202020204" pitchFamily="34" charset="0"/>
              </a:rPr>
              <a:t> </a:t>
            </a:r>
            <a:r>
              <a:rPr lang="en-US" sz="800" b="1" dirty="0">
                <a:solidFill>
                  <a:srgbClr val="000000"/>
                </a:solidFill>
                <a:latin typeface="+mn-lt"/>
                <a:cs typeface="Arial" panose="020B0604020202020204" pitchFamily="34" charset="0"/>
              </a:rPr>
              <a:t>3</a:t>
            </a:r>
            <a:r>
              <a:rPr lang="en-US" sz="800" dirty="0">
                <a:solidFill>
                  <a:srgbClr val="000000"/>
                </a:solidFill>
                <a:latin typeface="+mn-lt"/>
                <a:cs typeface="Arial" panose="020B0604020202020204" pitchFamily="34" charset="0"/>
              </a:rPr>
              <a:t>. </a:t>
            </a:r>
            <a:r>
              <a:rPr lang="en-US" sz="800" dirty="0">
                <a:latin typeface="+mn-lt"/>
                <a:cs typeface="Arial" panose="020B0604020202020204" pitchFamily="34" charset="0"/>
              </a:rPr>
              <a:t>Karzai FH, Madan RA, </a:t>
            </a:r>
            <a:r>
              <a:rPr lang="en-US" sz="800" dirty="0" err="1">
                <a:latin typeface="+mn-lt"/>
                <a:cs typeface="Arial" panose="020B0604020202020204" pitchFamily="34" charset="0"/>
              </a:rPr>
              <a:t>Dahut</a:t>
            </a:r>
            <a:r>
              <a:rPr lang="en-US" sz="800" dirty="0">
                <a:latin typeface="+mn-lt"/>
                <a:cs typeface="Arial" panose="020B0604020202020204" pitchFamily="34" charset="0"/>
              </a:rPr>
              <a:t> WL. Metabolic syndrome in prostate cancer: impact on risk and outcomes. </a:t>
            </a:r>
            <a:r>
              <a:rPr lang="it-IT" sz="800" i="1" dirty="0">
                <a:latin typeface="+mn-lt"/>
                <a:cs typeface="Arial" panose="020B0604020202020204" pitchFamily="34" charset="0"/>
              </a:rPr>
              <a:t>Future Oncol. </a:t>
            </a:r>
            <a:r>
              <a:rPr lang="it-IT" sz="800" dirty="0">
                <a:latin typeface="+mn-lt"/>
                <a:cs typeface="Arial" panose="020B0604020202020204" pitchFamily="34" charset="0"/>
              </a:rPr>
              <a:t>2016;12(16):1947-55.</a:t>
            </a:r>
            <a:endParaRPr lang="it-IT" sz="800" b="0" u="sng" dirty="0">
              <a:latin typeface="+mn-lt"/>
              <a:cs typeface="Arial" panose="020B0604020202020204" pitchFamily="34" charset="0"/>
            </a:endParaRPr>
          </a:p>
          <a:p>
            <a:pPr fontAlgn="auto">
              <a:spcBef>
                <a:spcPts val="0"/>
              </a:spcBef>
              <a:spcAft>
                <a:spcPts val="0"/>
              </a:spcAft>
              <a:defRPr/>
            </a:pPr>
            <a:endParaRPr lang="it-IT" sz="800" u="sng"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latin typeface="+mn-lt"/>
            </a:endParaRPr>
          </a:p>
        </p:txBody>
      </p:sp>
      <p:sp>
        <p:nvSpPr>
          <p:cNvPr id="4" name="Slide Number Placeholder 3"/>
          <p:cNvSpPr>
            <a:spLocks noGrp="1"/>
          </p:cNvSpPr>
          <p:nvPr>
            <p:ph type="sldNum" sz="quarter" idx="5"/>
          </p:nvPr>
        </p:nvSpPr>
        <p:spPr/>
        <p:txBody>
          <a:bodyPr/>
          <a:lstStyle/>
          <a:p>
            <a:fld id="{B951EC43-AD3D-4987-B264-B7C5A17A3FB5}" type="slidenum">
              <a:rPr lang="fr-CH" smtClean="0"/>
              <a:t>22</a:t>
            </a:fld>
            <a:endParaRPr lang="fr-CH"/>
          </a:p>
        </p:txBody>
      </p:sp>
    </p:spTree>
    <p:extLst>
      <p:ext uri="{BB962C8B-B14F-4D97-AF65-F5344CB8AC3E}">
        <p14:creationId xmlns:p14="http://schemas.microsoft.com/office/powerpoint/2010/main" val="35107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Purpose: </a:t>
            </a:r>
            <a:r>
              <a:rPr lang="en-US" sz="1100" dirty="0">
                <a:latin typeface="Calibri" panose="020F0502020204030204" pitchFamily="34" charset="0"/>
                <a:ea typeface="Calibri" panose="020F0502020204030204" pitchFamily="34" charset="0"/>
                <a:cs typeface="Times New Roman" panose="02020603050405020304" pitchFamily="18" charset="0"/>
              </a:rPr>
              <a:t>This slide reviews the different recommendations used today by healthcare professionals</a:t>
            </a:r>
          </a:p>
          <a:p>
            <a:pPr marL="0" marR="0">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Direction: </a:t>
            </a:r>
            <a:r>
              <a:rPr lang="en-US" sz="1100" b="0" dirty="0">
                <a:latin typeface="Calibri" panose="020F0502020204030204" pitchFamily="34" charset="0"/>
                <a:ea typeface="Calibri" panose="020F0502020204030204" pitchFamily="34" charset="0"/>
                <a:cs typeface="Times New Roman" panose="02020603050405020304" pitchFamily="18" charset="0"/>
              </a:rPr>
              <a:t>Each recommendation is a grouping that lists the values your patient should achieve to maintain their health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28600" marR="0" indent="-228600">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Baseline and regular blood pressure, weight, fasting glucose, and lipid profile levels should be measured</a:t>
            </a:r>
            <a:r>
              <a:rPr lang="en-US" sz="11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These values are standard guidelines set to make sure that your patient is within the normal ranges.</a:t>
            </a:r>
          </a:p>
          <a:p>
            <a:pPr lvl="1" indent="-117475">
              <a:spcBef>
                <a:spcPts val="0"/>
              </a:spcBef>
              <a:spcAft>
                <a:spcPts val="0"/>
              </a:spcAft>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BP &lt;130/85 mm Hg</a:t>
            </a:r>
          </a:p>
          <a:p>
            <a:pPr lvl="1" indent="-117475">
              <a:spcBef>
                <a:spcPts val="0"/>
              </a:spcBef>
              <a:spcAft>
                <a:spcPts val="0"/>
              </a:spcAft>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Maintain optimal blood sugar level</a:t>
            </a:r>
          </a:p>
          <a:p>
            <a:pPr lvl="2" indent="-117475">
              <a:spcBef>
                <a:spcPts val="0"/>
              </a:spcBef>
              <a:spcAft>
                <a:spcPts val="0"/>
              </a:spcAft>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Aim for HbA1c ≤7%</a:t>
            </a:r>
          </a:p>
          <a:p>
            <a:pPr lvl="1" indent="-117475">
              <a:spcBef>
                <a:spcPts val="0"/>
              </a:spcBef>
              <a:spcAft>
                <a:spcPts val="0"/>
              </a:spcAft>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Lipid profile that is within range for a healthy person </a:t>
            </a:r>
          </a:p>
          <a:p>
            <a:pPr marL="742950" marR="0" lvl="1" indent="-285750">
              <a:spcBef>
                <a:spcPts val="0"/>
              </a:spcBef>
              <a:spcAft>
                <a:spcPts val="0"/>
              </a:spcAft>
              <a:buFont typeface="System Font Regular"/>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LDL &lt;100 mg/dL</a:t>
            </a:r>
          </a:p>
          <a:p>
            <a:pPr marL="742950" marR="0" lvl="1" indent="-285750">
              <a:spcBef>
                <a:spcPts val="0"/>
              </a:spcBef>
              <a:spcAft>
                <a:spcPts val="0"/>
              </a:spcAft>
              <a:buFont typeface="System Font Regular"/>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HDL = 40 mg/dL or higher</a:t>
            </a:r>
          </a:p>
          <a:p>
            <a:pPr marL="742950" marR="0" lvl="1" indent="-285750">
              <a:spcBef>
                <a:spcPts val="0"/>
              </a:spcBef>
              <a:spcAft>
                <a:spcPts val="0"/>
              </a:spcAft>
              <a:buFont typeface="System Font Regular"/>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TG &lt; 150mg/dL</a:t>
            </a:r>
          </a:p>
          <a:p>
            <a:pPr marL="742950" marR="0" lvl="1" indent="-285750">
              <a:spcBef>
                <a:spcPts val="0"/>
              </a:spcBef>
              <a:spcAft>
                <a:spcPts val="0"/>
              </a:spcAft>
              <a:buFont typeface="System Font Regular"/>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Non-HDL cholesterol &lt;130 mg/dL</a:t>
            </a:r>
          </a:p>
          <a:p>
            <a:pPr marR="0" lvl="1" indent="-117475">
              <a:spcBef>
                <a:spcPts val="0"/>
              </a:spcBef>
              <a:spcAft>
                <a:spcPts val="0"/>
              </a:spcAft>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Regular monitoring of diabetes control</a:t>
            </a:r>
          </a:p>
          <a:p>
            <a:pPr marL="228600" indent="-228600">
              <a:spcBef>
                <a:spcPts val="0"/>
              </a:spcBef>
              <a:spcAft>
                <a:spcPts val="0"/>
              </a:spcAft>
              <a:buFont typeface="+mj-lt"/>
              <a:buAutoNum type="arabicPeriod"/>
            </a:pPr>
            <a:r>
              <a:rPr lang="en-US" sz="1100" b="1" dirty="0">
                <a:latin typeface="Calibri" panose="020F0502020204030204" pitchFamily="34" charset="0"/>
                <a:cs typeface="Times New Roman" panose="02020603050405020304" pitchFamily="18" charset="0"/>
              </a:rPr>
              <a:t>Lifestyle Modifications</a:t>
            </a:r>
            <a:r>
              <a:rPr lang="en-US" sz="1100" b="1" baseline="30000" dirty="0">
                <a:latin typeface="Calibri" panose="020F0502020204030204" pitchFamily="34" charset="0"/>
                <a:cs typeface="Times New Roman" panose="02020603050405020304" pitchFamily="18" charset="0"/>
              </a:rPr>
              <a:t>1,2</a:t>
            </a:r>
          </a:p>
          <a:p>
            <a:pPr marR="0" lvl="1" indent="-117475">
              <a:spcBef>
                <a:spcPts val="0"/>
              </a:spcBef>
              <a:spcAft>
                <a:spcPts val="0"/>
              </a:spcAft>
              <a:buFont typeface="Arial" panose="020B0604020202020204" pitchFamily="34" charset="0"/>
              <a:buChar char="•"/>
            </a:pPr>
            <a:r>
              <a:rPr lang="en-US" sz="1100" b="1"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cs typeface="Times New Roman" panose="02020603050405020304" pitchFamily="18" charset="0"/>
              </a:rPr>
              <a:t>Diet and exercise are very important for patients. It is essential to maintain a healthy weight and perform physical exercise at least 20-30 minutes a day. Also resistance training is beneficial for patients with diabetes.</a:t>
            </a:r>
          </a:p>
          <a:p>
            <a:pPr lvl="1" indent="-117475">
              <a:spcBef>
                <a:spcPts val="0"/>
              </a:spcBef>
              <a:spcAft>
                <a:spcPts val="0"/>
              </a:spcAft>
              <a:buFont typeface="Arial" panose="020B0604020202020204" pitchFamily="34" charset="0"/>
              <a:buChar char="•"/>
            </a:pPr>
            <a:r>
              <a:rPr lang="en-US" sz="1100" dirty="0">
                <a:latin typeface="Calibri" panose="020F0502020204030204" pitchFamily="34" charset="0"/>
                <a:cs typeface="Times New Roman" panose="02020603050405020304" pitchFamily="18" charset="0"/>
              </a:rPr>
              <a:t>Smoke cessation </a:t>
            </a:r>
          </a:p>
          <a:p>
            <a:pPr marL="228600" marR="0" indent="-228600">
              <a:spcBef>
                <a:spcPts val="0"/>
              </a:spcBef>
              <a:spcAft>
                <a:spcPts val="0"/>
              </a:spcAft>
              <a:buFont typeface="+mj-lt"/>
              <a:buAutoNum type="arabi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Metformin</a:t>
            </a:r>
            <a:r>
              <a:rPr lang="en-US" sz="1100" b="1"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lvl="1" indent="-117475">
              <a:spcBef>
                <a:spcPts val="0"/>
              </a:spcBef>
              <a:spcAft>
                <a:spcPts val="0"/>
              </a:spcAft>
              <a:buFont typeface="Arial" panose="020B0604020202020204" pitchFamily="34" charset="0"/>
              <a:buChar char="•"/>
            </a:pPr>
            <a:r>
              <a:rPr lang="en-US" sz="1100" b="0" dirty="0">
                <a:latin typeface="Calibri" panose="020F0502020204030204" pitchFamily="34" charset="0"/>
                <a:cs typeface="Times New Roman" panose="02020603050405020304" pitchFamily="18" charset="0"/>
              </a:rPr>
              <a:t>Possible addition of metformin should be considered for patients in which diet and exercise are not enough.</a:t>
            </a:r>
          </a:p>
          <a:p>
            <a:pPr marR="0" lvl="0">
              <a:spcBef>
                <a:spcPts val="0"/>
              </a:spcBef>
              <a:spcAft>
                <a:spcPts val="0"/>
              </a:spcAft>
              <a:tabLst>
                <a:tab pos="457200" algn="l"/>
              </a:tabLs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800" dirty="0">
                <a:effectLst/>
                <a:latin typeface="Calibri" panose="020F0502020204030204" pitchFamily="34" charset="0"/>
                <a:ea typeface="Calibri" panose="020F0502020204030204" pitchFamily="34" charset="0"/>
                <a:cs typeface="Times New Roman" panose="02020603050405020304" pitchFamily="18" charset="0"/>
              </a:rPr>
              <a:t>BP, blood pressure; HbA1c, hemoglobin A1C; HDL, high-density lipoproteins; LDL, low-density lipoproteins; TG, triglycerides.</a:t>
            </a:r>
          </a:p>
          <a:p>
            <a:pPr marL="0" marR="0" lvl="0" indent="0" algn="l" defTabSz="914400" rtl="0" eaLnBrk="1" fontAlgn="base" latinLnBrk="0" hangingPunct="1">
              <a:lnSpc>
                <a:spcPct val="100000"/>
              </a:lnSpc>
              <a:spcBef>
                <a:spcPts val="0"/>
              </a:spcBef>
              <a:spcAft>
                <a:spcPts val="0"/>
              </a:spcAft>
              <a:buClrTx/>
              <a:buSzTx/>
              <a:buFontTx/>
              <a:buNone/>
              <a:tabLst>
                <a:tab pos="457200" algn="l"/>
              </a:tabLst>
              <a:defRPr/>
            </a:pPr>
            <a:r>
              <a:rPr lang="en-US" sz="800" b="1" dirty="0">
                <a:effectLst/>
                <a:latin typeface="Calibri" panose="020F0502020204030204" pitchFamily="34" charset="0"/>
                <a:ea typeface="Calibri" panose="020F0502020204030204" pitchFamily="34" charset="0"/>
                <a:cs typeface="Times New Roman" panose="02020603050405020304" pitchFamily="18" charset="0"/>
              </a:rPr>
              <a:t>References:</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effectLst/>
                <a:latin typeface="Calibri" panose="020F0502020204030204" pitchFamily="34" charset="0"/>
                <a:ea typeface="Calibri" panose="020F0502020204030204" pitchFamily="34" charset="0"/>
                <a:cs typeface="Times New Roman" panose="02020603050405020304" pitchFamily="18" charset="0"/>
              </a:rPr>
              <a:t>1. </a:t>
            </a:r>
            <a:r>
              <a:rPr lang="en-US" sz="800" dirty="0">
                <a:effectLst/>
                <a:latin typeface="Calibri" panose="020F0502020204030204" pitchFamily="34" charset="0"/>
                <a:ea typeface="Calibri" panose="020F0502020204030204" pitchFamily="34" charset="0"/>
                <a:cs typeface="Times New Roman" panose="02020603050405020304" pitchFamily="18" charset="0"/>
              </a:rPr>
              <a:t>Rhee H, Gunter JH,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Heathcote</a:t>
            </a:r>
            <a:r>
              <a:rPr lang="en-US" sz="800" dirty="0">
                <a:effectLst/>
                <a:latin typeface="Calibri" panose="020F0502020204030204" pitchFamily="34" charset="0"/>
                <a:ea typeface="Calibri" panose="020F0502020204030204" pitchFamily="34" charset="0"/>
                <a:cs typeface="Times New Roman" panose="02020603050405020304" pitchFamily="18" charset="0"/>
              </a:rPr>
              <a:t> P, et al. Adverse effects of androgen-deprivation therapy in prostate cancer and their management</a:t>
            </a: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800" i="1" dirty="0">
                <a:effectLst/>
                <a:latin typeface="Calibri" panose="020F0502020204030204" pitchFamily="34" charset="0"/>
                <a:ea typeface="Calibri" panose="020F0502020204030204" pitchFamily="34" charset="0"/>
                <a:cs typeface="Times New Roman" panose="02020603050405020304" pitchFamily="18" charset="0"/>
              </a:rPr>
              <a:t>BJU Int. </a:t>
            </a:r>
            <a:r>
              <a:rPr lang="fr-FR" sz="800" dirty="0">
                <a:effectLst/>
                <a:latin typeface="Calibri" panose="020F0502020204030204" pitchFamily="34" charset="0"/>
                <a:ea typeface="Calibri" panose="020F0502020204030204" pitchFamily="34" charset="0"/>
                <a:cs typeface="Times New Roman" panose="02020603050405020304" pitchFamily="18" charset="0"/>
              </a:rPr>
              <a:t>2015;115(</a:t>
            </a:r>
            <a:r>
              <a:rPr lang="fr-FR" sz="800" dirty="0" err="1">
                <a:effectLst/>
                <a:latin typeface="Calibri" panose="020F0502020204030204" pitchFamily="34" charset="0"/>
                <a:ea typeface="Calibri" panose="020F0502020204030204" pitchFamily="34" charset="0"/>
                <a:cs typeface="Times New Roman" panose="02020603050405020304" pitchFamily="18" charset="0"/>
              </a:rPr>
              <a:t>suppl</a:t>
            </a:r>
            <a:r>
              <a:rPr lang="fr-FR" sz="800" dirty="0">
                <a:effectLst/>
                <a:latin typeface="Calibri" panose="020F0502020204030204" pitchFamily="34" charset="0"/>
                <a:ea typeface="Calibri" panose="020F0502020204030204" pitchFamily="34" charset="0"/>
                <a:cs typeface="Times New Roman" panose="02020603050405020304" pitchFamily="18" charset="0"/>
              </a:rPr>
              <a:t> 5):3-13. </a:t>
            </a:r>
            <a:r>
              <a:rPr lang="fr-FR" sz="800" b="1" dirty="0">
                <a:effectLst/>
                <a:latin typeface="Calibri" panose="020F0502020204030204" pitchFamily="34" charset="0"/>
                <a:ea typeface="Calibri" panose="020F0502020204030204" pitchFamily="34" charset="0"/>
                <a:cs typeface="Times New Roman" panose="02020603050405020304" pitchFamily="18" charset="0"/>
              </a:rPr>
              <a:t>2. </a:t>
            </a:r>
            <a:r>
              <a:rPr lang="en-US" sz="800" kern="1200" dirty="0">
                <a:solidFill>
                  <a:schemeClr val="tx1"/>
                </a:solidFill>
                <a:effectLst/>
                <a:latin typeface="Calibri"/>
                <a:ea typeface="+mn-ea"/>
                <a:cs typeface="Calibri"/>
              </a:rPr>
              <a:t>Schmitz KH, </a:t>
            </a:r>
            <a:r>
              <a:rPr lang="en-US" sz="800" kern="1200" dirty="0" err="1">
                <a:solidFill>
                  <a:schemeClr val="tx1"/>
                </a:solidFill>
                <a:effectLst/>
                <a:latin typeface="Calibri"/>
                <a:ea typeface="+mn-ea"/>
                <a:cs typeface="Calibri"/>
              </a:rPr>
              <a:t>Courneya</a:t>
            </a:r>
            <a:r>
              <a:rPr lang="en-US" sz="800" kern="1200" dirty="0">
                <a:solidFill>
                  <a:schemeClr val="tx1"/>
                </a:solidFill>
                <a:effectLst/>
                <a:latin typeface="Calibri"/>
                <a:ea typeface="+mn-ea"/>
                <a:cs typeface="Calibri"/>
              </a:rPr>
              <a:t> KS, Matthews C, et al. American College of Sports Medicine roundtable on exercise guidelines for cancer survivors</a:t>
            </a:r>
            <a:r>
              <a:rPr lang="en-US" sz="800" dirty="0">
                <a:effectLst/>
                <a:latin typeface="Calibri"/>
                <a:ea typeface="Calibri" panose="020F0502020204030204" pitchFamily="34" charset="0"/>
                <a:cs typeface="Calibri"/>
              </a:rPr>
              <a:t>. </a:t>
            </a:r>
            <a:r>
              <a:rPr lang="en-US" sz="800" i="1" dirty="0">
                <a:effectLst/>
                <a:latin typeface="Calibri" panose="020F0502020204030204" pitchFamily="34" charset="0"/>
                <a:ea typeface="Calibri" panose="020F0502020204030204" pitchFamily="34" charset="0"/>
                <a:cs typeface="Times New Roman" panose="02020603050405020304" pitchFamily="18" charset="0"/>
              </a:rPr>
              <a:t>Med </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Sci</a:t>
            </a:r>
            <a:r>
              <a:rPr lang="en-US" sz="800" i="1" dirty="0">
                <a:effectLst/>
                <a:latin typeface="Calibri" panose="020F0502020204030204" pitchFamily="34" charset="0"/>
                <a:ea typeface="Calibri" panose="020F0502020204030204" pitchFamily="34" charset="0"/>
                <a:cs typeface="Times New Roman" panose="02020603050405020304" pitchFamily="18" charset="0"/>
              </a:rPr>
              <a:t> Sports </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Exerc</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Times New Roman" panose="02020603050405020304" pitchFamily="18" charset="0"/>
              </a:rPr>
              <a:t>2010;42(7):1409-1426.</a:t>
            </a:r>
            <a:r>
              <a:rPr lang="fr-FR" sz="800" b="1" dirty="0">
                <a:latin typeface="Calibri" panose="020F0502020204030204" pitchFamily="34" charset="0"/>
                <a:ea typeface="Calibri" panose="020F0502020204030204" pitchFamily="34" charset="0"/>
                <a:cs typeface="Times New Roman" panose="02020603050405020304" pitchFamily="18" charset="0"/>
              </a:rPr>
              <a:t> </a:t>
            </a:r>
            <a:r>
              <a:rPr lang="fr-FR" sz="800" b="1" dirty="0">
                <a:effectLst/>
                <a:latin typeface="Calibri" panose="020F0502020204030204" pitchFamily="34" charset="0"/>
                <a:ea typeface="Calibri" panose="020F0502020204030204" pitchFamily="34" charset="0"/>
                <a:cs typeface="Times New Roman" panose="02020603050405020304" pitchFamily="18" charset="0"/>
              </a:rPr>
              <a:t>3. </a:t>
            </a:r>
            <a:r>
              <a:rPr lang="en-US" sz="800" kern="1200" dirty="0" err="1">
                <a:solidFill>
                  <a:schemeClr val="tx1"/>
                </a:solidFill>
                <a:effectLst/>
                <a:latin typeface="Calibri"/>
                <a:ea typeface="+mn-ea"/>
                <a:cs typeface="Calibri"/>
              </a:rPr>
              <a:t>Saraei</a:t>
            </a:r>
            <a:r>
              <a:rPr lang="en-US" sz="800" kern="1200" dirty="0">
                <a:solidFill>
                  <a:schemeClr val="tx1"/>
                </a:solidFill>
                <a:effectLst/>
                <a:latin typeface="Calibri"/>
                <a:ea typeface="+mn-ea"/>
                <a:cs typeface="Calibri"/>
              </a:rPr>
              <a:t> P, </a:t>
            </a:r>
            <a:r>
              <a:rPr lang="en-US" sz="800" kern="1200" dirty="0" err="1">
                <a:solidFill>
                  <a:schemeClr val="tx1"/>
                </a:solidFill>
                <a:effectLst/>
                <a:latin typeface="Calibri"/>
                <a:ea typeface="+mn-ea"/>
                <a:cs typeface="Calibri"/>
              </a:rPr>
              <a:t>Asadi</a:t>
            </a:r>
            <a:r>
              <a:rPr lang="en-US" sz="800" kern="1200" dirty="0">
                <a:solidFill>
                  <a:schemeClr val="tx1"/>
                </a:solidFill>
                <a:effectLst/>
                <a:latin typeface="Calibri"/>
                <a:ea typeface="+mn-ea"/>
                <a:cs typeface="Calibri"/>
              </a:rPr>
              <a:t> I, </a:t>
            </a:r>
            <a:r>
              <a:rPr lang="en-US" sz="800" kern="1200" dirty="0" err="1">
                <a:solidFill>
                  <a:schemeClr val="tx1"/>
                </a:solidFill>
                <a:effectLst/>
                <a:latin typeface="Calibri"/>
                <a:ea typeface="+mn-ea"/>
                <a:cs typeface="Calibri"/>
              </a:rPr>
              <a:t>Kakar</a:t>
            </a:r>
            <a:r>
              <a:rPr lang="en-US" sz="800" kern="1200" dirty="0">
                <a:solidFill>
                  <a:schemeClr val="tx1"/>
                </a:solidFill>
                <a:effectLst/>
                <a:latin typeface="Calibri"/>
                <a:ea typeface="+mn-ea"/>
                <a:cs typeface="Calibri"/>
              </a:rPr>
              <a:t> MA, </a:t>
            </a:r>
            <a:r>
              <a:rPr lang="en-US" sz="800" kern="1200" dirty="0" err="1">
                <a:solidFill>
                  <a:schemeClr val="tx1"/>
                </a:solidFill>
                <a:effectLst/>
                <a:latin typeface="Calibri"/>
                <a:ea typeface="+mn-ea"/>
                <a:cs typeface="Calibri"/>
              </a:rPr>
              <a:t>Moradi-Kor</a:t>
            </a:r>
            <a:r>
              <a:rPr lang="en-US" sz="800" kern="1200" dirty="0">
                <a:solidFill>
                  <a:schemeClr val="tx1"/>
                </a:solidFill>
                <a:effectLst/>
                <a:latin typeface="Calibri"/>
                <a:ea typeface="+mn-ea"/>
                <a:cs typeface="Calibri"/>
              </a:rPr>
              <a:t> N. The beneficial effects of metformin on cancer prevention and therapy: a comprehensive review of recent advances. </a:t>
            </a:r>
            <a:r>
              <a:rPr lang="it-IT" sz="800" i="1" dirty="0">
                <a:effectLst/>
                <a:latin typeface="Calibri" panose="020F0502020204030204" pitchFamily="34" charset="0"/>
                <a:ea typeface="Calibri" panose="020F0502020204030204" pitchFamily="34" charset="0"/>
                <a:cs typeface="Times New Roman" panose="02020603050405020304" pitchFamily="18" charset="0"/>
              </a:rPr>
              <a:t>Cancer </a:t>
            </a:r>
            <a:r>
              <a:rPr lang="it-IT" sz="800" i="1" dirty="0" err="1">
                <a:effectLst/>
                <a:latin typeface="Calibri" panose="020F0502020204030204" pitchFamily="34" charset="0"/>
                <a:ea typeface="Calibri" panose="020F0502020204030204" pitchFamily="34" charset="0"/>
                <a:cs typeface="Times New Roman" panose="02020603050405020304" pitchFamily="18" charset="0"/>
              </a:rPr>
              <a:t>Manag</a:t>
            </a:r>
            <a:r>
              <a:rPr lang="it-IT" sz="800" i="1" dirty="0">
                <a:effectLst/>
                <a:latin typeface="Calibri" panose="020F0502020204030204" pitchFamily="34" charset="0"/>
                <a:ea typeface="Calibri" panose="020F0502020204030204" pitchFamily="34" charset="0"/>
                <a:cs typeface="Times New Roman" panose="02020603050405020304" pitchFamily="18" charset="0"/>
              </a:rPr>
              <a:t> Res</a:t>
            </a:r>
            <a:r>
              <a:rPr lang="it-IT" sz="800" dirty="0">
                <a:effectLst/>
                <a:latin typeface="Calibri" panose="020F0502020204030204" pitchFamily="34" charset="0"/>
                <a:ea typeface="Calibri" panose="020F0502020204030204" pitchFamily="34" charset="0"/>
                <a:cs typeface="Times New Roman" panose="02020603050405020304" pitchFamily="18" charset="0"/>
              </a:rPr>
              <a:t>. 2019;11:3295-3313. </a:t>
            </a:r>
            <a:endParaRPr lang="en-US" dirty="0"/>
          </a:p>
        </p:txBody>
      </p:sp>
      <p:sp>
        <p:nvSpPr>
          <p:cNvPr id="4" name="Slide Number Placeholder 3"/>
          <p:cNvSpPr>
            <a:spLocks noGrp="1"/>
          </p:cNvSpPr>
          <p:nvPr>
            <p:ph type="sldNum" sz="quarter" idx="5"/>
          </p:nvPr>
        </p:nvSpPr>
        <p:spPr/>
        <p:txBody>
          <a:bodyPr/>
          <a:lstStyle/>
          <a:p>
            <a:fld id="{B951EC43-AD3D-4987-B264-B7C5A17A3FB5}" type="slidenum">
              <a:rPr lang="fr-CH" smtClean="0"/>
              <a:t>23</a:t>
            </a:fld>
            <a:endParaRPr lang="fr-CH" dirty="0"/>
          </a:p>
        </p:txBody>
      </p:sp>
    </p:spTree>
    <p:extLst>
      <p:ext uri="{BB962C8B-B14F-4D97-AF65-F5344CB8AC3E}">
        <p14:creationId xmlns:p14="http://schemas.microsoft.com/office/powerpoint/2010/main" val="2975218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last topic is cardiovascular disease.</a:t>
            </a:r>
          </a:p>
          <a:p>
            <a:endParaRPr lang="en-US" dirty="0"/>
          </a:p>
        </p:txBody>
      </p:sp>
      <p:sp>
        <p:nvSpPr>
          <p:cNvPr id="4" name="Slide Number Placeholder 3"/>
          <p:cNvSpPr>
            <a:spLocks noGrp="1"/>
          </p:cNvSpPr>
          <p:nvPr>
            <p:ph type="sldNum" sz="quarter" idx="5"/>
          </p:nvPr>
        </p:nvSpPr>
        <p:spPr/>
        <p:txBody>
          <a:bodyPr/>
          <a:lstStyle/>
          <a:p>
            <a:fld id="{2704FE7F-26DA-4251-8478-E3A93E05B166}" type="slidenum">
              <a:rPr lang="en-US" smtClean="0"/>
              <a:pPr/>
              <a:t>24</a:t>
            </a:fld>
            <a:endParaRPr lang="en-US"/>
          </a:p>
        </p:txBody>
      </p:sp>
    </p:spTree>
    <p:extLst>
      <p:ext uri="{BB962C8B-B14F-4D97-AF65-F5344CB8AC3E}">
        <p14:creationId xmlns:p14="http://schemas.microsoft.com/office/powerpoint/2010/main" val="3641624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Purpose: </a:t>
            </a: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 will set up the section by explaining that the risk of CV events associated with ADT could be due to specific preexisting conditions and mechanisms.</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Narrative: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As I mentioned before, the median age at diagnosis is 66 years for men and with age comes a whole host of comorbidities that are associated with an aging population. Aside from prostate cancer, some of these men may have a genetic predisposition to cardiac issues, insulin resistance, diabetes, stroke, cognitive dysfunction, all of which are normal and potential issues that occur due to age.</a:t>
            </a: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Previously published data has demonstrated a link between ADT and risk of CV events; however additional studies need to provided in support of this idea.</a:t>
            </a: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Some of the proposed mechanisms that have been cited include:</a:t>
            </a:r>
          </a:p>
          <a:p>
            <a:pPr marL="228600" marR="0" indent="-228600">
              <a:lnSpc>
                <a:spcPct val="107000"/>
              </a:lnSpc>
              <a:spcBef>
                <a:spcPts val="0"/>
              </a:spcBef>
              <a:spcAft>
                <a:spcPts val="800"/>
              </a:spcAft>
              <a:buFont typeface="+mj-lt"/>
              <a:buAutoNum type="arabicPeriod"/>
            </a:pPr>
            <a:r>
              <a:rPr lang="en-US" sz="1100" b="0" dirty="0">
                <a:effectLst/>
                <a:latin typeface="Calibri" panose="020F0502020204030204" pitchFamily="34" charset="0"/>
                <a:ea typeface="Calibri" panose="020F0502020204030204" pitchFamily="34" charset="0"/>
                <a:cs typeface="Times New Roman" panose="02020603050405020304" pitchFamily="18" charset="0"/>
              </a:rPr>
              <a:t>Due to low T, there is a loss of cardiac protection, which is immune mediated</a:t>
            </a:r>
          </a:p>
          <a:p>
            <a:pPr marL="228600" marR="0" indent="-228600">
              <a:lnSpc>
                <a:spcPct val="107000"/>
              </a:lnSpc>
              <a:spcBef>
                <a:spcPts val="0"/>
              </a:spcBef>
              <a:spcAft>
                <a:spcPts val="800"/>
              </a:spcAft>
              <a:buFont typeface="+mj-lt"/>
              <a:buAutoNum type="arabicPeriod"/>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Metabolic abnormalities also influence cardiac function as weight, insulin sensitivity, and dyslipidemia affect the heart over time. </a:t>
            </a: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2704FE7F-26DA-4251-8478-E3A93E05B166}" type="slidenum">
              <a:rPr lang="en-US" smtClean="0"/>
              <a:pPr/>
              <a:t>25</a:t>
            </a:fld>
            <a:endParaRPr lang="en-US"/>
          </a:p>
        </p:txBody>
      </p:sp>
    </p:spTree>
    <p:extLst>
      <p:ext uri="{BB962C8B-B14F-4D97-AF65-F5344CB8AC3E}">
        <p14:creationId xmlns:p14="http://schemas.microsoft.com/office/powerpoint/2010/main" val="19908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9975" y="4385628"/>
            <a:ext cx="5624699" cy="4154805"/>
          </a:xfrm>
        </p:spPr>
        <p:txBody>
          <a:bodyPr/>
          <a:lstStyle/>
          <a:p>
            <a:r>
              <a:rPr lang="en-US" sz="900" b="1" dirty="0">
                <a:latin typeface="+mn-lt"/>
              </a:rPr>
              <a:t>Purpose: </a:t>
            </a:r>
            <a:r>
              <a:rPr lang="en-US" sz="900" dirty="0">
                <a:latin typeface="+mn-lt"/>
              </a:rPr>
              <a:t>The purpose of this slide is to compare several publications claiming ADT may be associated with CVD; however, based on the meta-analysis the role of ADT in CVD is unclear.</a:t>
            </a:r>
          </a:p>
          <a:p>
            <a:endParaRPr lang="en-US" sz="900" dirty="0">
              <a:latin typeface="+mn-lt"/>
            </a:endParaRPr>
          </a:p>
          <a:p>
            <a:pPr algn="l"/>
            <a:r>
              <a:rPr lang="en-US" sz="900" b="1" dirty="0">
                <a:latin typeface="+mn-lt"/>
              </a:rPr>
              <a:t>Narrative: </a:t>
            </a:r>
            <a:r>
              <a:rPr lang="en-US" sz="900" b="0" dirty="0">
                <a:latin typeface="+mn-lt"/>
              </a:rPr>
              <a:t>This table is from Zhao et al 2014, t</a:t>
            </a:r>
            <a:r>
              <a:rPr lang="en-US" sz="900" b="0" i="0" u="none" strike="noStrike" baseline="0" dirty="0">
                <a:latin typeface="+mn-lt"/>
              </a:rPr>
              <a:t>he objective of their study was to determine the role of ADT for prostate cancer in development of cardiovascular events (CVD and CVM). The group conducted a meta-analysis to see if over the last 5-years there was some evidence to suggest that ADT was associated with these CV risks.</a:t>
            </a:r>
            <a:r>
              <a:rPr lang="en-US" sz="900" b="0" i="0" u="none" strike="noStrike" baseline="30000" dirty="0">
                <a:latin typeface="+mn-lt"/>
              </a:rPr>
              <a:t>1</a:t>
            </a:r>
            <a:r>
              <a:rPr lang="en-US" sz="900" b="0" i="0" u="none" strike="noStrike" baseline="0" dirty="0">
                <a:latin typeface="+mn-lt"/>
              </a:rPr>
              <a:t>  </a:t>
            </a:r>
          </a:p>
          <a:p>
            <a:pPr algn="l"/>
            <a:endParaRPr lang="en-US" sz="900" b="0" i="0" u="none" strike="noStrike" baseline="0" dirty="0">
              <a:latin typeface="+mn-lt"/>
            </a:endParaRPr>
          </a:p>
          <a:p>
            <a:pPr algn="l"/>
            <a:r>
              <a:rPr lang="en-US" sz="900" b="1" i="0" u="none" strike="noStrike" baseline="0" dirty="0">
                <a:latin typeface="+mn-lt"/>
              </a:rPr>
              <a:t>Reading the table: </a:t>
            </a:r>
            <a:r>
              <a:rPr lang="en-US" sz="900" b="0" i="0" u="none" strike="noStrike" baseline="0" dirty="0">
                <a:latin typeface="+mn-lt"/>
              </a:rPr>
              <a:t>In column 1,  you have the study and date, in the 2</a:t>
            </a:r>
            <a:r>
              <a:rPr lang="en-US" sz="900" b="0" i="0" u="none" strike="noStrike" baseline="30000" dirty="0">
                <a:latin typeface="+mn-lt"/>
              </a:rPr>
              <a:t>nd</a:t>
            </a:r>
            <a:r>
              <a:rPr lang="en-US" sz="900" b="0" i="0" u="none" strike="noStrike" baseline="0" dirty="0">
                <a:latin typeface="+mn-lt"/>
              </a:rPr>
              <a:t> and 4</a:t>
            </a:r>
            <a:r>
              <a:rPr lang="en-US" sz="900" b="0" i="0" u="none" strike="noStrike" baseline="30000" dirty="0">
                <a:latin typeface="+mn-lt"/>
              </a:rPr>
              <a:t>th</a:t>
            </a:r>
            <a:r>
              <a:rPr lang="en-US" sz="900" b="0" i="0" u="none" strike="noStrike" baseline="0" dirty="0">
                <a:latin typeface="+mn-lt"/>
              </a:rPr>
              <a:t> column you have the number of events. Based on this review, the word “events” included cardiovascular or myocardial infarction, coronary heart disease, cardiac death, or heart disease.</a:t>
            </a:r>
            <a:r>
              <a:rPr lang="en-US" sz="900" b="0" i="0" u="none" strike="noStrike" baseline="30000" dirty="0">
                <a:latin typeface="+mn-lt"/>
              </a:rPr>
              <a:t>1</a:t>
            </a:r>
            <a:r>
              <a:rPr lang="en-US" sz="900" b="0" i="0" u="none" strike="noStrike" baseline="0" dirty="0">
                <a:latin typeface="+mn-lt"/>
              </a:rPr>
              <a:t> The one thing to keep in mind is when you evaluate data (meta-analysis) the outcomes/endpoints are never the same from study to study, and so you need to keep that in mind as you’re going through the data. You’re NOT comparing the studies as 1:1 and they are not set up that way since the cohorts can be different.  Columns 3 and 5 are the number of patients in each study that either received ADT or did not receive ADT. The last column shows the HR values and the ranges of the limits. </a:t>
            </a:r>
            <a:endParaRPr lang="en-US" sz="900" b="1" dirty="0">
              <a:latin typeface="+mn-lt"/>
            </a:endParaRPr>
          </a:p>
          <a:p>
            <a:endParaRPr lang="en-US" sz="900" b="1" dirty="0">
              <a:latin typeface="+mn-lt"/>
            </a:endParaRPr>
          </a:p>
          <a:p>
            <a:pPr algn="l"/>
            <a:r>
              <a:rPr lang="en-US" sz="900" b="1" i="0" u="none" strike="noStrike" baseline="0" dirty="0">
                <a:latin typeface="+mn-lt"/>
              </a:rPr>
              <a:t>Understanding the data:</a:t>
            </a:r>
          </a:p>
          <a:p>
            <a:pPr algn="l"/>
            <a:r>
              <a:rPr lang="en-US" sz="900" b="0" i="0" u="none" strike="noStrike" baseline="0" dirty="0">
                <a:latin typeface="+mn-lt"/>
              </a:rPr>
              <a:t>Six studies involving 119,625 ADT users and 150,974 controls were identified to analyze the risk of CVM related to ADT. A total of 13,995 CVM events happened in the ADT group, accounting for 11.7% of ADT users. In control group, there were 13,645 CVM events, with the overall incidence of 9.0%. Overall analysis showed that ADT was significantly associated with CVM (HR= 1.17; 95% CI, 1.04–1.32; P= 0.01).</a:t>
            </a:r>
            <a:r>
              <a:rPr lang="en-US" sz="900" b="0" i="0" u="none" strike="noStrike" baseline="30000" dirty="0">
                <a:latin typeface="+mn-lt"/>
              </a:rPr>
              <a:t>1</a:t>
            </a:r>
            <a:r>
              <a:rPr lang="en-US" sz="900" b="0" i="0" u="none" strike="noStrike" baseline="0" dirty="0">
                <a:latin typeface="+mn-lt"/>
              </a:rPr>
              <a:t> </a:t>
            </a:r>
          </a:p>
          <a:p>
            <a:pPr algn="l"/>
            <a:endParaRPr lang="en-US" sz="900" b="0" i="0" u="none" strike="noStrike" baseline="0" dirty="0">
              <a:latin typeface="+mn-lt"/>
            </a:endParaRPr>
          </a:p>
          <a:p>
            <a:pPr algn="l"/>
            <a:r>
              <a:rPr lang="en-US" sz="900" b="0" i="0" u="none" strike="noStrike" baseline="0" dirty="0">
                <a:latin typeface="+mn-lt"/>
              </a:rPr>
              <a:t>Now although, there was an association, certain factors were not considered such as; current age, age of diagnosis, that fact that some of these patients might have had baseline CV characteristics prior to ADT use. You must take all those confounding variables into consideration when you discuss this data with the customer. Remember, in clinical trials, they recruit the healthiest and strongest of men to show efficacy, meaning their baseline characteristics for most men are physically fit and healthy, which doesn’t reflect the rest of the real-world population. Those men in the clinical trials may not have any comorbidities or genetic variables that predispose them to any of the conditions we discussed in this deck. It is important to keep all these variables in mind when explaining the data to the customer. Although this meta analysis showed that there is an association with CV and ADT; in the discussion section, the authors discuss some of the limitations involved in these studies and conclude that </a:t>
            </a:r>
            <a:r>
              <a:rPr lang="en-US" sz="900" b="0" dirty="0">
                <a:latin typeface="+mn-lt"/>
              </a:rPr>
              <a:t>t</a:t>
            </a:r>
            <a:r>
              <a:rPr lang="en-US" sz="900" b="0" i="0" u="none" strike="noStrike" baseline="0" dirty="0">
                <a:latin typeface="+mn-lt"/>
              </a:rPr>
              <a:t>here is no consensus regarding whether ADT is associated with CVD and CVM</a:t>
            </a:r>
          </a:p>
          <a:p>
            <a:pPr algn="l"/>
            <a:endParaRPr lang="en-US" sz="900" b="0" i="0" u="none" strike="noStrike" baseline="0" dirty="0">
              <a:latin typeface="+mn-lt"/>
            </a:endParaRPr>
          </a:p>
          <a:p>
            <a:pPr algn="l"/>
            <a:r>
              <a:rPr lang="en-US" sz="900" b="1" u="sng" dirty="0">
                <a:latin typeface="+mn-lt"/>
              </a:rPr>
              <a:t>Additional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latin typeface="+mn-lt"/>
              </a:rPr>
              <a:t>Post hoc analysis of RCTs show no statistically significant increase in CVD or CVM</a:t>
            </a:r>
            <a:r>
              <a:rPr lang="en-US" sz="900" b="0" baseline="30000" dirty="0">
                <a:latin typeface="+mn-lt"/>
              </a:rPr>
              <a:t>2</a:t>
            </a:r>
            <a:endParaRPr lang="en-US" sz="900" b="0" dirty="0">
              <a:latin typeface="+mn-lt"/>
            </a:endParaRPr>
          </a:p>
          <a:p>
            <a:pPr marL="628650" lvl="1" indent="-171450">
              <a:buFont typeface="Arial" panose="020B0604020202020204" pitchFamily="34" charset="0"/>
              <a:buChar char="•"/>
            </a:pPr>
            <a:r>
              <a:rPr lang="en-US" sz="900" dirty="0">
                <a:latin typeface="+mn-lt"/>
                <a:cs typeface="Arial"/>
              </a:rPr>
              <a:t>Retrospective evaluation of 20,000 men did not find an association between ADT and acute myocardial infarction (MI) (HR, 0.91; 95% CI: 0.84-1.00) or CVM (HR, 0.96; 95% CI: 0.83-1.10)</a:t>
            </a:r>
            <a:r>
              <a:rPr lang="en-US" sz="900" baseline="30000" dirty="0">
                <a:latin typeface="+mn-lt"/>
                <a:cs typeface="Arial"/>
              </a:rPr>
              <a:t>2</a:t>
            </a:r>
            <a:endParaRPr lang="en-US" sz="900" dirty="0">
              <a:latin typeface="+mn-lt"/>
              <a:cs typeface="Arial"/>
            </a:endParaRPr>
          </a:p>
          <a:p>
            <a:pPr marL="628650" lvl="1" indent="-171450">
              <a:buFont typeface="Arial" panose="020B0604020202020204" pitchFamily="34" charset="0"/>
              <a:buChar char="•"/>
            </a:pPr>
            <a:r>
              <a:rPr lang="en-US" sz="900" dirty="0">
                <a:latin typeface="+mn-lt"/>
                <a:cs typeface="Arial"/>
              </a:rPr>
              <a:t>Meta-analysis of eight RCT did not find evidence of an association between ADT and CV death (RR: 0.93; 95% CI: 0.79-1.10; </a:t>
            </a:r>
            <a:r>
              <a:rPr lang="en-US" sz="900" i="1" dirty="0">
                <a:latin typeface="+mn-lt"/>
                <a:cs typeface="Arial"/>
              </a:rPr>
              <a:t>P</a:t>
            </a:r>
            <a:r>
              <a:rPr lang="en-US" sz="900" dirty="0">
                <a:latin typeface="+mn-lt"/>
                <a:cs typeface="Arial"/>
              </a:rPr>
              <a:t>=0.41)</a:t>
            </a:r>
            <a:r>
              <a:rPr lang="en-US" sz="900" baseline="30000" dirty="0">
                <a:latin typeface="+mn-lt"/>
                <a:cs typeface="Arial"/>
              </a:rPr>
              <a:t>2</a:t>
            </a:r>
            <a:endParaRPr lang="en-US" sz="900" dirty="0">
              <a:latin typeface="+mn-lt"/>
              <a:cs typeface="Arial"/>
            </a:endParaRPr>
          </a:p>
          <a:p>
            <a:pPr marL="628650" lvl="1" indent="-171450">
              <a:buFont typeface="Arial" panose="020B0604020202020204" pitchFamily="34" charset="0"/>
              <a:buChar char="•"/>
            </a:pPr>
            <a:r>
              <a:rPr lang="en-US" sz="900" dirty="0">
                <a:latin typeface="+mn-lt"/>
                <a:cs typeface="Arial"/>
              </a:rPr>
              <a:t>Re-analysis of 2 RCTs stratified by morbidity did not find men with pre-existing CVD had excess CV deaths</a:t>
            </a:r>
            <a:r>
              <a:rPr lang="en-US" sz="900" baseline="30000" dirty="0">
                <a:latin typeface="+mn-lt"/>
                <a:cs typeface="Arial"/>
              </a:rPr>
              <a:t>2</a:t>
            </a:r>
            <a:endParaRPr lang="en-US" sz="900" dirty="0">
              <a:latin typeface="+mn-lt"/>
              <a:cs typeface="Arial"/>
            </a:endParaRPr>
          </a:p>
          <a:p>
            <a:pPr marL="628650" lvl="1" indent="-171450">
              <a:buFont typeface="Arial" panose="020B0604020202020204" pitchFamily="34" charset="0"/>
              <a:buChar char="•"/>
            </a:pPr>
            <a:r>
              <a:rPr lang="en-US" sz="900" dirty="0">
                <a:latin typeface="+mn-lt"/>
                <a:cs typeface="Arial"/>
              </a:rPr>
              <a:t>An analysis using the Cancer of the Prostate Strategic Urologic Research Endeavor (</a:t>
            </a:r>
            <a:r>
              <a:rPr lang="en-US" sz="900" dirty="0" err="1">
                <a:latin typeface="+mn-lt"/>
                <a:cs typeface="Arial"/>
              </a:rPr>
              <a:t>CaPSURE</a:t>
            </a:r>
            <a:r>
              <a:rPr lang="en-US" sz="900" dirty="0">
                <a:latin typeface="+mn-lt"/>
                <a:cs typeface="Arial"/>
              </a:rPr>
              <a:t>) registry was unable to find a significant difference in CVM with ADT use</a:t>
            </a:r>
            <a:r>
              <a:rPr lang="en-US" sz="900" baseline="30000" dirty="0">
                <a:latin typeface="+mn-lt"/>
                <a:cs typeface="Arial"/>
              </a:rPr>
              <a:t>3</a:t>
            </a:r>
            <a:endParaRPr lang="en-US" sz="900" dirty="0">
              <a:latin typeface="+mn-lt"/>
            </a:endParaRPr>
          </a:p>
          <a:p>
            <a:pPr marL="171450" indent="-171450">
              <a:buFont typeface="Arial" panose="020B0604020202020204" pitchFamily="34" charset="0"/>
              <a:buChar char="•"/>
            </a:pPr>
            <a:endParaRPr lang="en-US" sz="9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chemeClr val="tx1">
                    <a:lumMod val="75000"/>
                    <a:lumOff val="25000"/>
                  </a:schemeClr>
                </a:solidFill>
                <a:latin typeface="+mn-lt"/>
                <a:cs typeface="Arial" panose="020B0604020202020204" pitchFamily="34" charset="0"/>
              </a:rPr>
              <a:t>References:</a:t>
            </a:r>
            <a:r>
              <a:rPr lang="en-US" sz="900" dirty="0">
                <a:solidFill>
                  <a:schemeClr val="tx1">
                    <a:lumMod val="75000"/>
                    <a:lumOff val="25000"/>
                  </a:schemeClr>
                </a:solidFill>
                <a:latin typeface="+mn-lt"/>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dirty="0">
                <a:solidFill>
                  <a:srgbClr val="000000"/>
                </a:solidFill>
                <a:latin typeface="+mn-lt"/>
              </a:rPr>
              <a:t>Zhao J, Zhu S, Sun L, et al. Androgen deprivation therapy for prostate cancer is associated with cardiovascular morbidity and mortality: a meta-analysis of population-based observational studies. </a:t>
            </a:r>
            <a:r>
              <a:rPr lang="en-US" sz="900" i="1" dirty="0" err="1">
                <a:solidFill>
                  <a:srgbClr val="000000"/>
                </a:solidFill>
                <a:latin typeface="+mn-lt"/>
              </a:rPr>
              <a:t>PLoS</a:t>
            </a:r>
            <a:r>
              <a:rPr lang="en-US" sz="900" i="1" dirty="0">
                <a:solidFill>
                  <a:srgbClr val="000000"/>
                </a:solidFill>
                <a:latin typeface="+mn-lt"/>
              </a:rPr>
              <a:t> ONE. </a:t>
            </a:r>
            <a:r>
              <a:rPr lang="en-US" sz="900" dirty="0">
                <a:solidFill>
                  <a:srgbClr val="000000"/>
                </a:solidFill>
                <a:latin typeface="+mn-lt"/>
              </a:rPr>
              <a:t>2014;9(9):e107516.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sz="900" dirty="0">
                <a:solidFill>
                  <a:schemeClr val="tx1">
                    <a:lumMod val="75000"/>
                    <a:lumOff val="25000"/>
                  </a:schemeClr>
                </a:solidFill>
                <a:latin typeface="+mn-lt"/>
                <a:cs typeface="Arial" panose="020B0604020202020204" pitchFamily="34" charset="0"/>
              </a:rPr>
              <a:t>Magee DE, Singal RK. </a:t>
            </a:r>
            <a:r>
              <a:rPr lang="en-US" sz="900" dirty="0">
                <a:solidFill>
                  <a:schemeClr val="tx1">
                    <a:lumMod val="75000"/>
                    <a:lumOff val="25000"/>
                  </a:schemeClr>
                </a:solidFill>
                <a:latin typeface="+mn-lt"/>
                <a:cs typeface="Arial" panose="020B0604020202020204" pitchFamily="34" charset="0"/>
              </a:rPr>
              <a:t>Androgen deprivation therapy: indications, methods of utilization, side effects and their management. </a:t>
            </a:r>
            <a:r>
              <a:rPr lang="nl-NL" sz="900" i="1" dirty="0">
                <a:solidFill>
                  <a:schemeClr val="tx1">
                    <a:lumMod val="75000"/>
                    <a:lumOff val="25000"/>
                  </a:schemeClr>
                </a:solidFill>
                <a:latin typeface="+mn-lt"/>
                <a:cs typeface="Arial" panose="020B0604020202020204" pitchFamily="34" charset="0"/>
              </a:rPr>
              <a:t>Can J Urol. </a:t>
            </a:r>
            <a:r>
              <a:rPr lang="nl-NL" sz="900" dirty="0">
                <a:solidFill>
                  <a:schemeClr val="tx1">
                    <a:lumMod val="75000"/>
                    <a:lumOff val="25000"/>
                  </a:schemeClr>
                </a:solidFill>
                <a:latin typeface="+mn-lt"/>
                <a:cs typeface="Arial" panose="020B0604020202020204" pitchFamily="34" charset="0"/>
              </a:rPr>
              <a:t>2020;27(1S1):11-16. </a:t>
            </a:r>
            <a:endParaRPr lang="en-US" sz="900" b="1" dirty="0">
              <a:solidFill>
                <a:schemeClr val="tx1">
                  <a:lumMod val="75000"/>
                  <a:lumOff val="25000"/>
                </a:schemeClr>
              </a:solidFill>
              <a:latin typeface="+mn-lt"/>
              <a:cs typeface="Arial" panose="020B0604020202020204" pitchFamily="34" charset="0"/>
            </a:endParaRPr>
          </a:p>
          <a:p>
            <a:pPr marL="228600" indent="-228600">
              <a:buAutoNum type="arabicPeriod"/>
            </a:pPr>
            <a:r>
              <a:rPr lang="nl-NL" sz="900" dirty="0">
                <a:solidFill>
                  <a:schemeClr val="tx1">
                    <a:lumMod val="75000"/>
                    <a:lumOff val="25000"/>
                  </a:schemeClr>
                </a:solidFill>
                <a:latin typeface="+mn-lt"/>
                <a:cs typeface="Arial" panose="020B0604020202020204" pitchFamily="34" charset="0"/>
              </a:rPr>
              <a:t>Punnen S, Cooperberg MR, Sadetsky N, Carroll PR. Androgen deprivation therapy and cardiovascular risk. </a:t>
            </a:r>
            <a:r>
              <a:rPr lang="nl-NL" sz="900" i="1" dirty="0">
                <a:solidFill>
                  <a:schemeClr val="tx1">
                    <a:lumMod val="75000"/>
                    <a:lumOff val="25000"/>
                  </a:schemeClr>
                </a:solidFill>
                <a:latin typeface="+mn-lt"/>
                <a:cs typeface="Arial" panose="020B0604020202020204" pitchFamily="34" charset="0"/>
              </a:rPr>
              <a:t>J Clin Oncol</a:t>
            </a:r>
            <a:r>
              <a:rPr lang="nl-NL" sz="900" dirty="0">
                <a:solidFill>
                  <a:schemeClr val="tx1">
                    <a:lumMod val="75000"/>
                    <a:lumOff val="25000"/>
                  </a:schemeClr>
                </a:solidFill>
                <a:latin typeface="+mn-lt"/>
                <a:cs typeface="Arial" panose="020B0604020202020204" pitchFamily="34" charset="0"/>
              </a:rPr>
              <a:t>. 2011;29(26):3510-3516.</a:t>
            </a:r>
            <a:r>
              <a:rPr lang="nl-NL" sz="900" b="1" dirty="0">
                <a:solidFill>
                  <a:schemeClr val="tx1">
                    <a:lumMod val="75000"/>
                    <a:lumOff val="25000"/>
                  </a:schemeClr>
                </a:solidFill>
                <a:latin typeface="+mn-lt"/>
                <a:cs typeface="Arial" panose="020B0604020202020204" pitchFamily="34" charset="0"/>
              </a:rPr>
              <a:t> </a:t>
            </a:r>
            <a:endParaRPr lang="en-US" sz="900" b="1" dirty="0">
              <a:solidFill>
                <a:schemeClr val="tx1">
                  <a:lumMod val="75000"/>
                  <a:lumOff val="25000"/>
                </a:schemeClr>
              </a:solidFill>
              <a:latin typeface="+mn-lt"/>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sz="900" dirty="0">
              <a:solidFill>
                <a:schemeClr val="tx1">
                  <a:lumMod val="75000"/>
                  <a:lumOff val="25000"/>
                </a:schemeClr>
              </a:solidFill>
              <a:latin typeface="+mn-lt"/>
              <a:cs typeface="Arial" panose="020B0604020202020204" pitchFamily="34" charset="0"/>
            </a:endParaRPr>
          </a:p>
          <a:p>
            <a:pPr marL="171450" indent="-171450">
              <a:buFont typeface="Arial" panose="020B0604020202020204" pitchFamily="34" charset="0"/>
              <a:buChar char="•"/>
            </a:pPr>
            <a:endParaRPr lang="en-US" sz="900" dirty="0">
              <a:latin typeface="+mn-lt"/>
            </a:endParaRPr>
          </a:p>
        </p:txBody>
      </p:sp>
      <p:sp>
        <p:nvSpPr>
          <p:cNvPr id="4" name="Slide Number Placeholder 3"/>
          <p:cNvSpPr>
            <a:spLocks noGrp="1"/>
          </p:cNvSpPr>
          <p:nvPr>
            <p:ph type="sldNum" sz="quarter" idx="10"/>
          </p:nvPr>
        </p:nvSpPr>
        <p:spPr/>
        <p:txBody>
          <a:bodyPr/>
          <a:lstStyle/>
          <a:p>
            <a:pPr>
              <a:defRPr/>
            </a:pPr>
            <a:fld id="{B0604FE7-BA14-49AB-8899-5C9E2E349B5F}" type="slidenum">
              <a:rPr lang="en-US" smtClean="0"/>
              <a:pPr>
                <a:defRPr/>
              </a:pPr>
              <a:t>26</a:t>
            </a:fld>
            <a:endParaRPr lang="en-US"/>
          </a:p>
        </p:txBody>
      </p:sp>
    </p:spTree>
    <p:extLst>
      <p:ext uri="{BB962C8B-B14F-4D97-AF65-F5344CB8AC3E}">
        <p14:creationId xmlns:p14="http://schemas.microsoft.com/office/powerpoint/2010/main" val="1234896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3387" y="4385628"/>
            <a:ext cx="5690681" cy="5195342"/>
          </a:xfrm>
        </p:spPr>
        <p:txBody>
          <a:bodyPr/>
          <a:lstStyle/>
          <a:p>
            <a:pPr marL="0" marR="0">
              <a:spcBef>
                <a:spcPts val="0"/>
              </a:spcBef>
              <a:spcAft>
                <a:spcPts val="0"/>
              </a:spcAft>
            </a:pPr>
            <a:r>
              <a:rPr lang="en-US" sz="1000" b="1" dirty="0">
                <a:latin typeface="Calibri" panose="020F0502020204030204" pitchFamily="34" charset="0"/>
                <a:ea typeface="Calibri" panose="020F0502020204030204" pitchFamily="34" charset="0"/>
                <a:cs typeface="Times New Roman" panose="02020603050405020304" pitchFamily="18" charset="0"/>
              </a:rPr>
              <a:t>Purpose: </a:t>
            </a:r>
            <a:r>
              <a:rPr lang="en-US" sz="1000" dirty="0">
                <a:effectLst/>
                <a:latin typeface="Calibri" panose="020F0502020204030204" pitchFamily="34" charset="0"/>
                <a:ea typeface="Calibri" panose="020F0502020204030204" pitchFamily="34" charset="0"/>
                <a:cs typeface="Times New Roman" panose="02020603050405020304" pitchFamily="18" charset="0"/>
              </a:rPr>
              <a:t>This slide briefly summarizes cardiovascular disease prevention in management recommendations upon ADT use.</a:t>
            </a:r>
          </a:p>
          <a:p>
            <a:pPr marL="1085850" marR="0" lvl="2" indent="-171450">
              <a:spcBef>
                <a:spcPts val="0"/>
              </a:spcBef>
              <a:spcAft>
                <a:spcPts val="0"/>
              </a:spcAft>
              <a:buFont typeface="Arial" panose="020B0604020202020204" pitchFamily="34" charset="0"/>
              <a:buChar char="•"/>
            </a:pPr>
            <a:r>
              <a:rPr lang="en-US" sz="1000" b="1" dirty="0">
                <a:latin typeface="Calibri" panose="020F0502020204030204" pitchFamily="34" charset="0"/>
                <a:ea typeface="Calibri" panose="020F0502020204030204" pitchFamily="34" charset="0"/>
                <a:cs typeface="Times New Roman" panose="02020603050405020304" pitchFamily="18" charset="0"/>
              </a:rPr>
              <a:t>NOTE: </a:t>
            </a:r>
            <a:r>
              <a:rPr lang="en-US" sz="1000" dirty="0">
                <a:latin typeface="Calibri" panose="020F0502020204030204" pitchFamily="34" charset="0"/>
                <a:ea typeface="Calibri" panose="020F0502020204030204" pitchFamily="34" charset="0"/>
                <a:cs typeface="Times New Roman" panose="02020603050405020304" pitchFamily="18" charset="0"/>
              </a:rPr>
              <a:t>Mention to the customer that since men with prostate cancer are older and the median age at diagnosis is 66, many men have preexisting conditions or are in poor health, as they are an aging population.</a:t>
            </a:r>
          </a:p>
          <a:p>
            <a:pPr marL="0" marR="0" lvl="0" indent="0">
              <a:spcBef>
                <a:spcPts val="0"/>
              </a:spcBef>
              <a:spcAft>
                <a:spcPts val="0"/>
              </a:spcAft>
              <a:buFont typeface="Arial" panose="020B0604020202020204" pitchFamily="34" charset="0"/>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following buckets review some of the tests needed to make sure the patients are being properly monitored:</a:t>
            </a:r>
          </a:p>
          <a:p>
            <a:pPr marL="228600" marR="0" indent="-228600">
              <a:spcBef>
                <a:spcPts val="0"/>
              </a:spcBef>
              <a:spcAft>
                <a:spcPts val="0"/>
              </a:spcAft>
              <a:buFont typeface="+mj-lt"/>
              <a:buAutoNum type="arabicPeriod"/>
            </a:pPr>
            <a:r>
              <a:rPr lang="en-US" sz="1000" b="1" dirty="0">
                <a:effectLst/>
                <a:latin typeface="Calibri" panose="020F0502020204030204" pitchFamily="34" charset="0"/>
                <a:ea typeface="Calibri" panose="020F0502020204030204" pitchFamily="34" charset="0"/>
                <a:cs typeface="Times New Roman" panose="02020603050405020304" pitchFamily="18" charset="0"/>
              </a:rPr>
              <a:t>Baseline and regular blood pressure, weight, fasting glucose, and lipid profile levels should be measured</a:t>
            </a:r>
            <a:r>
              <a:rPr lang="en-US" sz="1000" b="1" baseline="300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000" b="1" baseline="30000" dirty="0">
              <a:latin typeface="Calibri" panose="020F0502020204030204" pitchFamily="34" charset="0"/>
              <a:ea typeface="Calibri" panose="020F0502020204030204" pitchFamily="34" charset="0"/>
              <a:cs typeface="Times New Roman" panose="02020603050405020304" pitchFamily="18" charset="0"/>
            </a:endParaRPr>
          </a:p>
          <a:p>
            <a:pPr marL="398463" lvl="1" indent="-165100">
              <a:spcBef>
                <a:spcPts val="0"/>
              </a:spcBef>
              <a:spcAft>
                <a:spcPts val="0"/>
              </a:spcAft>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Awareness of patients about signs and symptoms of CVD</a:t>
            </a:r>
          </a:p>
          <a:p>
            <a:pPr marL="398463" marR="0" lvl="1" indent="-165100">
              <a:spcBef>
                <a:spcPts val="0"/>
              </a:spcBef>
              <a:spcAft>
                <a:spcPts val="0"/>
              </a:spcAft>
              <a:buFont typeface="Arial" panose="020B0604020202020204" pitchFamily="34" charset="0"/>
              <a:buChar char="•"/>
            </a:pPr>
            <a:r>
              <a:rPr lang="en-US" sz="1000" dirty="0">
                <a:latin typeface="Calibri" panose="020F0502020204030204" pitchFamily="34" charset="0"/>
                <a:cs typeface="Times New Roman" panose="02020603050405020304" pitchFamily="18" charset="0"/>
              </a:rPr>
              <a:t>Here are some examples of how to identify patients at risk of CVD:</a:t>
            </a:r>
          </a:p>
          <a:p>
            <a:pPr marL="742950" marR="0" lvl="1" indent="-285750">
              <a:spcBef>
                <a:spcPts val="0"/>
              </a:spcBef>
              <a:spcAft>
                <a:spcPts val="0"/>
              </a:spcAft>
              <a:buFont typeface="System Font Regular"/>
              <a:buChar char="–"/>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History of myocardial infarction</a:t>
            </a:r>
          </a:p>
          <a:p>
            <a:pPr marL="742950" marR="0" lvl="1" indent="-285750">
              <a:spcBef>
                <a:spcPts val="0"/>
              </a:spcBef>
              <a:spcAft>
                <a:spcPts val="0"/>
              </a:spcAft>
              <a:buFont typeface="System Font Regular"/>
              <a:buChar char="–"/>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History of cerebrovascular events</a:t>
            </a:r>
          </a:p>
          <a:p>
            <a:pPr marL="742950" marR="0" lvl="1" indent="-285750">
              <a:spcBef>
                <a:spcPts val="0"/>
              </a:spcBef>
              <a:spcAft>
                <a:spcPts val="0"/>
              </a:spcAft>
              <a:buFont typeface="System Font Regular"/>
              <a:buChar char="–"/>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Congestive heart failure</a:t>
            </a:r>
          </a:p>
          <a:p>
            <a:pPr marL="742950" marR="0" lvl="1" indent="-285750">
              <a:spcBef>
                <a:spcPts val="0"/>
              </a:spcBef>
              <a:spcAft>
                <a:spcPts val="0"/>
              </a:spcAft>
              <a:buFont typeface="System Font Regular"/>
              <a:buChar char="–"/>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Peripheral arterial disease</a:t>
            </a:r>
          </a:p>
          <a:p>
            <a:pPr marL="742950" marR="0" lvl="1" indent="-285750">
              <a:spcBef>
                <a:spcPts val="0"/>
              </a:spcBef>
              <a:spcAft>
                <a:spcPts val="0"/>
              </a:spcAft>
              <a:buFont typeface="System Font Regular"/>
              <a:buChar char="–"/>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Hypertension</a:t>
            </a:r>
          </a:p>
          <a:p>
            <a:pPr marL="742950" marR="0" lvl="1" indent="-285750">
              <a:spcBef>
                <a:spcPts val="0"/>
              </a:spcBef>
              <a:spcAft>
                <a:spcPts val="0"/>
              </a:spcAft>
              <a:buFont typeface="System Font Regular"/>
              <a:buChar char="–"/>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Chronic obstructive airway disease</a:t>
            </a:r>
          </a:p>
          <a:p>
            <a:pPr marL="742950" marR="0" lvl="1" indent="-285750">
              <a:spcBef>
                <a:spcPts val="0"/>
              </a:spcBef>
              <a:spcAft>
                <a:spcPts val="0"/>
              </a:spcAft>
              <a:buFont typeface="System Font Regular"/>
              <a:buChar char="–"/>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Renal impairment</a:t>
            </a:r>
          </a:p>
          <a:p>
            <a:pPr marL="398463" lvl="1" indent="-165100">
              <a:spcBef>
                <a:spcPts val="0"/>
              </a:spcBef>
              <a:spcAft>
                <a:spcPts val="0"/>
              </a:spcAft>
              <a:buFont typeface="Arial" panose="020B0604020202020204" pitchFamily="34" charset="0"/>
              <a:buChar char="•"/>
            </a:pPr>
            <a:r>
              <a:rPr lang="en-US" sz="1000" dirty="0">
                <a:latin typeface="Calibri" panose="020F0502020204030204" pitchFamily="34" charset="0"/>
                <a:cs typeface="Times New Roman" panose="02020603050405020304" pitchFamily="18" charset="0"/>
              </a:rPr>
              <a:t>Frequent monitoring of BP, blood glucose, lipid profile:</a:t>
            </a:r>
          </a:p>
          <a:p>
            <a:pPr marL="742950" marR="0" lvl="1" indent="-285750">
              <a:spcBef>
                <a:spcPts val="0"/>
              </a:spcBef>
              <a:spcAft>
                <a:spcPts val="0"/>
              </a:spcAft>
              <a:buFont typeface="System Font Regular"/>
              <a:buChar char="–"/>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BP &lt;130/80 mmHg</a:t>
            </a:r>
          </a:p>
          <a:p>
            <a:pPr marL="342900" marR="0" lvl="0" indent="-342900">
              <a:spcBef>
                <a:spcPts val="0"/>
              </a:spcBef>
              <a:spcAft>
                <a:spcPts val="0"/>
              </a:spcAft>
              <a:buFont typeface="+mj-lt"/>
              <a:buAutoNum type="arabicPeriod"/>
              <a:tabLst>
                <a:tab pos="457200" algn="l"/>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Lifestyle Modifications</a:t>
            </a:r>
            <a:r>
              <a:rPr lang="en-US" sz="10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000" b="1" baseline="30000" dirty="0">
                <a:latin typeface="Calibri" panose="020F0502020204030204" pitchFamily="34" charset="0"/>
                <a:ea typeface="Calibri" panose="020F0502020204030204" pitchFamily="34" charset="0"/>
                <a:cs typeface="Times New Roman" panose="02020603050405020304" pitchFamily="18" charset="0"/>
              </a:rPr>
              <a:t>-3</a:t>
            </a:r>
            <a:r>
              <a:rPr lang="en-US" sz="1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98463" marR="0" lvl="1" indent="-165100">
              <a:spcBef>
                <a:spcPts val="0"/>
              </a:spcBef>
              <a:spcAft>
                <a:spcPts val="0"/>
              </a:spcAft>
              <a:buFont typeface="Arial" panose="020B0604020202020204" pitchFamily="34" charset="0"/>
              <a:buChar char="•"/>
            </a:pPr>
            <a:r>
              <a:rPr lang="en-US" sz="1000" dirty="0">
                <a:latin typeface="Calibri" panose="020F0502020204030204" pitchFamily="34" charset="0"/>
                <a:cs typeface="Times New Roman" panose="02020603050405020304" pitchFamily="18" charset="0"/>
              </a:rPr>
              <a:t>Diet and exercise</a:t>
            </a:r>
          </a:p>
          <a:p>
            <a:pPr marL="742950" marR="0" lvl="1" indent="-285750">
              <a:spcBef>
                <a:spcPts val="0"/>
              </a:spcBef>
              <a:spcAft>
                <a:spcPts val="0"/>
              </a:spcAft>
              <a:buFont typeface="System Font Regular"/>
              <a:buChar char="–"/>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Refer to dietician, exercise physiologist, or weight loss expert</a:t>
            </a:r>
          </a:p>
          <a:p>
            <a:pPr marL="742950" marR="0" lvl="1" indent="-285750">
              <a:spcBef>
                <a:spcPts val="0"/>
              </a:spcBef>
              <a:spcAft>
                <a:spcPts val="0"/>
              </a:spcAft>
              <a:buFont typeface="System Font Regular"/>
              <a:buChar char="–"/>
              <a:tabLst>
                <a:tab pos="9144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150 minutes/week moderate intensity, 75 min/week of vigorous exercise, resistance training</a:t>
            </a:r>
          </a:p>
          <a:p>
            <a:pPr marL="398463" lvl="1" indent="-165100">
              <a:spcBef>
                <a:spcPts val="0"/>
              </a:spcBef>
              <a:spcAft>
                <a:spcPts val="0"/>
              </a:spcAft>
              <a:buFont typeface="Arial" panose="020B0604020202020204" pitchFamily="34" charset="0"/>
              <a:buChar char="•"/>
            </a:pPr>
            <a:r>
              <a:rPr lang="en-US" sz="1000" dirty="0">
                <a:latin typeface="Calibri" panose="020F0502020204030204" pitchFamily="34" charset="0"/>
                <a:cs typeface="Times New Roman" panose="02020603050405020304" pitchFamily="18" charset="0"/>
              </a:rPr>
              <a:t>Smoke cessation </a:t>
            </a:r>
          </a:p>
          <a:p>
            <a:pPr marL="398463" lvl="1" indent="-165100">
              <a:spcBef>
                <a:spcPts val="0"/>
              </a:spcBef>
              <a:spcAft>
                <a:spcPts val="0"/>
              </a:spcAft>
              <a:buFont typeface="Arial" panose="020B0604020202020204" pitchFamily="34" charset="0"/>
              <a:buChar char="•"/>
            </a:pPr>
            <a:r>
              <a:rPr lang="en-US" sz="1000" dirty="0">
                <a:latin typeface="Calibri" panose="020F0502020204030204" pitchFamily="34" charset="0"/>
                <a:cs typeface="Times New Roman" panose="02020603050405020304" pitchFamily="18" charset="0"/>
              </a:rPr>
              <a:t>Minimize or avoid alcohol</a:t>
            </a:r>
          </a:p>
          <a:p>
            <a:pPr marL="228600" marR="0" indent="-228600">
              <a:spcBef>
                <a:spcPts val="0"/>
              </a:spcBef>
              <a:spcAft>
                <a:spcPts val="0"/>
              </a:spcAft>
              <a:buFont typeface="+mj-lt"/>
              <a:buAutoNum type="arabicPeriod"/>
            </a:pPr>
            <a:r>
              <a:rPr lang="en-US" sz="1000" b="1" dirty="0">
                <a:effectLst/>
                <a:latin typeface="Calibri" panose="020F0502020204030204" pitchFamily="34" charset="0"/>
                <a:ea typeface="Calibri" panose="020F0502020204030204" pitchFamily="34" charset="0"/>
                <a:cs typeface="Times New Roman" panose="02020603050405020304" pitchFamily="18" charset="0"/>
              </a:rPr>
              <a:t>Empirical Therapy</a:t>
            </a:r>
            <a:r>
              <a:rPr lang="en-US" sz="1000" b="1"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98463" marR="0" lvl="1" indent="-165100">
              <a:spcBef>
                <a:spcPts val="0"/>
              </a:spcBef>
              <a:spcAft>
                <a:spcPts val="0"/>
              </a:spcAft>
              <a:buFont typeface="Arial" panose="020B0604020202020204" pitchFamily="34" charset="0"/>
              <a:buChar char="•"/>
            </a:pPr>
            <a:r>
              <a:rPr lang="en-US" sz="1000" dirty="0">
                <a:latin typeface="Calibri" panose="020F0502020204030204" pitchFamily="34" charset="0"/>
                <a:cs typeface="Times New Roman" panose="02020603050405020304" pitchFamily="18" charset="0"/>
              </a:rPr>
              <a:t>Consider 81 mg aspirin (ASA) daily</a:t>
            </a:r>
          </a:p>
          <a:p>
            <a:pPr marL="233363" marR="0" lvl="1" indent="-233363">
              <a:spcBef>
                <a:spcPts val="0"/>
              </a:spcBef>
              <a:spcAft>
                <a:spcPts val="0"/>
              </a:spcAft>
            </a:pPr>
            <a:endParaRPr lang="en-US" sz="1000" dirty="0">
              <a:latin typeface="Calibri" panose="020F0502020204030204" pitchFamily="34" charset="0"/>
              <a:cs typeface="Times New Roman" panose="02020603050405020304" pitchFamily="18" charset="0"/>
            </a:endParaRPr>
          </a:p>
          <a:p>
            <a:pPr marL="233363" marR="0" lvl="1" indent="-233363">
              <a:spcBef>
                <a:spcPts val="0"/>
              </a:spcBef>
              <a:spcAft>
                <a:spcPts val="0"/>
              </a:spcAft>
            </a:pPr>
            <a:endParaRPr lang="en-US" sz="1000" dirty="0">
              <a:latin typeface="Calibri" panose="020F0502020204030204" pitchFamily="34" charset="0"/>
              <a:cs typeface="Times New Roman" panose="02020603050405020304" pitchFamily="18" charset="0"/>
            </a:endParaRPr>
          </a:p>
          <a:p>
            <a:pPr marL="233363" marR="0" lvl="1" indent="-233363">
              <a:spcBef>
                <a:spcPts val="0"/>
              </a:spcBef>
              <a:spcAft>
                <a:spcPts val="0"/>
              </a:spcAft>
            </a:pPr>
            <a:r>
              <a:rPr lang="en-US" sz="1000" dirty="0">
                <a:latin typeface="Calibri" panose="020F0502020204030204" pitchFamily="34" charset="0"/>
                <a:cs typeface="Times New Roman" panose="02020603050405020304" pitchFamily="18" charset="0"/>
              </a:rPr>
              <a:t>ASA, acetylsalicylic acid.</a:t>
            </a:r>
          </a:p>
          <a:p>
            <a:pPr marL="0" marR="0" indent="0" algn="l" defTabSz="914400" rtl="0" eaLnBrk="1" fontAlgn="base"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References:</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1. </a:t>
            </a:r>
            <a:r>
              <a:rPr lang="en-US" sz="1000" dirty="0">
                <a:effectLst/>
                <a:latin typeface="Calibri" panose="020F0502020204030204" pitchFamily="34" charset="0"/>
                <a:ea typeface="Calibri" panose="020F0502020204030204" pitchFamily="34" charset="0"/>
                <a:cs typeface="Times New Roman" panose="02020603050405020304" pitchFamily="18" charset="0"/>
              </a:rPr>
              <a:t>Rhee H, Gunter JH,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Heathcote</a:t>
            </a:r>
            <a:r>
              <a:rPr lang="en-US" sz="1000" dirty="0">
                <a:effectLst/>
                <a:latin typeface="Calibri" panose="020F0502020204030204" pitchFamily="34" charset="0"/>
                <a:ea typeface="Calibri" panose="020F0502020204030204" pitchFamily="34" charset="0"/>
                <a:cs typeface="Times New Roman" panose="02020603050405020304" pitchFamily="18" charset="0"/>
              </a:rPr>
              <a:t> P, et al. Adverse effects of androgen-deprivation therapy in prostate cancer and their management</a:t>
            </a: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i="1" dirty="0">
                <a:effectLst/>
                <a:latin typeface="Calibri" panose="020F0502020204030204" pitchFamily="34" charset="0"/>
                <a:ea typeface="Calibri" panose="020F0502020204030204" pitchFamily="34" charset="0"/>
                <a:cs typeface="Times New Roman" panose="02020603050405020304" pitchFamily="18" charset="0"/>
              </a:rPr>
              <a:t>BJU Int. </a:t>
            </a:r>
            <a:r>
              <a:rPr lang="fr-FR" sz="1000" dirty="0">
                <a:effectLst/>
                <a:latin typeface="Calibri" panose="020F0502020204030204" pitchFamily="34" charset="0"/>
                <a:ea typeface="Calibri" panose="020F0502020204030204" pitchFamily="34" charset="0"/>
                <a:cs typeface="Times New Roman" panose="02020603050405020304" pitchFamily="18" charset="0"/>
              </a:rPr>
              <a:t>2015;115(</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suppl</a:t>
            </a:r>
            <a:r>
              <a:rPr lang="fr-FR" sz="1000" dirty="0">
                <a:effectLst/>
                <a:latin typeface="Calibri" panose="020F0502020204030204" pitchFamily="34" charset="0"/>
                <a:ea typeface="Calibri" panose="020F0502020204030204" pitchFamily="34" charset="0"/>
                <a:cs typeface="Times New Roman" panose="02020603050405020304" pitchFamily="18" charset="0"/>
              </a:rPr>
              <a:t> 5):3-13.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2.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Guan</a:t>
            </a:r>
            <a:r>
              <a:rPr lang="fr-FR" sz="1000" dirty="0">
                <a:effectLst/>
                <a:latin typeface="Calibri" panose="020F0502020204030204" pitchFamily="34" charset="0"/>
                <a:ea typeface="Calibri" panose="020F0502020204030204" pitchFamily="34" charset="0"/>
                <a:cs typeface="Times New Roman" panose="02020603050405020304" pitchFamily="18" charset="0"/>
              </a:rPr>
              <a:t> J,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Khambhati</a:t>
            </a:r>
            <a:r>
              <a:rPr lang="fr-FR" sz="1000" dirty="0">
                <a:effectLst/>
                <a:latin typeface="Calibri" panose="020F0502020204030204" pitchFamily="34" charset="0"/>
                <a:ea typeface="Calibri" panose="020F0502020204030204" pitchFamily="34" charset="0"/>
                <a:cs typeface="Times New Roman" panose="02020603050405020304" pitchFamily="18" charset="0"/>
              </a:rPr>
              <a:t> J, Jones LW, et al. Cardiology patient page. ABCDE steps for heart and vascular wellness following a prostate cancer diagnosis.</a:t>
            </a:r>
            <a:r>
              <a:rPr lang="fr-FR"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it-IT" sz="1000" i="1" dirty="0">
                <a:effectLst/>
                <a:latin typeface="Calibri" panose="020F0502020204030204" pitchFamily="34" charset="0"/>
                <a:ea typeface="Calibri" panose="020F0502020204030204" pitchFamily="34" charset="0"/>
                <a:cs typeface="Times New Roman" panose="02020603050405020304" pitchFamily="18" charset="0"/>
              </a:rPr>
              <a:t>Circulation</a:t>
            </a:r>
            <a:r>
              <a:rPr lang="it-IT" sz="1000" dirty="0">
                <a:effectLst/>
                <a:latin typeface="Calibri" panose="020F0502020204030204" pitchFamily="34" charset="0"/>
                <a:ea typeface="Calibri" panose="020F0502020204030204" pitchFamily="34" charset="0"/>
                <a:cs typeface="Times New Roman" panose="02020603050405020304" pitchFamily="18" charset="0"/>
              </a:rPr>
              <a:t>. 2015;132(18):e218-220. </a:t>
            </a:r>
            <a:r>
              <a:rPr lang="it-IT" sz="1000" b="1" dirty="0">
                <a:effectLst/>
                <a:latin typeface="Calibri" panose="020F0502020204030204" pitchFamily="34" charset="0"/>
                <a:ea typeface="Calibri" panose="020F0502020204030204" pitchFamily="34" charset="0"/>
                <a:cs typeface="Times New Roman" panose="02020603050405020304" pitchFamily="18" charset="0"/>
              </a:rPr>
              <a:t>3. </a:t>
            </a:r>
            <a:r>
              <a:rPr lang="it-IT" sz="1000" dirty="0">
                <a:effectLst/>
                <a:latin typeface="Calibri" panose="020F0502020204030204" pitchFamily="34" charset="0"/>
                <a:ea typeface="Calibri" panose="020F0502020204030204" pitchFamily="34" charset="0"/>
                <a:cs typeface="Times New Roman" panose="02020603050405020304" pitchFamily="18" charset="0"/>
              </a:rPr>
              <a:t>Schmitz KH, </a:t>
            </a:r>
            <a:r>
              <a:rPr lang="it-IT" sz="1000" dirty="0" err="1">
                <a:effectLst/>
                <a:latin typeface="Calibri" panose="020F0502020204030204" pitchFamily="34" charset="0"/>
                <a:ea typeface="Calibri" panose="020F0502020204030204" pitchFamily="34" charset="0"/>
                <a:cs typeface="Times New Roman" panose="02020603050405020304" pitchFamily="18" charset="0"/>
              </a:rPr>
              <a:t>Courneya</a:t>
            </a:r>
            <a:r>
              <a:rPr lang="it-IT" sz="1000" dirty="0">
                <a:effectLst/>
                <a:latin typeface="Calibri" panose="020F0502020204030204" pitchFamily="34" charset="0"/>
                <a:ea typeface="Calibri" panose="020F0502020204030204" pitchFamily="34" charset="0"/>
                <a:cs typeface="Times New Roman" panose="02020603050405020304" pitchFamily="18" charset="0"/>
              </a:rPr>
              <a:t> KS, </a:t>
            </a:r>
            <a:r>
              <a:rPr lang="it-IT" sz="1000" dirty="0" err="1">
                <a:effectLst/>
                <a:latin typeface="Calibri" panose="020F0502020204030204" pitchFamily="34" charset="0"/>
                <a:ea typeface="Calibri" panose="020F0502020204030204" pitchFamily="34" charset="0"/>
                <a:cs typeface="Times New Roman" panose="02020603050405020304" pitchFamily="18" charset="0"/>
              </a:rPr>
              <a:t>Matthews</a:t>
            </a:r>
            <a:r>
              <a:rPr lang="it-IT" sz="1000" dirty="0">
                <a:effectLst/>
                <a:latin typeface="Calibri" panose="020F0502020204030204" pitchFamily="34" charset="0"/>
                <a:ea typeface="Calibri" panose="020F0502020204030204" pitchFamily="34" charset="0"/>
                <a:cs typeface="Times New Roman" panose="02020603050405020304" pitchFamily="18" charset="0"/>
              </a:rPr>
              <a:t> C, et al. American College of Sports Medicine roundtable on exercise guidelines for cancer survivors.</a:t>
            </a:r>
            <a:r>
              <a:rPr lang="it-IT" sz="1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Med Sci Sports </a:t>
            </a:r>
            <a:r>
              <a:rPr lang="en-US" sz="1000" i="1" dirty="0" err="1">
                <a:effectLst/>
                <a:latin typeface="Calibri" panose="020F0502020204030204" pitchFamily="34" charset="0"/>
                <a:ea typeface="Calibri" panose="020F0502020204030204" pitchFamily="34" charset="0"/>
                <a:cs typeface="Times New Roman" panose="02020603050405020304" pitchFamily="18" charset="0"/>
              </a:rPr>
              <a:t>Exerc</a:t>
            </a:r>
            <a:r>
              <a:rPr lang="en-US" sz="1000" i="1"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2010;42(7):1409-1426.</a:t>
            </a:r>
          </a:p>
          <a:p>
            <a:pPr marL="0" marR="0">
              <a:lnSpc>
                <a:spcPct val="107000"/>
              </a:lnSpc>
              <a:spcBef>
                <a:spcPts val="0"/>
              </a:spcBef>
              <a:spcAft>
                <a:spcPts val="800"/>
              </a:spcAft>
            </a:pPr>
            <a:br>
              <a:rPr lang="en-US" sz="1000" dirty="0">
                <a:effectLst/>
                <a:latin typeface="Calibri" panose="020F0502020204030204" pitchFamily="34" charset="0"/>
                <a:ea typeface="Calibri" panose="020F0502020204030204" pitchFamily="34" charset="0"/>
                <a:cs typeface="Times New Roman" panose="02020603050405020304" pitchFamily="18" charset="0"/>
              </a:rPr>
            </a:b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000" dirty="0"/>
          </a:p>
        </p:txBody>
      </p:sp>
      <p:sp>
        <p:nvSpPr>
          <p:cNvPr id="4" name="Slide Number Placeholder 3"/>
          <p:cNvSpPr>
            <a:spLocks noGrp="1"/>
          </p:cNvSpPr>
          <p:nvPr>
            <p:ph type="sldNum" sz="quarter" idx="5"/>
          </p:nvPr>
        </p:nvSpPr>
        <p:spPr/>
        <p:txBody>
          <a:bodyPr/>
          <a:lstStyle/>
          <a:p>
            <a:fld id="{B951EC43-AD3D-4987-B264-B7C5A17A3FB5}" type="slidenum">
              <a:rPr lang="fr-CH" smtClean="0"/>
              <a:t>27</a:t>
            </a:fld>
            <a:endParaRPr lang="fr-CH"/>
          </a:p>
        </p:txBody>
      </p:sp>
    </p:spTree>
    <p:extLst>
      <p:ext uri="{BB962C8B-B14F-4D97-AF65-F5344CB8AC3E}">
        <p14:creationId xmlns:p14="http://schemas.microsoft.com/office/powerpoint/2010/main" val="1583024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mn-lt"/>
              </a:rPr>
              <a:t>Purpose: </a:t>
            </a:r>
            <a:r>
              <a:rPr lang="en-US" sz="1100" dirty="0">
                <a:latin typeface="+mn-lt"/>
              </a:rPr>
              <a:t>Summary of the entire deck.</a:t>
            </a:r>
          </a:p>
          <a:p>
            <a:endParaRPr lang="en-US" sz="1100" dirty="0">
              <a:latin typeface="+mn-lt"/>
            </a:endParaRPr>
          </a:p>
          <a:p>
            <a:r>
              <a:rPr lang="en-US" sz="1100" b="1" dirty="0">
                <a:latin typeface="+mn-lt"/>
              </a:rPr>
              <a:t>Narrative: </a:t>
            </a:r>
            <a:r>
              <a:rPr lang="en-US" sz="1100" b="0" i="0" u="none" strike="noStrike" baseline="0" dirty="0">
                <a:solidFill>
                  <a:srgbClr val="01040B"/>
                </a:solidFill>
                <a:latin typeface="+mn-lt"/>
              </a:rPr>
              <a:t>ADT has been the cornerstone of management for patients with prostate cancer.</a:t>
            </a:r>
            <a:r>
              <a:rPr lang="en-US" sz="1100" baseline="30000" dirty="0">
                <a:solidFill>
                  <a:srgbClr val="01040B"/>
                </a:solidFill>
                <a:latin typeface="+mn-lt"/>
              </a:rPr>
              <a:t>1 </a:t>
            </a:r>
            <a:r>
              <a:rPr lang="en-US" sz="1100" baseline="0" dirty="0">
                <a:solidFill>
                  <a:srgbClr val="01040B"/>
                </a:solidFill>
                <a:latin typeface="+mn-lt"/>
              </a:rPr>
              <a:t>As we discussed s</a:t>
            </a:r>
            <a:r>
              <a:rPr lang="en-US" sz="1100" dirty="0">
                <a:solidFill>
                  <a:srgbClr val="01040B"/>
                </a:solidFill>
                <a:latin typeface="+mn-lt"/>
              </a:rPr>
              <a:t>erum T should be monitored frequently to confirm effective suppression.</a:t>
            </a:r>
            <a:r>
              <a:rPr lang="en-US" sz="1100" baseline="30000" dirty="0">
                <a:solidFill>
                  <a:srgbClr val="01040B"/>
                </a:solidFill>
                <a:latin typeface="+mn-lt"/>
              </a:rPr>
              <a:t>2,3 </a:t>
            </a:r>
            <a:r>
              <a:rPr lang="en-US" sz="1100" dirty="0">
                <a:solidFill>
                  <a:srgbClr val="01040B"/>
                </a:solidFill>
                <a:latin typeface="+mn-lt"/>
                <a:cs typeface="Arial"/>
              </a:rPr>
              <a:t>Long term T levels &lt;20 ng/dL is associated with better health outcomes,</a:t>
            </a:r>
            <a:r>
              <a:rPr lang="en-US" sz="1100" baseline="30000" dirty="0">
                <a:solidFill>
                  <a:srgbClr val="01040B"/>
                </a:solidFill>
                <a:latin typeface="+mn-lt"/>
                <a:cs typeface="Arial"/>
              </a:rPr>
              <a:t>4 </a:t>
            </a:r>
            <a:r>
              <a:rPr lang="en-US" sz="1100" baseline="0" dirty="0">
                <a:solidFill>
                  <a:srgbClr val="01040B"/>
                </a:solidFill>
                <a:latin typeface="+mn-lt"/>
                <a:cs typeface="Arial"/>
              </a:rPr>
              <a:t>and the appropriate levels to maintain by b</a:t>
            </a:r>
            <a:r>
              <a:rPr lang="en-US" sz="1100" dirty="0">
                <a:solidFill>
                  <a:srgbClr val="01040B"/>
                </a:solidFill>
                <a:latin typeface="+mn-lt"/>
                <a:cs typeface="Arial"/>
              </a:rPr>
              <a:t>ilateral orchiectomy are approximately 15 ng/dL.</a:t>
            </a:r>
            <a:r>
              <a:rPr lang="en-US" sz="1100" baseline="30000" dirty="0">
                <a:solidFill>
                  <a:srgbClr val="01040B"/>
                </a:solidFill>
                <a:latin typeface="+mn-lt"/>
                <a:cs typeface="Arial"/>
              </a:rPr>
              <a:t>2  </a:t>
            </a:r>
            <a:r>
              <a:rPr lang="en-US" sz="1100" baseline="0" dirty="0">
                <a:solidFill>
                  <a:srgbClr val="01040B"/>
                </a:solidFill>
                <a:latin typeface="+mn-lt"/>
                <a:cs typeface="Arial"/>
              </a:rPr>
              <a:t>Additionally as mentioned in this presentation there are many benefits for long term use of ADT, and the association of some of the adverse events need to be discussed to each patient.</a:t>
            </a:r>
            <a:r>
              <a:rPr lang="en-US" sz="1100" b="0" i="0" u="none" strike="noStrike" baseline="30000" dirty="0">
                <a:solidFill>
                  <a:srgbClr val="01040B"/>
                </a:solidFill>
                <a:latin typeface="+mn-lt"/>
              </a:rPr>
              <a:t>5</a:t>
            </a:r>
            <a:endParaRPr lang="en-US" sz="1100" baseline="30000" dirty="0">
              <a:solidFill>
                <a:srgbClr val="01040B"/>
              </a:solidFill>
              <a:latin typeface="+mn-lt"/>
            </a:endParaRPr>
          </a:p>
          <a:p>
            <a:endParaRPr lang="en-US" sz="1100" dirty="0">
              <a:latin typeface="+mn-lt"/>
            </a:endParaRPr>
          </a:p>
        </p:txBody>
      </p:sp>
      <p:sp>
        <p:nvSpPr>
          <p:cNvPr id="4" name="Slide Number Placeholder 3"/>
          <p:cNvSpPr>
            <a:spLocks noGrp="1"/>
          </p:cNvSpPr>
          <p:nvPr>
            <p:ph type="sldNum" sz="quarter" idx="5"/>
          </p:nvPr>
        </p:nvSpPr>
        <p:spPr/>
        <p:txBody>
          <a:bodyPr/>
          <a:lstStyle/>
          <a:p>
            <a:fld id="{2704FE7F-26DA-4251-8478-E3A93E05B166}" type="slidenum">
              <a:rPr lang="en-US" smtClean="0"/>
              <a:pPr/>
              <a:t>28</a:t>
            </a:fld>
            <a:endParaRPr lang="en-US"/>
          </a:p>
        </p:txBody>
      </p:sp>
    </p:spTree>
    <p:extLst>
      <p:ext uri="{BB962C8B-B14F-4D97-AF65-F5344CB8AC3E}">
        <p14:creationId xmlns:p14="http://schemas.microsoft.com/office/powerpoint/2010/main" val="3979991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04FE7F-26DA-4251-8478-E3A93E05B166}" type="slidenum">
              <a:rPr lang="en-US" smtClean="0"/>
              <a:pPr/>
              <a:t>29</a:t>
            </a:fld>
            <a:endParaRPr lang="en-US"/>
          </a:p>
        </p:txBody>
      </p:sp>
    </p:spTree>
    <p:extLst>
      <p:ext uri="{BB962C8B-B14F-4D97-AF65-F5344CB8AC3E}">
        <p14:creationId xmlns:p14="http://schemas.microsoft.com/office/powerpoint/2010/main" val="36841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mn-lt"/>
              </a:rPr>
              <a:t>Direction</a:t>
            </a:r>
            <a:r>
              <a:rPr lang="en-US" sz="1100" dirty="0">
                <a:latin typeface="+mn-lt"/>
              </a:rPr>
              <a:t>: This starts the first of two main sections in this deck. Read the bumper slide as written.</a:t>
            </a:r>
          </a:p>
        </p:txBody>
      </p:sp>
      <p:sp>
        <p:nvSpPr>
          <p:cNvPr id="4" name="Slide Number Placeholder 3"/>
          <p:cNvSpPr>
            <a:spLocks noGrp="1"/>
          </p:cNvSpPr>
          <p:nvPr>
            <p:ph type="sldNum" sz="quarter" idx="5"/>
          </p:nvPr>
        </p:nvSpPr>
        <p:spPr/>
        <p:txBody>
          <a:bodyPr/>
          <a:lstStyle/>
          <a:p>
            <a:fld id="{2704FE7F-26DA-4251-8478-E3A93E05B166}" type="slidenum">
              <a:rPr lang="en-US" smtClean="0"/>
              <a:pPr/>
              <a:t>3</a:t>
            </a:fld>
            <a:endParaRPr lang="en-US"/>
          </a:p>
        </p:txBody>
      </p:sp>
    </p:spTree>
    <p:extLst>
      <p:ext uri="{BB962C8B-B14F-4D97-AF65-F5344CB8AC3E}">
        <p14:creationId xmlns:p14="http://schemas.microsoft.com/office/powerpoint/2010/main" val="263745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4147" y="4385628"/>
            <a:ext cx="5085907" cy="4583274"/>
          </a:xfrm>
        </p:spPr>
        <p:txBody>
          <a:bodyPr/>
          <a:lstStyle/>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Purpose: </a:t>
            </a:r>
            <a:r>
              <a:rPr lang="en-US" sz="900" dirty="0">
                <a:effectLst/>
                <a:latin typeface="Calibri" panose="020F0502020204030204" pitchFamily="34" charset="0"/>
                <a:ea typeface="Calibri" panose="020F0502020204030204" pitchFamily="34" charset="0"/>
                <a:cs typeface="Times New Roman" panose="02020603050405020304" pitchFamily="18" charset="0"/>
              </a:rPr>
              <a:t>This slide lays out the foundation for and reinforces the use of ADT over the last 80 years as the mainstay for treating patients with prostate cancer. </a:t>
            </a: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Direction</a:t>
            </a:r>
            <a:r>
              <a:rPr lang="en-US" sz="900" dirty="0">
                <a:effectLst/>
                <a:latin typeface="Calibri" panose="020F0502020204030204" pitchFamily="34" charset="0"/>
                <a:ea typeface="Calibri" panose="020F0502020204030204" pitchFamily="34" charset="0"/>
                <a:cs typeface="Times New Roman" panose="02020603050405020304" pitchFamily="18" charset="0"/>
              </a:rPr>
              <a:t>: Start out by reading the title of the slide then going through the body of the slide.</a:t>
            </a: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Narrative: </a:t>
            </a:r>
            <a:r>
              <a:rPr lang="en-US" sz="900" dirty="0">
                <a:effectLst/>
                <a:latin typeface="Calibri" panose="020F0502020204030204" pitchFamily="34" charset="0"/>
                <a:ea typeface="Calibri" panose="020F0502020204030204" pitchFamily="34" charset="0"/>
                <a:cs typeface="Times New Roman" panose="02020603050405020304" pitchFamily="18" charset="0"/>
              </a:rPr>
              <a:t>In 2020, the SEER data for prostate cancer estimated new cases to be 191,930 (10.6% of all new cancer cases), and a 5-year relative survival of 97.8%.</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1  </a:t>
            </a:r>
          </a:p>
          <a:p>
            <a:pPr marL="628650" lvl="1" indent="-171450">
              <a:spcBef>
                <a:spcPts val="0"/>
              </a:spcBef>
              <a:spcAft>
                <a:spcPts val="0"/>
              </a:spcAft>
              <a:buFont typeface="Arial" panose="020B0604020202020204" pitchFamily="34" charset="0"/>
              <a:buChar char="•"/>
            </a:pPr>
            <a:r>
              <a:rPr lang="en-US" sz="900" b="1" dirty="0">
                <a:effectLst/>
                <a:latin typeface="Calibri" panose="020F0502020204030204" pitchFamily="34" charset="0"/>
                <a:ea typeface="Calibri" panose="020F0502020204030204" pitchFamily="34" charset="0"/>
                <a:cs typeface="Times New Roman" panose="02020603050405020304" pitchFamily="18" charset="0"/>
              </a:rPr>
              <a:t>NOTE: </a:t>
            </a:r>
            <a:r>
              <a:rPr lang="en-US" sz="900" dirty="0">
                <a:effectLst/>
                <a:latin typeface="Calibri" panose="020F0502020204030204" pitchFamily="34" charset="0"/>
                <a:ea typeface="Calibri" panose="020F0502020204030204" pitchFamily="34" charset="0"/>
                <a:cs typeface="Times New Roman" panose="02020603050405020304" pitchFamily="18" charset="0"/>
              </a:rPr>
              <a:t>Although not on the slide, reinforce that the median age at diagnosis is 66 and the median age at death is 80.</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1 </a:t>
            </a:r>
          </a:p>
          <a:p>
            <a:pPr marL="0" marR="0">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Hormonal therapy has been the backbone treatment of advanced prostate cancer for urologists and medical oncologist for almost 80 years since its discovery in 1941.</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2,3 </a:t>
            </a:r>
            <a:r>
              <a:rPr lang="en-US" sz="900" dirty="0">
                <a:effectLst/>
                <a:latin typeface="Calibri" panose="020F0502020204030204" pitchFamily="34" charset="0"/>
                <a:ea typeface="Calibri" panose="020F0502020204030204" pitchFamily="34" charset="0"/>
                <a:cs typeface="Times New Roman" panose="02020603050405020304" pitchFamily="18" charset="0"/>
              </a:rPr>
              <a:t>If you look at this timeline it covers major milestones that support the use of ADT and the impact it has had on prostate cancer to current time.</a:t>
            </a:r>
          </a:p>
          <a:p>
            <a:pPr marL="0" marR="0">
              <a:spcBef>
                <a:spcPts val="0"/>
              </a:spcBef>
              <a:spcAft>
                <a:spcPts val="0"/>
              </a:spcAft>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Review of timeline:</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1941:</a:t>
            </a:r>
            <a:r>
              <a:rPr lang="en-US" sz="900" dirty="0">
                <a:effectLst/>
                <a:latin typeface="Calibri" panose="020F0502020204030204" pitchFamily="34" charset="0"/>
                <a:ea typeface="Calibri" panose="020F0502020204030204" pitchFamily="34" charset="0"/>
                <a:cs typeface="Times New Roman" panose="02020603050405020304" pitchFamily="18" charset="0"/>
              </a:rPr>
              <a:t> The pivotal discovery of Huggins and Hodges when they reported a dramatic suppression of serum T in prostate cancer.</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1959: </a:t>
            </a:r>
            <a:r>
              <a:rPr lang="en-US" sz="900" dirty="0">
                <a:effectLst/>
                <a:latin typeface="Calibri" panose="020F0502020204030204" pitchFamily="34" charset="0"/>
                <a:ea typeface="Calibri" panose="020F0502020204030204" pitchFamily="34" charset="0"/>
                <a:cs typeface="Times New Roman" panose="02020603050405020304" pitchFamily="18" charset="0"/>
              </a:rPr>
              <a:t>The Veteran's Administration Cooperative Urological Research Group (VACURG) initiated the first investigation to determine the role of ADT in the treatment of prostate cancer.</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1967: </a:t>
            </a:r>
            <a:r>
              <a:rPr lang="en-US" sz="900" dirty="0">
                <a:effectLst/>
                <a:latin typeface="Calibri" panose="020F0502020204030204" pitchFamily="34" charset="0"/>
                <a:ea typeface="Calibri" panose="020F0502020204030204" pitchFamily="34" charset="0"/>
                <a:cs typeface="Times New Roman" panose="02020603050405020304" pitchFamily="18" charset="0"/>
              </a:rPr>
              <a:t>26 years after </a:t>
            </a:r>
            <a:r>
              <a:rPr lang="en-US" sz="900" dirty="0" err="1">
                <a:latin typeface="Calibri" panose="020F0502020204030204" pitchFamily="34" charset="0"/>
                <a:ea typeface="Calibri" panose="020F0502020204030204" pitchFamily="34" charset="0"/>
                <a:cs typeface="Times New Roman" panose="02020603050405020304" pitchFamily="18" charset="0"/>
              </a:rPr>
              <a:t>H</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uggens</a:t>
            </a:r>
            <a:r>
              <a:rPr lang="en-US" sz="900" dirty="0">
                <a:effectLst/>
                <a:latin typeface="Calibri" panose="020F0502020204030204" pitchFamily="34" charset="0"/>
                <a:ea typeface="Calibri" panose="020F0502020204030204" pitchFamily="34" charset="0"/>
                <a:cs typeface="Times New Roman" panose="02020603050405020304" pitchFamily="18" charset="0"/>
              </a:rPr>
              <a:t> and Hodges reported their dramatic clinical findings they were awarded the Nobel Prize period.</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1984: </a:t>
            </a:r>
            <a:r>
              <a:rPr lang="en-US" sz="900" dirty="0">
                <a:latin typeface="Calibri" panose="020F0502020204030204" pitchFamily="34" charset="0"/>
                <a:ea typeface="Calibri" panose="020F0502020204030204" pitchFamily="34" charset="0"/>
                <a:cs typeface="Times New Roman" panose="02020603050405020304" pitchFamily="18" charset="0"/>
              </a:rPr>
              <a:t>T</a:t>
            </a:r>
            <a:r>
              <a:rPr lang="en-US" sz="900" dirty="0">
                <a:effectLst/>
                <a:latin typeface="Calibri" panose="020F0502020204030204" pitchFamily="34" charset="0"/>
                <a:ea typeface="Calibri" panose="020F0502020204030204" pitchFamily="34" charset="0"/>
                <a:cs typeface="Times New Roman" panose="02020603050405020304" pitchFamily="18" charset="0"/>
              </a:rPr>
              <a:t>he leuprolide study group </a:t>
            </a:r>
            <a:r>
              <a:rPr lang="en-US" sz="900" dirty="0">
                <a:latin typeface="Calibri" panose="020F0502020204030204" pitchFamily="34" charset="0"/>
                <a:ea typeface="Calibri" panose="020F0502020204030204" pitchFamily="34" charset="0"/>
                <a:cs typeface="Times New Roman" panose="02020603050405020304" pitchFamily="18" charset="0"/>
              </a:rPr>
              <a:t>evaluated the first LHRH </a:t>
            </a:r>
            <a:r>
              <a:rPr lang="en-US" sz="900" dirty="0">
                <a:effectLst/>
                <a:latin typeface="Calibri" panose="020F0502020204030204" pitchFamily="34" charset="0"/>
                <a:ea typeface="Calibri" panose="020F0502020204030204" pitchFamily="34" charset="0"/>
                <a:cs typeface="Times New Roman" panose="02020603050405020304" pitchFamily="18" charset="0"/>
              </a:rPr>
              <a:t>agonist as a treatment for prostate cancer.</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2007: </a:t>
            </a:r>
            <a:r>
              <a:rPr lang="en-US" sz="900" dirty="0">
                <a:latin typeface="Calibri" panose="020F0502020204030204" pitchFamily="34" charset="0"/>
                <a:ea typeface="Calibri" panose="020F0502020204030204" pitchFamily="34" charset="0"/>
                <a:cs typeface="Times New Roman" panose="02020603050405020304" pitchFamily="18" charset="0"/>
              </a:rPr>
              <a:t>In</a:t>
            </a:r>
            <a:r>
              <a:rPr lang="en-US" sz="900" dirty="0">
                <a:effectLst/>
                <a:latin typeface="Calibri" panose="020F0502020204030204" pitchFamily="34" charset="0"/>
                <a:ea typeface="Calibri" panose="020F0502020204030204" pitchFamily="34" charset="0"/>
                <a:cs typeface="Times New Roman" panose="02020603050405020304" pitchFamily="18" charset="0"/>
              </a:rPr>
              <a:t> the years following, several pivotal </a:t>
            </a:r>
            <a:r>
              <a:rPr lang="en-US" sz="900" dirty="0">
                <a:latin typeface="Calibri" panose="020F0502020204030204" pitchFamily="34" charset="0"/>
                <a:ea typeface="Calibri" panose="020F0502020204030204" pitchFamily="34" charset="0"/>
                <a:cs typeface="Times New Roman" panose="02020603050405020304" pitchFamily="18" charset="0"/>
              </a:rPr>
              <a:t>findings were </a:t>
            </a:r>
            <a:r>
              <a:rPr lang="en-US" sz="900" dirty="0">
                <a:effectLst/>
                <a:latin typeface="Calibri" panose="020F0502020204030204" pitchFamily="34" charset="0"/>
                <a:ea typeface="Calibri" panose="020F0502020204030204" pitchFamily="34" charset="0"/>
                <a:cs typeface="Times New Roman" panose="02020603050405020304" pitchFamily="18" charset="0"/>
              </a:rPr>
              <a:t>published.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Morote</a:t>
            </a:r>
            <a:r>
              <a:rPr lang="en-US" sz="900" dirty="0">
                <a:effectLst/>
                <a:latin typeface="Calibri" panose="020F0502020204030204" pitchFamily="34" charset="0"/>
                <a:ea typeface="Calibri" panose="020F0502020204030204" pitchFamily="34" charset="0"/>
                <a:cs typeface="Times New Roman" panose="02020603050405020304" pitchFamily="18" charset="0"/>
              </a:rPr>
              <a:t> et al. demonstrated continuous use of ADT lowers serum T and impacts the time to CRPC.</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2010</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Perachino</a:t>
            </a:r>
            <a:r>
              <a:rPr lang="en-US" sz="900" dirty="0">
                <a:effectLst/>
                <a:latin typeface="Calibri" panose="020F0502020204030204" pitchFamily="34" charset="0"/>
                <a:ea typeface="Calibri" panose="020F0502020204030204" pitchFamily="34" charset="0"/>
                <a:cs typeface="Times New Roman" panose="02020603050405020304" pitchFamily="18" charset="0"/>
              </a:rPr>
              <a:t> et al. showed that the use of ADT was related to better OS.</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2015: </a:t>
            </a:r>
            <a:r>
              <a:rPr lang="en-US" sz="900" dirty="0">
                <a:effectLst/>
                <a:latin typeface="Calibri" panose="020F0502020204030204" pitchFamily="34" charset="0"/>
                <a:ea typeface="Calibri" panose="020F0502020204030204" pitchFamily="34" charset="0"/>
                <a:cs typeface="Times New Roman" panose="02020603050405020304" pitchFamily="18" charset="0"/>
              </a:rPr>
              <a:t>Dr. Laurence Klotz demonstrated that men with elevated levels of T had a higher risk of developing CRPC.</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2020: </a:t>
            </a:r>
            <a:r>
              <a:rPr lang="en-US" sz="900" dirty="0">
                <a:effectLst/>
                <a:latin typeface="Calibri" panose="020F0502020204030204" pitchFamily="34" charset="0"/>
                <a:ea typeface="Calibri" panose="020F0502020204030204" pitchFamily="34" charset="0"/>
                <a:cs typeface="Times New Roman" panose="02020603050405020304" pitchFamily="18" charset="0"/>
              </a:rPr>
              <a:t>To date, there are many publications demonstrating the benefits of ADT, n</a:t>
            </a:r>
            <a:r>
              <a:rPr lang="en-US" sz="900" dirty="0">
                <a:solidFill>
                  <a:schemeClr val="tx1"/>
                </a:solidFill>
              </a:rPr>
              <a:t>ew phase 3 studies always contain ADT in combination with other therapies.</a:t>
            </a:r>
            <a:r>
              <a:rPr lang="en-US" sz="900" baseline="30000" dirty="0">
                <a:solidFill>
                  <a:schemeClr val="tx1"/>
                </a:solidFill>
              </a:rPr>
              <a:t>9</a:t>
            </a:r>
          </a:p>
          <a:p>
            <a:pPr marL="0" marR="0">
              <a:spcBef>
                <a:spcPts val="0"/>
              </a:spcBef>
              <a:spcAft>
                <a:spcPts val="0"/>
              </a:spcAft>
            </a:pPr>
            <a:r>
              <a:rPr lang="en-US" sz="900" b="1" dirty="0">
                <a:latin typeface="Calibri" panose="020F0502020204030204" pitchFamily="34" charset="0"/>
                <a:cs typeface="Times New Roman" panose="02020603050405020304" pitchFamily="18" charset="0"/>
              </a:rPr>
              <a:t>NOTE: </a:t>
            </a:r>
            <a:r>
              <a:rPr lang="en-US" sz="900" dirty="0">
                <a:latin typeface="Calibri" panose="020F0502020204030204" pitchFamily="34" charset="0"/>
                <a:cs typeface="Times New Roman" panose="02020603050405020304" pitchFamily="18" charset="0"/>
              </a:rPr>
              <a:t>Before leaving the slide reinforce that ADT plays an important role and is the backbone treatment of advanced prostate cancer</a:t>
            </a:r>
          </a:p>
          <a:p>
            <a:pPr marL="0" marR="0">
              <a:lnSpc>
                <a:spcPct val="107000"/>
              </a:lnSpc>
              <a:spcBef>
                <a:spcPts val="0"/>
              </a:spcBef>
              <a:spcAft>
                <a:spcPts val="800"/>
              </a:spcAft>
            </a:pPr>
            <a:r>
              <a:rPr lang="en-US" sz="5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LHRH, luteinizing hormone-releasing hormone; OS, overall survival; CRPC, castration resistance prostate cancer.</a:t>
            </a:r>
          </a:p>
          <a:p>
            <a:pPr marL="0" marR="0" indent="0" algn="l" defTabSz="914400" rtl="0" eaLnBrk="1" fontAlgn="base" latinLnBrk="0" hangingPunct="1">
              <a:lnSpc>
                <a:spcPct val="100000"/>
              </a:lnSpc>
              <a:spcBef>
                <a:spcPts val="0"/>
              </a:spcBef>
              <a:spcAft>
                <a:spcPts val="0"/>
              </a:spcAft>
              <a:buClrTx/>
              <a:buSzTx/>
              <a:buFontTx/>
              <a:buNone/>
              <a:tabLst/>
              <a:defRPr/>
            </a:pPr>
            <a:r>
              <a:rPr lang="en-US" sz="600" b="1" dirty="0">
                <a:effectLst/>
                <a:latin typeface="Calibri" panose="020F0502020204030204" pitchFamily="34" charset="0"/>
                <a:ea typeface="Calibri" panose="020F0502020204030204" pitchFamily="34" charset="0"/>
                <a:cs typeface="Times New Roman" panose="02020603050405020304" pitchFamily="18" charset="0"/>
              </a:rPr>
              <a:t>References: 1.</a:t>
            </a:r>
            <a:r>
              <a:rPr lang="en-US" sz="600" dirty="0">
                <a:effectLst/>
                <a:latin typeface="Calibri" panose="020F0502020204030204" pitchFamily="34" charset="0"/>
                <a:ea typeface="Calibri" panose="020F0502020204030204" pitchFamily="34" charset="0"/>
                <a:cs typeface="Times New Roman" panose="02020603050405020304" pitchFamily="18" charset="0"/>
              </a:rPr>
              <a:t> National Cancer Institute. Cancer stat facts: prostate cancer. https://seer.cancer.gov/statfacts/html/prost.html. Accessed July 29, 2020. </a:t>
            </a:r>
            <a:r>
              <a:rPr lang="en-US" sz="600" b="1" dirty="0">
                <a:effectLst/>
                <a:latin typeface="Calibri" panose="020F0502020204030204" pitchFamily="34" charset="0"/>
                <a:ea typeface="Calibri" panose="020F0502020204030204" pitchFamily="34" charset="0"/>
                <a:cs typeface="Times New Roman" panose="02020603050405020304" pitchFamily="18" charset="0"/>
              </a:rPr>
              <a:t>2.</a:t>
            </a:r>
            <a:r>
              <a:rPr lang="en-US" sz="600" dirty="0">
                <a:effectLst/>
                <a:latin typeface="Calibri" panose="020F0502020204030204" pitchFamily="34" charset="0"/>
                <a:ea typeface="Calibri" panose="020F0502020204030204" pitchFamily="34" charset="0"/>
                <a:cs typeface="Times New Roman" panose="02020603050405020304" pitchFamily="18" charset="0"/>
              </a:rPr>
              <a:t> Singer EA,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Golijanin</a:t>
            </a:r>
            <a:r>
              <a:rPr lang="en-US" sz="600" dirty="0">
                <a:effectLst/>
                <a:latin typeface="Calibri" panose="020F0502020204030204" pitchFamily="34" charset="0"/>
                <a:ea typeface="Calibri" panose="020F0502020204030204" pitchFamily="34" charset="0"/>
                <a:cs typeface="Times New Roman" panose="02020603050405020304" pitchFamily="18" charset="0"/>
              </a:rPr>
              <a:t> DJ, Miyamoto H, Messing EM. Androgen deprivation therapy for prostate cancer. </a:t>
            </a:r>
            <a:r>
              <a:rPr lang="en-US" sz="600" i="1" dirty="0">
                <a:effectLst/>
                <a:latin typeface="Calibri" panose="020F0502020204030204" pitchFamily="34" charset="0"/>
                <a:ea typeface="Calibri" panose="020F0502020204030204" pitchFamily="34" charset="0"/>
                <a:cs typeface="Times New Roman" panose="02020603050405020304" pitchFamily="18" charset="0"/>
              </a:rPr>
              <a:t>Expert </a:t>
            </a:r>
            <a:r>
              <a:rPr lang="en-US" sz="600" i="1" dirty="0" err="1">
                <a:effectLst/>
                <a:latin typeface="Calibri" panose="020F0502020204030204" pitchFamily="34" charset="0"/>
                <a:ea typeface="Calibri" panose="020F0502020204030204" pitchFamily="34" charset="0"/>
                <a:cs typeface="Times New Roman" panose="02020603050405020304" pitchFamily="18" charset="0"/>
              </a:rPr>
              <a:t>Opin</a:t>
            </a:r>
            <a:r>
              <a:rPr lang="en-US" sz="600" i="1" dirty="0">
                <a:effectLst/>
                <a:latin typeface="Calibri" panose="020F0502020204030204" pitchFamily="34" charset="0"/>
                <a:ea typeface="Calibri" panose="020F0502020204030204" pitchFamily="34" charset="0"/>
                <a:cs typeface="Times New Roman" panose="02020603050405020304" pitchFamily="18" charset="0"/>
              </a:rPr>
              <a:t> </a:t>
            </a:r>
            <a:r>
              <a:rPr lang="en-US" sz="600" i="1" dirty="0" err="1">
                <a:effectLst/>
                <a:latin typeface="Calibri" panose="020F0502020204030204" pitchFamily="34" charset="0"/>
                <a:ea typeface="Calibri" panose="020F0502020204030204" pitchFamily="34" charset="0"/>
                <a:cs typeface="Times New Roman" panose="02020603050405020304" pitchFamily="18" charset="0"/>
              </a:rPr>
              <a:t>Pharmacother</a:t>
            </a:r>
            <a:r>
              <a:rPr lang="en-US" sz="600" dirty="0">
                <a:effectLst/>
                <a:latin typeface="Calibri" panose="020F0502020204030204" pitchFamily="34" charset="0"/>
                <a:ea typeface="Calibri" panose="020F0502020204030204" pitchFamily="34" charset="0"/>
                <a:cs typeface="Times New Roman" panose="02020603050405020304" pitchFamily="18" charset="0"/>
              </a:rPr>
              <a:t>. 2008;9(2):211-228. </a:t>
            </a:r>
            <a:r>
              <a:rPr lang="en-US" sz="600" b="1" dirty="0">
                <a:effectLst/>
                <a:latin typeface="Calibri" panose="020F0502020204030204" pitchFamily="34" charset="0"/>
                <a:ea typeface="Calibri" panose="020F0502020204030204" pitchFamily="34" charset="0"/>
                <a:cs typeface="Times New Roman" panose="02020603050405020304" pitchFamily="18" charset="0"/>
              </a:rPr>
              <a:t>3.</a:t>
            </a:r>
            <a:r>
              <a:rPr lang="en-US" sz="600" dirty="0">
                <a:effectLst/>
                <a:latin typeface="Calibri" panose="020F0502020204030204" pitchFamily="34" charset="0"/>
                <a:ea typeface="Calibri" panose="020F0502020204030204" pitchFamily="34" charset="0"/>
                <a:cs typeface="Times New Roman" panose="02020603050405020304" pitchFamily="18" charset="0"/>
              </a:rPr>
              <a:t> Sharifi N, Gulley JL,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Dahut</a:t>
            </a:r>
            <a:r>
              <a:rPr lang="en-US" sz="600" dirty="0">
                <a:effectLst/>
                <a:latin typeface="Calibri" panose="020F0502020204030204" pitchFamily="34" charset="0"/>
                <a:ea typeface="Calibri" panose="020F0502020204030204" pitchFamily="34" charset="0"/>
                <a:cs typeface="Times New Roman" panose="02020603050405020304" pitchFamily="18" charset="0"/>
              </a:rPr>
              <a:t> WL. Androgen deprivation therapy for prostate cancer.</a:t>
            </a:r>
            <a:r>
              <a:rPr lang="en-US" sz="6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600" i="1" dirty="0">
                <a:effectLst/>
                <a:latin typeface="Calibri" panose="020F0502020204030204" pitchFamily="34" charset="0"/>
                <a:ea typeface="Calibri" panose="020F0502020204030204" pitchFamily="34" charset="0"/>
                <a:cs typeface="Times New Roman" panose="02020603050405020304" pitchFamily="18" charset="0"/>
              </a:rPr>
              <a:t>JAMA</a:t>
            </a:r>
            <a:r>
              <a:rPr lang="en-US" sz="600" dirty="0">
                <a:effectLst/>
                <a:latin typeface="Calibri" panose="020F0502020204030204" pitchFamily="34" charset="0"/>
                <a:ea typeface="Calibri" panose="020F0502020204030204" pitchFamily="34" charset="0"/>
                <a:cs typeface="Times New Roman" panose="02020603050405020304" pitchFamily="18" charset="0"/>
              </a:rPr>
              <a:t>. 2005;294(2):238-244. </a:t>
            </a:r>
            <a:r>
              <a:rPr lang="en-US" sz="600" b="1" dirty="0">
                <a:effectLst/>
                <a:latin typeface="Calibri" panose="020F0502020204030204" pitchFamily="34" charset="0"/>
                <a:ea typeface="Calibri" panose="020F0502020204030204" pitchFamily="34" charset="0"/>
                <a:cs typeface="Times New Roman" panose="02020603050405020304" pitchFamily="18" charset="0"/>
              </a:rPr>
              <a:t>4.</a:t>
            </a:r>
            <a:r>
              <a:rPr lang="en-US" sz="600" dirty="0">
                <a:effectLst/>
                <a:latin typeface="Calibri" panose="020F0502020204030204" pitchFamily="34" charset="0"/>
                <a:ea typeface="Calibri" panose="020F0502020204030204" pitchFamily="34" charset="0"/>
                <a:cs typeface="Times New Roman" panose="02020603050405020304" pitchFamily="18" charset="0"/>
              </a:rPr>
              <a:t> Perlmutter MA,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Lepor</a:t>
            </a:r>
            <a:r>
              <a:rPr lang="en-US" sz="600" dirty="0">
                <a:effectLst/>
                <a:latin typeface="Calibri" panose="020F0502020204030204" pitchFamily="34" charset="0"/>
                <a:ea typeface="Calibri" panose="020F0502020204030204" pitchFamily="34" charset="0"/>
                <a:cs typeface="Times New Roman" panose="02020603050405020304" pitchFamily="18" charset="0"/>
              </a:rPr>
              <a:t> H. Androgen deprivation therapy in the treatment of advanced prostate cancer.</a:t>
            </a:r>
            <a:r>
              <a:rPr lang="en-US" sz="6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600" i="1" dirty="0">
                <a:effectLst/>
                <a:latin typeface="Calibri" panose="020F0502020204030204" pitchFamily="34" charset="0"/>
                <a:ea typeface="Calibri" panose="020F0502020204030204" pitchFamily="34" charset="0"/>
                <a:cs typeface="Times New Roman" panose="02020603050405020304" pitchFamily="18" charset="0"/>
              </a:rPr>
              <a:t>Rev Urol</a:t>
            </a:r>
            <a:r>
              <a:rPr lang="en-US" sz="600" dirty="0">
                <a:effectLst/>
                <a:latin typeface="Calibri" panose="020F0502020204030204" pitchFamily="34" charset="0"/>
                <a:ea typeface="Calibri" panose="020F0502020204030204" pitchFamily="34" charset="0"/>
                <a:cs typeface="Times New Roman" panose="02020603050405020304" pitchFamily="18" charset="0"/>
              </a:rPr>
              <a:t>. 2007;9 Suppl 1(Suppl 1):S3-S8. </a:t>
            </a:r>
            <a:r>
              <a:rPr lang="en-US" sz="600" b="1" dirty="0">
                <a:effectLst/>
                <a:latin typeface="Calibri" panose="020F0502020204030204" pitchFamily="34" charset="0"/>
                <a:ea typeface="Calibri" panose="020F0502020204030204" pitchFamily="34" charset="0"/>
                <a:cs typeface="Times New Roman" panose="02020603050405020304" pitchFamily="18" charset="0"/>
              </a:rPr>
              <a:t>5.</a:t>
            </a:r>
            <a:r>
              <a:rPr lang="en-US" sz="600" dirty="0">
                <a:effectLst/>
                <a:latin typeface="Calibri" panose="020F0502020204030204" pitchFamily="34" charset="0"/>
                <a:ea typeface="Calibri" panose="020F0502020204030204" pitchFamily="34" charset="0"/>
                <a:cs typeface="Times New Roman" panose="02020603050405020304" pitchFamily="18" charset="0"/>
              </a:rPr>
              <a:t> The Leuprolide Study Group. Leuprolide versus diethylstilbestrol for metastatic prostate cancer. </a:t>
            </a:r>
            <a:r>
              <a:rPr lang="en-US" sz="600" i="1" dirty="0">
                <a:effectLst/>
                <a:latin typeface="Calibri" panose="020F0502020204030204" pitchFamily="34" charset="0"/>
                <a:ea typeface="Calibri" panose="020F0502020204030204" pitchFamily="34" charset="0"/>
                <a:cs typeface="Times New Roman" panose="02020603050405020304" pitchFamily="18" charset="0"/>
              </a:rPr>
              <a:t>N </a:t>
            </a:r>
            <a:r>
              <a:rPr lang="en-US" sz="600" i="1" dirty="0" err="1">
                <a:effectLst/>
                <a:latin typeface="Calibri" panose="020F0502020204030204" pitchFamily="34" charset="0"/>
                <a:ea typeface="Calibri" panose="020F0502020204030204" pitchFamily="34" charset="0"/>
                <a:cs typeface="Times New Roman" panose="02020603050405020304" pitchFamily="18" charset="0"/>
              </a:rPr>
              <a:t>Engl</a:t>
            </a:r>
            <a:r>
              <a:rPr lang="en-US" sz="600" i="1" dirty="0">
                <a:effectLst/>
                <a:latin typeface="Calibri" panose="020F0502020204030204" pitchFamily="34" charset="0"/>
                <a:ea typeface="Calibri" panose="020F0502020204030204" pitchFamily="34" charset="0"/>
                <a:cs typeface="Times New Roman" panose="02020603050405020304" pitchFamily="18" charset="0"/>
              </a:rPr>
              <a:t> J Med. </a:t>
            </a:r>
            <a:r>
              <a:rPr lang="en-US" sz="600" dirty="0">
                <a:effectLst/>
                <a:latin typeface="Calibri" panose="020F0502020204030204" pitchFamily="34" charset="0"/>
                <a:ea typeface="Calibri" panose="020F0502020204030204" pitchFamily="34" charset="0"/>
                <a:cs typeface="Times New Roman" panose="02020603050405020304" pitchFamily="18" charset="0"/>
              </a:rPr>
              <a:t>1984;311(20):1281-1286. </a:t>
            </a:r>
            <a:r>
              <a:rPr lang="en-US" sz="600" b="1" dirty="0">
                <a:effectLst/>
                <a:latin typeface="Calibri" panose="020F0502020204030204" pitchFamily="34" charset="0"/>
                <a:ea typeface="Calibri" panose="020F0502020204030204" pitchFamily="34" charset="0"/>
                <a:cs typeface="Times New Roman" panose="02020603050405020304" pitchFamily="18" charset="0"/>
              </a:rPr>
              <a:t>6.</a:t>
            </a:r>
            <a:r>
              <a:rPr lang="en-US" sz="600" dirty="0">
                <a:effectLst/>
                <a:latin typeface="Calibri" panose="020F0502020204030204" pitchFamily="34" charset="0"/>
                <a:ea typeface="Calibri" panose="020F0502020204030204" pitchFamily="34" charset="0"/>
                <a:cs typeface="Times New Roman" panose="02020603050405020304" pitchFamily="18" charset="0"/>
              </a:rPr>
              <a:t>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Morote</a:t>
            </a:r>
            <a:r>
              <a:rPr lang="en-US" sz="600" dirty="0">
                <a:effectLst/>
                <a:latin typeface="Calibri" panose="020F0502020204030204" pitchFamily="34" charset="0"/>
                <a:ea typeface="Calibri" panose="020F0502020204030204" pitchFamily="34" charset="0"/>
                <a:cs typeface="Times New Roman" panose="02020603050405020304" pitchFamily="18" charset="0"/>
              </a:rPr>
              <a:t> J,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Orsola</a:t>
            </a:r>
            <a:r>
              <a:rPr lang="en-US" sz="600" dirty="0">
                <a:effectLst/>
                <a:latin typeface="Calibri" panose="020F0502020204030204" pitchFamily="34" charset="0"/>
                <a:ea typeface="Calibri" panose="020F0502020204030204" pitchFamily="34" charset="0"/>
                <a:cs typeface="Times New Roman" panose="02020603050405020304" pitchFamily="18" charset="0"/>
              </a:rPr>
              <a:t> A,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Planas</a:t>
            </a:r>
            <a:r>
              <a:rPr lang="en-US" sz="600" dirty="0">
                <a:effectLst/>
                <a:latin typeface="Calibri" panose="020F0502020204030204" pitchFamily="34" charset="0"/>
                <a:ea typeface="Calibri" panose="020F0502020204030204" pitchFamily="34" charset="0"/>
                <a:cs typeface="Times New Roman" panose="02020603050405020304" pitchFamily="18" charset="0"/>
              </a:rPr>
              <a:t> J, et al. Redefining clinically significant castration levels in patients with prostate cancer receiving continuous androgen deprivation therapy.</a:t>
            </a:r>
            <a:r>
              <a:rPr lang="en-US" sz="6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600" i="1" dirty="0">
                <a:effectLst/>
                <a:latin typeface="Calibri" panose="020F0502020204030204" pitchFamily="34" charset="0"/>
                <a:ea typeface="Calibri" panose="020F0502020204030204" pitchFamily="34" charset="0"/>
                <a:cs typeface="Times New Roman" panose="02020603050405020304" pitchFamily="18" charset="0"/>
              </a:rPr>
              <a:t>J Urol. </a:t>
            </a:r>
            <a:r>
              <a:rPr lang="en-US" sz="600" dirty="0">
                <a:effectLst/>
                <a:latin typeface="Calibri" panose="020F0502020204030204" pitchFamily="34" charset="0"/>
                <a:ea typeface="Calibri" panose="020F0502020204030204" pitchFamily="34" charset="0"/>
                <a:cs typeface="Times New Roman" panose="02020603050405020304" pitchFamily="18" charset="0"/>
              </a:rPr>
              <a:t>2007;178(4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pt</a:t>
            </a:r>
            <a:r>
              <a:rPr lang="en-US" sz="600" dirty="0">
                <a:effectLst/>
                <a:latin typeface="Calibri" panose="020F0502020204030204" pitchFamily="34" charset="0"/>
                <a:ea typeface="Calibri" panose="020F0502020204030204" pitchFamily="34" charset="0"/>
                <a:cs typeface="Times New Roman" panose="02020603050405020304" pitchFamily="18" charset="0"/>
              </a:rPr>
              <a:t> 1):1290-1295</a:t>
            </a:r>
            <a:r>
              <a:rPr lang="en-US" sz="6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a:effectLst/>
                <a:latin typeface="Calibri" panose="020F0502020204030204" pitchFamily="34" charset="0"/>
                <a:ea typeface="Calibri" panose="020F0502020204030204" pitchFamily="34" charset="0"/>
                <a:cs typeface="Times New Roman" panose="02020603050405020304" pitchFamily="18" charset="0"/>
              </a:rPr>
              <a:t>7.</a:t>
            </a:r>
            <a:r>
              <a:rPr lang="en-US" sz="600" dirty="0">
                <a:effectLst/>
                <a:latin typeface="Calibri" panose="020F0502020204030204" pitchFamily="34" charset="0"/>
                <a:ea typeface="Calibri" panose="020F0502020204030204" pitchFamily="34" charset="0"/>
                <a:cs typeface="Times New Roman" panose="02020603050405020304" pitchFamily="18" charset="0"/>
              </a:rPr>
              <a:t> </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Perachino</a:t>
            </a:r>
            <a:r>
              <a:rPr lang="en-US" sz="600" dirty="0">
                <a:effectLst/>
                <a:latin typeface="Calibri" panose="020F0502020204030204" pitchFamily="34" charset="0"/>
                <a:ea typeface="Calibri" panose="020F0502020204030204" pitchFamily="34" charset="0"/>
                <a:cs typeface="Times New Roman" panose="02020603050405020304" pitchFamily="18" charset="0"/>
              </a:rPr>
              <a:t> M,</a:t>
            </a:r>
            <a:r>
              <a:rPr lang="en-US" sz="6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600" baseline="0" dirty="0" err="1">
                <a:effectLst/>
                <a:latin typeface="Calibri" panose="020F0502020204030204" pitchFamily="34" charset="0"/>
                <a:ea typeface="Calibri" panose="020F0502020204030204" pitchFamily="34" charset="0"/>
                <a:cs typeface="Times New Roman" panose="02020603050405020304" pitchFamily="18" charset="0"/>
              </a:rPr>
              <a:t>Cavalli</a:t>
            </a:r>
            <a:r>
              <a:rPr lang="en-US" sz="600" baseline="0" dirty="0">
                <a:effectLst/>
                <a:latin typeface="Calibri" panose="020F0502020204030204" pitchFamily="34" charset="0"/>
                <a:ea typeface="Calibri" panose="020F0502020204030204" pitchFamily="34" charset="0"/>
                <a:cs typeface="Times New Roman" panose="02020603050405020304" pitchFamily="18" charset="0"/>
              </a:rPr>
              <a:t> V, </a:t>
            </a:r>
            <a:r>
              <a:rPr lang="en-US" sz="600" baseline="0" dirty="0" err="1">
                <a:effectLst/>
                <a:latin typeface="Calibri" panose="020F0502020204030204" pitchFamily="34" charset="0"/>
                <a:ea typeface="Calibri" panose="020F0502020204030204" pitchFamily="34" charset="0"/>
                <a:cs typeface="Times New Roman" panose="02020603050405020304" pitchFamily="18" charset="0"/>
              </a:rPr>
              <a:t>Bravi</a:t>
            </a:r>
            <a:r>
              <a:rPr lang="en-US" sz="600" baseline="0" dirty="0">
                <a:effectLst/>
                <a:latin typeface="Calibri" panose="020F0502020204030204" pitchFamily="34" charset="0"/>
                <a:ea typeface="Calibri" panose="020F0502020204030204" pitchFamily="34" charset="0"/>
                <a:cs typeface="Times New Roman" panose="02020603050405020304" pitchFamily="18" charset="0"/>
              </a:rPr>
              <a:t> F. Testosterone levels in patients with metastatic prostate cancer treated with luteinizing hormone-releasing hormone therapy: prognostic </a:t>
            </a:r>
            <a:r>
              <a:rPr lang="en-US" sz="600" baseline="0" dirty="0" err="1">
                <a:effectLst/>
                <a:latin typeface="Calibri" panose="020F0502020204030204" pitchFamily="34" charset="0"/>
                <a:ea typeface="Calibri" panose="020F0502020204030204" pitchFamily="34" charset="0"/>
                <a:cs typeface="Times New Roman" panose="02020603050405020304" pitchFamily="18" charset="0"/>
              </a:rPr>
              <a:t>significance?.</a:t>
            </a:r>
            <a:r>
              <a:rPr lang="en-US" sz="600" dirty="0" err="1">
                <a:effectLst/>
                <a:latin typeface="Calibri" panose="020F0502020204030204" pitchFamily="34" charset="0"/>
                <a:ea typeface="Calibri" panose="020F0502020204030204" pitchFamily="34" charset="0"/>
                <a:cs typeface="Times New Roman" panose="02020603050405020304" pitchFamily="18" charset="0"/>
              </a:rPr>
              <a:t>.</a:t>
            </a:r>
            <a:r>
              <a:rPr lang="en-US" sz="600" i="1" dirty="0" err="1">
                <a:effectLst/>
                <a:latin typeface="Calibri" panose="020F0502020204030204" pitchFamily="34" charset="0"/>
                <a:ea typeface="Calibri" panose="020F0502020204030204" pitchFamily="34" charset="0"/>
                <a:cs typeface="Times New Roman" panose="02020603050405020304" pitchFamily="18" charset="0"/>
              </a:rPr>
              <a:t>BJU</a:t>
            </a:r>
            <a:r>
              <a:rPr lang="en-US" sz="600" i="1" dirty="0">
                <a:effectLst/>
                <a:latin typeface="Calibri" panose="020F0502020204030204" pitchFamily="34" charset="0"/>
                <a:ea typeface="Calibri" panose="020F0502020204030204" pitchFamily="34" charset="0"/>
                <a:cs typeface="Times New Roman" panose="02020603050405020304" pitchFamily="18" charset="0"/>
              </a:rPr>
              <a:t> Int</a:t>
            </a:r>
            <a:r>
              <a:rPr lang="en-US" sz="600" dirty="0">
                <a:effectLst/>
                <a:latin typeface="Calibri" panose="020F0502020204030204" pitchFamily="34" charset="0"/>
                <a:ea typeface="Calibri" panose="020F0502020204030204" pitchFamily="34" charset="0"/>
                <a:cs typeface="Times New Roman" panose="02020603050405020304" pitchFamily="18" charset="0"/>
              </a:rPr>
              <a:t>. 2010;105(5):648-651. </a:t>
            </a:r>
            <a:r>
              <a:rPr lang="en-US" sz="600" b="1" dirty="0">
                <a:effectLst/>
                <a:latin typeface="Calibri" panose="020F0502020204030204" pitchFamily="34" charset="0"/>
                <a:ea typeface="Calibri" panose="020F0502020204030204" pitchFamily="34" charset="0"/>
                <a:cs typeface="Times New Roman" panose="02020603050405020304" pitchFamily="18" charset="0"/>
              </a:rPr>
              <a:t>8.</a:t>
            </a:r>
            <a:r>
              <a:rPr lang="en-US" sz="600" dirty="0">
                <a:effectLst/>
                <a:latin typeface="Calibri" panose="020F0502020204030204" pitchFamily="34" charset="0"/>
                <a:ea typeface="Calibri" panose="020F0502020204030204" pitchFamily="34" charset="0"/>
                <a:cs typeface="Times New Roman" panose="02020603050405020304" pitchFamily="18" charset="0"/>
              </a:rPr>
              <a:t> Klotz L, O'Callaghan C, Ding K, et al. Nadir testosterone within first year of androgen-deprivation therapy (ADT) predicts for time to castration-resistant progression: a secondary analysis of the PR-7 trial of intermittent versus continuous ADT</a:t>
            </a:r>
            <a:r>
              <a:rPr lang="en-US" sz="600" i="1" dirty="0">
                <a:effectLst/>
                <a:latin typeface="Calibri" panose="020F0502020204030204" pitchFamily="34" charset="0"/>
                <a:ea typeface="Calibri" panose="020F0502020204030204" pitchFamily="34" charset="0"/>
                <a:cs typeface="Times New Roman" panose="02020603050405020304" pitchFamily="18" charset="0"/>
              </a:rPr>
              <a:t>. J Clin Oncol</a:t>
            </a:r>
            <a:r>
              <a:rPr lang="en-US" sz="600" dirty="0">
                <a:effectLst/>
                <a:latin typeface="Calibri" panose="020F0502020204030204" pitchFamily="34" charset="0"/>
                <a:ea typeface="Calibri" panose="020F0502020204030204" pitchFamily="34" charset="0"/>
                <a:cs typeface="Times New Roman" panose="02020603050405020304" pitchFamily="18" charset="0"/>
              </a:rPr>
              <a:t>. 2015;33(10):1151-1156.</a:t>
            </a:r>
            <a:r>
              <a:rPr lang="en-US" sz="600" b="1" dirty="0">
                <a:effectLst/>
                <a:latin typeface="Calibri" panose="020F0502020204030204" pitchFamily="34" charset="0"/>
                <a:ea typeface="Calibri" panose="020F0502020204030204" pitchFamily="34" charset="0"/>
                <a:cs typeface="Times New Roman" panose="02020603050405020304" pitchFamily="18" charset="0"/>
              </a:rPr>
              <a:t> 9. </a:t>
            </a:r>
            <a:r>
              <a:rPr lang="en-US" sz="600" dirty="0">
                <a:effectLst/>
                <a:latin typeface="Calibri" panose="020F0502020204030204" pitchFamily="34" charset="0"/>
                <a:ea typeface="Calibri" panose="020F0502020204030204" pitchFamily="34" charset="0"/>
                <a:cs typeface="Times New Roman" panose="02020603050405020304" pitchFamily="18" charset="0"/>
              </a:rPr>
              <a:t>Advanced Prostate Cancer: AUA/ASTRO/SUO Guideline. Accessed August 7, 2020.</a:t>
            </a:r>
            <a:r>
              <a:rPr lang="en-US" sz="6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Calibri" panose="020F0502020204030204" pitchFamily="34" charset="0"/>
                <a:ea typeface="Calibri" panose="020F0502020204030204" pitchFamily="34" charset="0"/>
                <a:cs typeface="Times New Roman" panose="02020603050405020304" pitchFamily="18" charset="0"/>
              </a:rPr>
              <a:t>https://www.auanet.org/guidelines/advanced-prostate-cancer. </a:t>
            </a:r>
            <a:endParaRPr lang="en-US" sz="500" dirty="0"/>
          </a:p>
          <a:p>
            <a:endParaRPr lang="en-US" sz="500" dirty="0"/>
          </a:p>
        </p:txBody>
      </p:sp>
      <p:sp>
        <p:nvSpPr>
          <p:cNvPr id="4" name="Slide Number Placeholder 3"/>
          <p:cNvSpPr>
            <a:spLocks noGrp="1"/>
          </p:cNvSpPr>
          <p:nvPr>
            <p:ph type="sldNum" sz="quarter" idx="5"/>
          </p:nvPr>
        </p:nvSpPr>
        <p:spPr/>
        <p:txBody>
          <a:bodyPr/>
          <a:lstStyle/>
          <a:p>
            <a:fld id="{2704FE7F-26DA-4251-8478-E3A93E05B166}" type="slidenum">
              <a:rPr lang="en-US" smtClean="0"/>
              <a:pPr/>
              <a:t>4</a:t>
            </a:fld>
            <a:endParaRPr lang="en-US"/>
          </a:p>
        </p:txBody>
      </p:sp>
    </p:spTree>
    <p:extLst>
      <p:ext uri="{BB962C8B-B14F-4D97-AF65-F5344CB8AC3E}">
        <p14:creationId xmlns:p14="http://schemas.microsoft.com/office/powerpoint/2010/main" val="395165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1753" y="4385628"/>
            <a:ext cx="5564221" cy="4154805"/>
          </a:xfrm>
        </p:spPr>
        <p:txBody>
          <a:bodyPr/>
          <a:lstStyle/>
          <a:p>
            <a:pPr marL="0" marR="0">
              <a:lnSpc>
                <a:spcPct val="107000"/>
              </a:lnSpc>
              <a:spcBef>
                <a:spcPts val="0"/>
              </a:spcBef>
              <a:spcAft>
                <a:spcPts val="80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Purpose:</a:t>
            </a:r>
            <a:r>
              <a:rPr lang="en-US" sz="900" dirty="0">
                <a:effectLst/>
                <a:latin typeface="Calibri" panose="020F0502020204030204" pitchFamily="34" charset="0"/>
                <a:ea typeface="Calibri" panose="020F0502020204030204" pitchFamily="34" charset="0"/>
                <a:cs typeface="Times New Roman" panose="02020603050405020304" pitchFamily="18" charset="0"/>
              </a:rPr>
              <a:t> This slide will review important T values that clinically define castration in men with prostate cancer.</a:t>
            </a:r>
          </a:p>
          <a:p>
            <a:pPr marL="0" marR="0">
              <a:lnSpc>
                <a:spcPct val="107000"/>
              </a:lnSpc>
              <a:spcBef>
                <a:spcPts val="0"/>
              </a:spcBef>
              <a:spcAft>
                <a:spcPts val="80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Narrative:</a:t>
            </a:r>
            <a:r>
              <a:rPr lang="en-US" sz="900" dirty="0">
                <a:effectLst/>
                <a:latin typeface="Calibri" panose="020F0502020204030204" pitchFamily="34" charset="0"/>
                <a:ea typeface="Calibri" panose="020F0502020204030204" pitchFamily="34" charset="0"/>
                <a:cs typeface="Times New Roman" panose="02020603050405020304" pitchFamily="18" charset="0"/>
              </a:rPr>
              <a:t> Historically, castration was met at levels reaching 1.7 nmol/L which is approximately 50 ng/dL. Over the years with advancing technology and sensitivity, newer assays can detect lower levels below 0.7 nmol/L which is equivalent to 20ng/dL.</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US FDA defines castration as serum T levels below 50 ng/dL (1.735nmol/L) and the Bethesda guidelines recommend a threshold for serum T after ADT to be 20 ng/dL nanograms per deciliter which is approximately 0.694 nmol/L. These values were based on clinical research and observation. Through these studies we now understand that keeping serum T low will improve OS and may also reduce time CRPC. These values are supported by evidence from trials and clinical observations at the ranges of T in men with prostate cancer.</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1,2</a:t>
            </a:r>
          </a:p>
          <a:p>
            <a:pPr marL="800100" marR="0" lvl="1" indent="-342900">
              <a:lnSpc>
                <a:spcPct val="107000"/>
              </a:lnSpc>
              <a:spcBef>
                <a:spcPts val="0"/>
              </a:spcBef>
              <a:spcAft>
                <a:spcPts val="800"/>
              </a:spcAft>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Times New Roman" panose="02020603050405020304" pitchFamily="18" charset="0"/>
              </a:rPr>
              <a:t>NOTE: Klotz et al. 2015 published a study acknowledging the values of 50ng/dL and 20ng/dL; however, he saw that </a:t>
            </a:r>
            <a:r>
              <a:rPr lang="en-GB" sz="900" dirty="0">
                <a:effectLst/>
                <a:latin typeface="Calibri" panose="020F0502020204030204" pitchFamily="34" charset="0"/>
                <a:ea typeface="Calibri" panose="020F0502020204030204" pitchFamily="34" charset="0"/>
                <a:cs typeface="Times New Roman" panose="02020603050405020304" pitchFamily="18" charset="0"/>
              </a:rPr>
              <a:t>patients with median T &gt;20 ng/dL had a significantly higher risk of developing CRPC.</a:t>
            </a:r>
            <a:r>
              <a:rPr lang="en-GB" sz="900" baseline="30000" dirty="0">
                <a:latin typeface="Calibri" panose="020F0502020204030204" pitchFamily="34" charset="0"/>
                <a:ea typeface="Calibri" panose="020F0502020204030204" pitchFamily="34" charset="0"/>
                <a:cs typeface="Times New Roman" panose="02020603050405020304" pitchFamily="18" charset="0"/>
              </a:rPr>
              <a:t>3</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r>
              <a:rPr lang="en-US" sz="900" b="1" dirty="0">
                <a:effectLst/>
                <a:latin typeface="Calibri" panose="020F0502020204030204" pitchFamily="34" charset="0"/>
                <a:ea typeface="Calibri" panose="020F0502020204030204" pitchFamily="34" charset="0"/>
                <a:cs typeface="Times New Roman" panose="02020603050405020304" pitchFamily="18" charset="0"/>
              </a:rPr>
              <a:t>This reinforces the Bethesda Guidelines (2011), which recommend a threshold for serum T after ADT to be 20 ng/dL (</a:t>
            </a:r>
            <a:r>
              <a:rPr lang="en-US" sz="900" b="1" dirty="0" err="1">
                <a:effectLst/>
                <a:latin typeface="Calibri" panose="020F0502020204030204" pitchFamily="34" charset="0"/>
                <a:ea typeface="Calibri" panose="020F0502020204030204" pitchFamily="34" charset="0"/>
                <a:cs typeface="Times New Roman" panose="02020603050405020304" pitchFamily="18" charset="0"/>
              </a:rPr>
              <a:t>ie</a:t>
            </a:r>
            <a:r>
              <a:rPr lang="en-US" sz="900" b="1" dirty="0">
                <a:effectLst/>
                <a:latin typeface="Calibri" panose="020F0502020204030204" pitchFamily="34" charset="0"/>
                <a:ea typeface="Calibri" panose="020F0502020204030204" pitchFamily="34" charset="0"/>
                <a:cs typeface="Times New Roman" panose="02020603050405020304" pitchFamily="18" charset="0"/>
              </a:rPr>
              <a:t>, 0.694 nmol/L).</a:t>
            </a:r>
            <a:r>
              <a:rPr lang="en-US" sz="900" b="1" baseline="30000" dirty="0">
                <a:effectLst/>
                <a:latin typeface="Calibri" panose="020F0502020204030204" pitchFamily="34" charset="0"/>
                <a:ea typeface="Calibri" panose="020F0502020204030204" pitchFamily="34" charset="0"/>
                <a:cs typeface="Times New Roman" panose="02020603050405020304" pitchFamily="18" charset="0"/>
              </a:rPr>
              <a:t>4</a:t>
            </a:r>
          </a:p>
          <a:p>
            <a:pPr marL="0" marR="0" lvl="0" indent="0">
              <a:lnSpc>
                <a:spcPct val="107000"/>
              </a:lnSpc>
              <a:spcBef>
                <a:spcPts val="0"/>
              </a:spcBef>
              <a:spcAft>
                <a:spcPts val="800"/>
              </a:spcAft>
              <a:buFont typeface="Symbol" panose="05050102010706020507" pitchFamily="18" charset="2"/>
              <a:buNone/>
            </a:pPr>
            <a:endParaRPr lang="en-US" sz="9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Lastly, one important publication was able to validate this level and demonstrated that castration serum T of less than 20 nanograms per deciliter is associated with better chemical relapse free survival.</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US, united states; FDA, food and drug administration; RT, radiation therapy. </a:t>
            </a:r>
          </a:p>
          <a:p>
            <a:pPr marL="0" marR="0" indent="0" algn="l" defTabSz="914400" rtl="0" eaLnBrk="1" fontAlgn="base"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ea typeface="Calibri" panose="020F0502020204030204" pitchFamily="34" charset="0"/>
                <a:cs typeface="Times New Roman" panose="02020603050405020304" pitchFamily="18" charset="0"/>
              </a:rPr>
              <a:t>References: 1.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Shayegan</a:t>
            </a:r>
            <a:r>
              <a:rPr lang="en-US" sz="700" dirty="0">
                <a:effectLst/>
                <a:latin typeface="Calibri" panose="020F0502020204030204" pitchFamily="34" charset="0"/>
                <a:ea typeface="Calibri" panose="020F0502020204030204" pitchFamily="34" charset="0"/>
                <a:cs typeface="Times New Roman" panose="02020603050405020304" pitchFamily="18" charset="0"/>
              </a:rPr>
              <a:t> B,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Pouliot</a:t>
            </a:r>
            <a:r>
              <a:rPr lang="en-US" sz="700" dirty="0">
                <a:effectLst/>
                <a:latin typeface="Calibri" panose="020F0502020204030204" pitchFamily="34" charset="0"/>
                <a:ea typeface="Calibri" panose="020F0502020204030204" pitchFamily="34" charset="0"/>
                <a:cs typeface="Times New Roman" panose="02020603050405020304" pitchFamily="18" charset="0"/>
              </a:rPr>
              <a:t> F, So A,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Fernandes</a:t>
            </a:r>
            <a:r>
              <a:rPr lang="en-US" sz="700" dirty="0">
                <a:effectLst/>
                <a:latin typeface="Calibri" panose="020F0502020204030204" pitchFamily="34" charset="0"/>
                <a:ea typeface="Calibri" panose="020F0502020204030204" pitchFamily="34" charset="0"/>
                <a:cs typeface="Times New Roman" panose="02020603050405020304" pitchFamily="18" charset="0"/>
              </a:rPr>
              <a:t> J,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Macri</a:t>
            </a:r>
            <a:r>
              <a:rPr lang="en-US" sz="700" dirty="0">
                <a:effectLst/>
                <a:latin typeface="Calibri" panose="020F0502020204030204" pitchFamily="34" charset="0"/>
                <a:ea typeface="Calibri" panose="020F0502020204030204" pitchFamily="34" charset="0"/>
                <a:cs typeface="Times New Roman" panose="02020603050405020304" pitchFamily="18" charset="0"/>
              </a:rPr>
              <a:t> J. Testosterone monitoring for men with advanced prostate cancer: Review of current practices and a survey of Canadian physicians. </a:t>
            </a:r>
            <a:r>
              <a:rPr lang="en-US" sz="700" i="1" dirty="0">
                <a:effectLst/>
                <a:latin typeface="Calibri" panose="020F0502020204030204" pitchFamily="34" charset="0"/>
                <a:ea typeface="Calibri" panose="020F0502020204030204" pitchFamily="34" charset="0"/>
                <a:cs typeface="Times New Roman" panose="02020603050405020304" pitchFamily="18" charset="0"/>
              </a:rPr>
              <a:t>Can </a:t>
            </a:r>
            <a:r>
              <a:rPr lang="en-US" sz="700" i="1" dirty="0" err="1">
                <a:effectLst/>
                <a:latin typeface="Calibri" panose="020F0502020204030204" pitchFamily="34" charset="0"/>
                <a:ea typeface="Calibri" panose="020F0502020204030204" pitchFamily="34" charset="0"/>
                <a:cs typeface="Times New Roman" panose="02020603050405020304" pitchFamily="18" charset="0"/>
              </a:rPr>
              <a:t>Urol</a:t>
            </a:r>
            <a:r>
              <a:rPr lang="en-US" sz="700" i="1" dirty="0">
                <a:effectLst/>
                <a:latin typeface="Calibri" panose="020F0502020204030204" pitchFamily="34" charset="0"/>
                <a:ea typeface="Calibri" panose="020F0502020204030204" pitchFamily="34" charset="0"/>
                <a:cs typeface="Times New Roman" panose="02020603050405020304" pitchFamily="18" charset="0"/>
              </a:rPr>
              <a:t> Assoc J</a:t>
            </a:r>
            <a:r>
              <a:rPr lang="en-US" sz="700" dirty="0">
                <a:effectLst/>
                <a:latin typeface="Calibri" panose="020F0502020204030204" pitchFamily="34" charset="0"/>
                <a:ea typeface="Calibri" panose="020F0502020204030204" pitchFamily="34" charset="0"/>
                <a:cs typeface="Times New Roman" panose="02020603050405020304" pitchFamily="18" charset="0"/>
              </a:rPr>
              <a:t>. 2017;11(6):204-209</a:t>
            </a:r>
            <a:r>
              <a:rPr lang="en-US" sz="700" b="1" dirty="0">
                <a:effectLst/>
                <a:latin typeface="Calibri" panose="020F0502020204030204" pitchFamily="34" charset="0"/>
                <a:ea typeface="Calibri" panose="020F0502020204030204" pitchFamily="34" charset="0"/>
                <a:cs typeface="Times New Roman" panose="02020603050405020304" pitchFamily="18" charset="0"/>
              </a:rPr>
              <a:t>. 2.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Oefelein</a:t>
            </a:r>
            <a:r>
              <a:rPr lang="en-US" sz="700" dirty="0">
                <a:effectLst/>
                <a:latin typeface="Calibri" panose="020F0502020204030204" pitchFamily="34" charset="0"/>
                <a:ea typeface="Calibri" panose="020F0502020204030204" pitchFamily="34" charset="0"/>
                <a:cs typeface="Times New Roman" panose="02020603050405020304" pitchFamily="18" charset="0"/>
              </a:rPr>
              <a:t> MG,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Cornum</a:t>
            </a:r>
            <a:r>
              <a:rPr lang="en-US" sz="700" dirty="0">
                <a:effectLst/>
                <a:latin typeface="Calibri" panose="020F0502020204030204" pitchFamily="34" charset="0"/>
                <a:ea typeface="Calibri" panose="020F0502020204030204" pitchFamily="34" charset="0"/>
                <a:cs typeface="Times New Roman" panose="02020603050405020304" pitchFamily="18" charset="0"/>
              </a:rPr>
              <a:t> R. Failure to achieve castrate levels of testosterone during luteinizing hormone releasing hormone agonist therapy: the case for monitoring serum testosterone and a treatment decision algorithm.. </a:t>
            </a:r>
            <a:r>
              <a:rPr lang="en-US" sz="700" i="1" dirty="0">
                <a:effectLst/>
                <a:latin typeface="Calibri" panose="020F0502020204030204" pitchFamily="34" charset="0"/>
                <a:ea typeface="Calibri" panose="020F0502020204030204" pitchFamily="34" charset="0"/>
                <a:cs typeface="Times New Roman" panose="02020603050405020304" pitchFamily="18" charset="0"/>
              </a:rPr>
              <a:t>J Urol. </a:t>
            </a:r>
            <a:r>
              <a:rPr lang="en-US" sz="700" dirty="0">
                <a:effectLst/>
                <a:latin typeface="Calibri" panose="020F0502020204030204" pitchFamily="34" charset="0"/>
                <a:ea typeface="Calibri" panose="020F0502020204030204" pitchFamily="34" charset="0"/>
                <a:cs typeface="Times New Roman" panose="02020603050405020304" pitchFamily="18" charset="0"/>
              </a:rPr>
              <a:t>2000;164(3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pt</a:t>
            </a:r>
            <a:r>
              <a:rPr lang="en-US" sz="700" dirty="0">
                <a:effectLst/>
                <a:latin typeface="Calibri" panose="020F0502020204030204" pitchFamily="34" charset="0"/>
                <a:ea typeface="Calibri" panose="020F0502020204030204" pitchFamily="34" charset="0"/>
                <a:cs typeface="Times New Roman" panose="02020603050405020304" pitchFamily="18" charset="0"/>
              </a:rPr>
              <a:t> 1):726-729. </a:t>
            </a:r>
            <a:r>
              <a:rPr lang="en-US" sz="700" b="1" dirty="0">
                <a:effectLst/>
                <a:latin typeface="Calibri" panose="020F0502020204030204" pitchFamily="34" charset="0"/>
                <a:ea typeface="Calibri" panose="020F0502020204030204" pitchFamily="34" charset="0"/>
                <a:cs typeface="Times New Roman" panose="02020603050405020304" pitchFamily="18" charset="0"/>
              </a:rPr>
              <a:t>3. </a:t>
            </a:r>
            <a:r>
              <a:rPr lang="en-US" sz="700" dirty="0">
                <a:effectLst/>
                <a:latin typeface="Calibri" panose="020F0502020204030204" pitchFamily="34" charset="0"/>
                <a:ea typeface="Calibri" panose="020F0502020204030204" pitchFamily="34" charset="0"/>
                <a:cs typeface="Times New Roman" panose="02020603050405020304" pitchFamily="18" charset="0"/>
              </a:rPr>
              <a:t>Klotz L, O'Callaghan C, Ding K, et al. Nadir testosterone within first year of androgen-deprivation therapy (ADT) predicts for time to castration-resistant progression: a secondary analysis of the PR-7 trial of intermittent versus continuous ADT</a:t>
            </a:r>
            <a:r>
              <a:rPr lang="en-US" sz="700" i="1" dirty="0">
                <a:effectLst/>
                <a:latin typeface="Calibri" panose="020F0502020204030204" pitchFamily="34" charset="0"/>
                <a:ea typeface="Calibri" panose="020F0502020204030204" pitchFamily="34" charset="0"/>
                <a:cs typeface="Times New Roman" panose="02020603050405020304" pitchFamily="18" charset="0"/>
              </a:rPr>
              <a:t>. J Clin Oncol</a:t>
            </a:r>
            <a:r>
              <a:rPr lang="en-US" sz="700" dirty="0">
                <a:effectLst/>
                <a:latin typeface="Calibri" panose="020F0502020204030204" pitchFamily="34" charset="0"/>
                <a:ea typeface="Calibri" panose="020F0502020204030204" pitchFamily="34" charset="0"/>
                <a:cs typeface="Times New Roman" panose="02020603050405020304" pitchFamily="18" charset="0"/>
              </a:rPr>
              <a:t>. 2015;33(10):1151-1156. </a:t>
            </a:r>
            <a:r>
              <a:rPr lang="en-US" sz="700" b="1" dirty="0">
                <a:effectLst/>
                <a:latin typeface="Calibri" panose="020F0502020204030204" pitchFamily="34" charset="0"/>
                <a:ea typeface="Calibri" panose="020F0502020204030204" pitchFamily="34" charset="0"/>
                <a:cs typeface="Times New Roman" panose="02020603050405020304" pitchFamily="18" charset="0"/>
              </a:rPr>
              <a:t>4.</a:t>
            </a:r>
            <a:r>
              <a:rPr lang="en-US" sz="700" dirty="0">
                <a:effectLst/>
                <a:latin typeface="Calibri" panose="020F0502020204030204" pitchFamily="34" charset="0"/>
                <a:ea typeface="Calibri" panose="020F0502020204030204" pitchFamily="34" charset="0"/>
                <a:cs typeface="Times New Roman" panose="02020603050405020304" pitchFamily="18" charset="0"/>
              </a:rPr>
              <a:t>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Djavan</a:t>
            </a:r>
            <a:r>
              <a:rPr lang="en-US" sz="700" dirty="0">
                <a:effectLst/>
                <a:latin typeface="Calibri" panose="020F0502020204030204" pitchFamily="34" charset="0"/>
                <a:ea typeface="Calibri" panose="020F0502020204030204" pitchFamily="34" charset="0"/>
                <a:cs typeface="Times New Roman" panose="02020603050405020304" pitchFamily="18" charset="0"/>
              </a:rPr>
              <a:t> B, Eastham J,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Gomella</a:t>
            </a:r>
            <a:r>
              <a:rPr lang="en-US" sz="700" dirty="0">
                <a:effectLst/>
                <a:latin typeface="Calibri" panose="020F0502020204030204" pitchFamily="34" charset="0"/>
                <a:ea typeface="Calibri" panose="020F0502020204030204" pitchFamily="34" charset="0"/>
                <a:cs typeface="Times New Roman" panose="02020603050405020304" pitchFamily="18" charset="0"/>
              </a:rPr>
              <a:t> L, et al. Testosterone in prostate cancer: the Bethesda consensus. </a:t>
            </a:r>
            <a:r>
              <a:rPr lang="en-US" sz="700" i="1" dirty="0">
                <a:effectLst/>
                <a:latin typeface="Calibri" panose="020F0502020204030204" pitchFamily="34" charset="0"/>
                <a:ea typeface="Calibri" panose="020F0502020204030204" pitchFamily="34" charset="0"/>
                <a:cs typeface="Times New Roman" panose="02020603050405020304" pitchFamily="18" charset="0"/>
              </a:rPr>
              <a:t>BJU Int</a:t>
            </a:r>
            <a:r>
              <a:rPr lang="en-US" sz="700" dirty="0">
                <a:effectLst/>
                <a:latin typeface="Calibri" panose="020F0502020204030204" pitchFamily="34" charset="0"/>
                <a:ea typeface="Calibri" panose="020F0502020204030204" pitchFamily="34" charset="0"/>
                <a:cs typeface="Times New Roman" panose="02020603050405020304" pitchFamily="18" charset="0"/>
              </a:rPr>
              <a:t>. 2011;110(3):344-352</a:t>
            </a:r>
            <a:r>
              <a:rPr lang="en-US" sz="700" b="1" dirty="0">
                <a:effectLst/>
                <a:latin typeface="Calibri" panose="020F0502020204030204" pitchFamily="34" charset="0"/>
                <a:ea typeface="Calibri" panose="020F0502020204030204" pitchFamily="34" charset="0"/>
                <a:cs typeface="Times New Roman" panose="02020603050405020304" pitchFamily="18" charset="0"/>
              </a:rPr>
              <a:t>.</a:t>
            </a:r>
            <a:r>
              <a:rPr lang="en-US" sz="700" dirty="0">
                <a:effectLst/>
                <a:latin typeface="Calibri" panose="020F0502020204030204" pitchFamily="34" charset="0"/>
                <a:ea typeface="Calibri" panose="020F0502020204030204" pitchFamily="34" charset="0"/>
                <a:cs typeface="Times New Roman" panose="02020603050405020304" pitchFamily="18" charset="0"/>
              </a:rPr>
              <a:t> </a:t>
            </a:r>
            <a:r>
              <a:rPr lang="en-US" sz="700" b="1" dirty="0">
                <a:effectLst/>
                <a:latin typeface="Calibri" panose="020F0502020204030204" pitchFamily="34" charset="0"/>
                <a:ea typeface="Calibri" panose="020F0502020204030204" pitchFamily="34" charset="0"/>
                <a:cs typeface="Times New Roman" panose="02020603050405020304" pitchFamily="18" charset="0"/>
              </a:rPr>
              <a:t>5.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Ozyigit</a:t>
            </a:r>
            <a:r>
              <a:rPr lang="en-US" sz="700" dirty="0">
                <a:effectLst/>
                <a:latin typeface="Calibri" panose="020F0502020204030204" pitchFamily="34" charset="0"/>
                <a:ea typeface="Calibri" panose="020F0502020204030204" pitchFamily="34" charset="0"/>
                <a:cs typeface="Times New Roman" panose="02020603050405020304" pitchFamily="18" charset="0"/>
              </a:rPr>
              <a:t> G,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Hurmuz</a:t>
            </a:r>
            <a:r>
              <a:rPr lang="en-US" sz="700" dirty="0">
                <a:effectLst/>
                <a:latin typeface="Calibri" panose="020F0502020204030204" pitchFamily="34" charset="0"/>
                <a:ea typeface="Calibri" panose="020F0502020204030204" pitchFamily="34" charset="0"/>
                <a:cs typeface="Times New Roman" panose="02020603050405020304" pitchFamily="18" charset="0"/>
              </a:rPr>
              <a:t> P,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Yuce</a:t>
            </a:r>
            <a:r>
              <a:rPr lang="en-US" sz="700" dirty="0">
                <a:effectLst/>
                <a:latin typeface="Calibri" panose="020F0502020204030204" pitchFamily="34" charset="0"/>
                <a:ea typeface="Calibri" panose="020F0502020204030204" pitchFamily="34" charset="0"/>
                <a:cs typeface="Times New Roman" panose="02020603050405020304" pitchFamily="18" charset="0"/>
              </a:rPr>
              <a:t> D,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Akyol</a:t>
            </a:r>
            <a:r>
              <a:rPr lang="en-US" sz="700" dirty="0">
                <a:effectLst/>
                <a:latin typeface="Calibri" panose="020F0502020204030204" pitchFamily="34" charset="0"/>
                <a:ea typeface="Calibri" panose="020F0502020204030204" pitchFamily="34" charset="0"/>
                <a:cs typeface="Times New Roman" panose="02020603050405020304" pitchFamily="18" charset="0"/>
              </a:rPr>
              <a:t> F. Prognostic significance of castrate testosterone levels for patients with intermediate and high risk prostate </a:t>
            </a:r>
            <a:r>
              <a:rPr lang="en-US" sz="700" dirty="0" err="1">
                <a:effectLst/>
                <a:latin typeface="Calibri" panose="020F0502020204030204" pitchFamily="34" charset="0"/>
                <a:ea typeface="Calibri" panose="020F0502020204030204" pitchFamily="34" charset="0"/>
                <a:cs typeface="Times New Roman" panose="02020603050405020304" pitchFamily="18" charset="0"/>
              </a:rPr>
              <a:t>cancer.</a:t>
            </a:r>
            <a:r>
              <a:rPr lang="en-US" sz="700" i="1" dirty="0" err="1">
                <a:effectLst/>
                <a:latin typeface="Calibri" panose="020F0502020204030204" pitchFamily="34" charset="0"/>
                <a:ea typeface="Calibri" panose="020F0502020204030204" pitchFamily="34" charset="0"/>
                <a:cs typeface="Times New Roman" panose="02020603050405020304" pitchFamily="18" charset="0"/>
              </a:rPr>
              <a:t>World</a:t>
            </a:r>
            <a:r>
              <a:rPr lang="en-US" sz="700" i="1" dirty="0">
                <a:effectLst/>
                <a:latin typeface="Calibri" panose="020F0502020204030204" pitchFamily="34" charset="0"/>
                <a:ea typeface="Calibri" panose="020F0502020204030204" pitchFamily="34" charset="0"/>
                <a:cs typeface="Times New Roman" panose="02020603050405020304" pitchFamily="18" charset="0"/>
              </a:rPr>
              <a:t> J Clin Oncol. </a:t>
            </a:r>
            <a:r>
              <a:rPr lang="en-US" sz="700" dirty="0">
                <a:effectLst/>
                <a:latin typeface="Calibri" panose="020F0502020204030204" pitchFamily="34" charset="0"/>
                <a:ea typeface="Calibri" panose="020F0502020204030204" pitchFamily="34" charset="0"/>
                <a:cs typeface="Times New Roman" panose="02020603050405020304" pitchFamily="18" charset="0"/>
              </a:rPr>
              <a:t>2019;10(8):283-292.</a:t>
            </a:r>
          </a:p>
          <a:p>
            <a:endParaRPr lang="en-US" sz="900" dirty="0"/>
          </a:p>
          <a:p>
            <a:endParaRPr lang="en-US" sz="900" dirty="0"/>
          </a:p>
        </p:txBody>
      </p:sp>
      <p:sp>
        <p:nvSpPr>
          <p:cNvPr id="4" name="Slide Number Placeholder 3"/>
          <p:cNvSpPr>
            <a:spLocks noGrp="1"/>
          </p:cNvSpPr>
          <p:nvPr>
            <p:ph type="sldNum" sz="quarter" idx="5"/>
          </p:nvPr>
        </p:nvSpPr>
        <p:spPr/>
        <p:txBody>
          <a:bodyPr/>
          <a:lstStyle/>
          <a:p>
            <a:fld id="{2704FE7F-26DA-4251-8478-E3A93E05B166}" type="slidenum">
              <a:rPr lang="en-US" smtClean="0"/>
              <a:pPr/>
              <a:t>5</a:t>
            </a:fld>
            <a:endParaRPr lang="en-US"/>
          </a:p>
        </p:txBody>
      </p:sp>
    </p:spTree>
    <p:extLst>
      <p:ext uri="{BB962C8B-B14F-4D97-AF65-F5344CB8AC3E}">
        <p14:creationId xmlns:p14="http://schemas.microsoft.com/office/powerpoint/2010/main" val="139113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900" b="1" dirty="0">
                <a:effectLst/>
                <a:latin typeface="+mn-lt"/>
                <a:ea typeface="Calibri" panose="020F0502020204030204" pitchFamily="34" charset="0"/>
                <a:cs typeface="Times New Roman" panose="02020603050405020304" pitchFamily="18" charset="0"/>
              </a:rPr>
              <a:t>Narrative:</a:t>
            </a:r>
            <a:r>
              <a:rPr lang="en-US" sz="900" dirty="0">
                <a:effectLst/>
                <a:latin typeface="+mn-lt"/>
                <a:ea typeface="Calibri" panose="020F0502020204030204" pitchFamily="34" charset="0"/>
                <a:cs typeface="Times New Roman" panose="02020603050405020304" pitchFamily="18" charset="0"/>
              </a:rPr>
              <a:t> Based on these values for serum T, I would like to review a publication that validates improvements in OS based on the ranges of T achieved through ADT. This is a publication from (Juan </a:t>
            </a:r>
            <a:r>
              <a:rPr lang="en-US" sz="900" dirty="0" err="1">
                <a:effectLst/>
                <a:latin typeface="+mn-lt"/>
                <a:ea typeface="Calibri" panose="020F0502020204030204" pitchFamily="34" charset="0"/>
                <a:cs typeface="Times New Roman" panose="02020603050405020304" pitchFamily="18" charset="0"/>
              </a:rPr>
              <a:t>Morote</a:t>
            </a:r>
            <a:r>
              <a:rPr lang="en-US" sz="900" dirty="0">
                <a:effectLst/>
                <a:latin typeface="+mn-lt"/>
                <a:ea typeface="Calibri" panose="020F0502020204030204" pitchFamily="34" charset="0"/>
                <a:cs typeface="Times New Roman" panose="02020603050405020304" pitchFamily="18" charset="0"/>
              </a:rPr>
              <a:t> in 2007), he and his group looked at improvements in PSA Progression-Free survival based on the ranges of their serum T. The study was organized into three groups; Group 1 contained men with serum &lt;20 ng/dL, Group 2 contained men with a serum range of 20-50 ng/dL and Group 3 contained men with serum &gt;50ng/dL. </a:t>
            </a:r>
          </a:p>
          <a:p>
            <a:pPr marL="1085850" marR="0" lvl="2" indent="-171450">
              <a:lnSpc>
                <a:spcPct val="107000"/>
              </a:lnSpc>
              <a:spcBef>
                <a:spcPts val="0"/>
              </a:spcBef>
              <a:spcAft>
                <a:spcPts val="0"/>
              </a:spcAft>
              <a:buFont typeface="Arial" panose="020B0604020202020204" pitchFamily="34" charset="0"/>
              <a:buChar char="•"/>
            </a:pPr>
            <a:r>
              <a:rPr lang="en-US" sz="900" b="1" dirty="0">
                <a:effectLst/>
                <a:latin typeface="+mn-lt"/>
                <a:ea typeface="Calibri" panose="020F0502020204030204" pitchFamily="34" charset="0"/>
                <a:cs typeface="Calibri" panose="020F0502020204030204" pitchFamily="34" charset="0"/>
              </a:rPr>
              <a:t>NOTE:</a:t>
            </a:r>
            <a:r>
              <a:rPr lang="en-US" sz="900" dirty="0">
                <a:effectLst/>
                <a:latin typeface="+mn-lt"/>
                <a:ea typeface="Calibri" panose="020F0502020204030204" pitchFamily="34" charset="0"/>
                <a:cs typeface="Calibri" panose="020F0502020204030204" pitchFamily="34" charset="0"/>
              </a:rPr>
              <a:t> Before going into the data, set up the study design:</a:t>
            </a:r>
            <a:r>
              <a:rPr lang="en-US" sz="900" dirty="0">
                <a:latin typeface="+mn-lt"/>
                <a:ea typeface="Calibri" panose="020F0502020204030204" pitchFamily="34" charset="0"/>
                <a:cs typeface="Times New Roman" panose="02020603050405020304" pitchFamily="18" charset="0"/>
              </a:rPr>
              <a:t> </a:t>
            </a:r>
          </a:p>
          <a:p>
            <a:pPr marL="1543050" lvl="3" indent="-171450">
              <a:lnSpc>
                <a:spcPct val="107000"/>
              </a:lnSpc>
              <a:spcBef>
                <a:spcPts val="0"/>
              </a:spcBef>
              <a:spcAft>
                <a:spcPts val="0"/>
              </a:spcAft>
              <a:buFont typeface="Arial" panose="020B0604020202020204" pitchFamily="34" charset="0"/>
              <a:buChar char="•"/>
            </a:pPr>
            <a:r>
              <a:rPr lang="en-US" sz="900" dirty="0">
                <a:effectLst/>
                <a:latin typeface="+mn-lt"/>
                <a:ea typeface="Calibri" panose="020F0502020204030204" pitchFamily="34" charset="0"/>
                <a:cs typeface="Calibri" panose="020F0502020204030204" pitchFamily="34" charset="0"/>
              </a:rPr>
              <a:t>Serum T was determined 3 times (in 6 months) in 73 patients with nonmetastatic prostate cancer treated with medical castration, 28 (38.4%) of whom also received bicalutamide (maximal androgen blockade). During a mean follow up of 51 months (range 12 to 240) 41 (67.1%) events of androgen independent progression were identified and correlated with breakthrough T increases of 50 ng/dl (classic level) and 20 ng/dl (surgical castration level).</a:t>
            </a:r>
            <a:endParaRPr lang="en-US" sz="9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mn-lt"/>
                <a:ea typeface="Calibri" panose="020F0502020204030204" pitchFamily="34" charset="0"/>
                <a:cs typeface="Calibri" panose="020F0502020204030204" pitchFamily="34" charset="0"/>
              </a:rPr>
              <a:t> </a:t>
            </a:r>
            <a:endParaRPr lang="en-US" sz="9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dirty="0">
                <a:effectLst/>
                <a:latin typeface="+mn-lt"/>
                <a:ea typeface="Calibri" panose="020F0502020204030204" pitchFamily="34" charset="0"/>
                <a:cs typeface="Times New Roman" panose="02020603050405020304" pitchFamily="18" charset="0"/>
              </a:rPr>
              <a:t>Based on their analysis, more men had serum levels &lt; 20ng/dL as seen in the bar chart on the left. Additionally, when you look at the KM curves on </a:t>
            </a:r>
            <a:r>
              <a:rPr lang="en-US" sz="900">
                <a:effectLst/>
                <a:latin typeface="+mn-lt"/>
                <a:ea typeface="Calibri" panose="020F0502020204030204" pitchFamily="34" charset="0"/>
                <a:cs typeface="Times New Roman" panose="02020603050405020304" pitchFamily="18" charset="0"/>
              </a:rPr>
              <a:t>the right, </a:t>
            </a:r>
            <a:r>
              <a:rPr lang="en-US" sz="900" dirty="0">
                <a:effectLst/>
                <a:latin typeface="+mn-lt"/>
                <a:ea typeface="Calibri" panose="020F0502020204030204" pitchFamily="34" charset="0"/>
                <a:cs typeface="Times New Roman" panose="02020603050405020304" pitchFamily="18" charset="0"/>
              </a:rPr>
              <a:t>that same group who had serum &lt;20ng/dL had a longer mean PSA Progression-Free survival of 106 months compared to the other two groups. </a:t>
            </a:r>
          </a:p>
          <a:p>
            <a:pPr marL="0" marR="0">
              <a:lnSpc>
                <a:spcPct val="107000"/>
              </a:lnSpc>
              <a:spcBef>
                <a:spcPts val="0"/>
              </a:spcBef>
              <a:spcAft>
                <a:spcPts val="800"/>
              </a:spcAft>
            </a:pPr>
            <a:endParaRPr lang="en-US" sz="9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b="1" dirty="0">
                <a:effectLst/>
                <a:latin typeface="+mn-lt"/>
                <a:ea typeface="Calibri" panose="020F0502020204030204" pitchFamily="34" charset="0"/>
                <a:cs typeface="Times New Roman" panose="02020603050405020304" pitchFamily="18" charset="0"/>
              </a:rPr>
              <a:t>The take-home message here is that patients who maintained castration levels &lt;20ng/dL on ADT were less likely to have breakthrough disease activity.</a:t>
            </a:r>
          </a:p>
          <a:p>
            <a:pPr marL="0" marR="0">
              <a:lnSpc>
                <a:spcPct val="107000"/>
              </a:lnSpc>
              <a:spcBef>
                <a:spcPts val="0"/>
              </a:spcBef>
              <a:spcAft>
                <a:spcPts val="800"/>
              </a:spcAft>
            </a:pPr>
            <a:endParaRPr lang="en-US" sz="900" dirty="0">
              <a:effectLst/>
              <a:latin typeface="+mn-lt"/>
              <a:ea typeface="Calibri" panose="020F0502020204030204" pitchFamily="34" charset="0"/>
              <a:cs typeface="Times New Roman" panose="02020603050405020304" pitchFamily="18" charset="0"/>
            </a:endParaRPr>
          </a:p>
          <a:p>
            <a:pPr marL="0" marR="0" indent="0" algn="l" defTabSz="914400" rtl="0" eaLnBrk="1" fontAlgn="base" latinLnBrk="0" hangingPunct="1">
              <a:lnSpc>
                <a:spcPct val="107000"/>
              </a:lnSpc>
              <a:spcBef>
                <a:spcPts val="0"/>
              </a:spcBef>
              <a:spcAft>
                <a:spcPts val="800"/>
              </a:spcAft>
              <a:buClrTx/>
              <a:buSzTx/>
              <a:buFontTx/>
              <a:buNone/>
              <a:tabLst/>
              <a:defRPr/>
            </a:pPr>
            <a:r>
              <a:rPr lang="en-US" sz="900" b="1" dirty="0">
                <a:effectLst/>
                <a:latin typeface="+mn-lt"/>
                <a:ea typeface="Calibri" panose="020F0502020204030204" pitchFamily="34" charset="0"/>
                <a:cs typeface="Times New Roman" panose="02020603050405020304" pitchFamily="18" charset="0"/>
              </a:rPr>
              <a:t>Reference: </a:t>
            </a:r>
            <a:r>
              <a:rPr lang="en-US" sz="900" dirty="0" err="1">
                <a:effectLst/>
                <a:latin typeface="+mn-lt"/>
                <a:ea typeface="Calibri" panose="020F0502020204030204" pitchFamily="34" charset="0"/>
                <a:cs typeface="Times New Roman" panose="02020603050405020304" pitchFamily="18" charset="0"/>
              </a:rPr>
              <a:t>Morote</a:t>
            </a:r>
            <a:r>
              <a:rPr lang="en-US" sz="900" dirty="0">
                <a:effectLst/>
                <a:latin typeface="+mn-lt"/>
                <a:ea typeface="Calibri" panose="020F0502020204030204" pitchFamily="34" charset="0"/>
                <a:cs typeface="Times New Roman" panose="02020603050405020304" pitchFamily="18" charset="0"/>
              </a:rPr>
              <a:t> J, </a:t>
            </a:r>
            <a:r>
              <a:rPr lang="en-US" sz="900" dirty="0" err="1">
                <a:effectLst/>
                <a:latin typeface="+mn-lt"/>
                <a:ea typeface="Calibri" panose="020F0502020204030204" pitchFamily="34" charset="0"/>
                <a:cs typeface="Times New Roman" panose="02020603050405020304" pitchFamily="18" charset="0"/>
              </a:rPr>
              <a:t>Orsola</a:t>
            </a:r>
            <a:r>
              <a:rPr lang="en-US" sz="900" dirty="0">
                <a:effectLst/>
                <a:latin typeface="+mn-lt"/>
                <a:ea typeface="Calibri" panose="020F0502020204030204" pitchFamily="34" charset="0"/>
                <a:cs typeface="Times New Roman" panose="02020603050405020304" pitchFamily="18" charset="0"/>
              </a:rPr>
              <a:t> A, </a:t>
            </a:r>
            <a:r>
              <a:rPr lang="en-US" sz="900" dirty="0" err="1">
                <a:effectLst/>
                <a:latin typeface="+mn-lt"/>
                <a:ea typeface="Calibri" panose="020F0502020204030204" pitchFamily="34" charset="0"/>
                <a:cs typeface="Times New Roman" panose="02020603050405020304" pitchFamily="18" charset="0"/>
              </a:rPr>
              <a:t>Planas</a:t>
            </a:r>
            <a:r>
              <a:rPr lang="en-US" sz="900" dirty="0">
                <a:effectLst/>
                <a:latin typeface="+mn-lt"/>
                <a:ea typeface="Calibri" panose="020F0502020204030204" pitchFamily="34" charset="0"/>
                <a:cs typeface="Times New Roman" panose="02020603050405020304" pitchFamily="18" charset="0"/>
              </a:rPr>
              <a:t> J, et al. Redefining clinically significant castration levels in patients with prostate cancer receiving continuous androgen deprivation therapy. </a:t>
            </a:r>
            <a:r>
              <a:rPr lang="en-US" sz="900" i="1" dirty="0">
                <a:effectLst/>
                <a:latin typeface="+mn-lt"/>
                <a:ea typeface="Calibri" panose="020F0502020204030204" pitchFamily="34" charset="0"/>
                <a:cs typeface="Times New Roman" panose="02020603050405020304" pitchFamily="18" charset="0"/>
              </a:rPr>
              <a:t>J Urol. </a:t>
            </a:r>
            <a:r>
              <a:rPr lang="en-US" sz="900" dirty="0">
                <a:effectLst/>
                <a:latin typeface="+mn-lt"/>
                <a:ea typeface="Calibri" panose="020F0502020204030204" pitchFamily="34" charset="0"/>
                <a:cs typeface="Times New Roman" panose="02020603050405020304" pitchFamily="18" charset="0"/>
              </a:rPr>
              <a:t>2007;178(4 </a:t>
            </a:r>
            <a:r>
              <a:rPr lang="en-US" sz="900" dirty="0" err="1">
                <a:effectLst/>
                <a:latin typeface="+mn-lt"/>
                <a:ea typeface="Calibri" panose="020F0502020204030204" pitchFamily="34" charset="0"/>
                <a:cs typeface="Times New Roman" panose="02020603050405020304" pitchFamily="18" charset="0"/>
              </a:rPr>
              <a:t>pt</a:t>
            </a:r>
            <a:r>
              <a:rPr lang="en-US" sz="900" dirty="0">
                <a:effectLst/>
                <a:latin typeface="+mn-lt"/>
                <a:ea typeface="Calibri" panose="020F0502020204030204" pitchFamily="34" charset="0"/>
                <a:cs typeface="Times New Roman" panose="02020603050405020304" pitchFamily="18" charset="0"/>
              </a:rPr>
              <a:t> 1):1290-1295</a:t>
            </a:r>
            <a:r>
              <a:rPr lang="en-US" sz="900" i="1" dirty="0">
                <a:effectLst/>
                <a:latin typeface="+mn-lt"/>
                <a:ea typeface="Calibri" panose="020F0502020204030204" pitchFamily="34" charset="0"/>
                <a:cs typeface="Times New Roman" panose="02020603050405020304" pitchFamily="18" charset="0"/>
              </a:rPr>
              <a:t>.</a:t>
            </a:r>
            <a:endParaRPr lang="en-US" sz="900" dirty="0">
              <a:effectLst/>
              <a:latin typeface="+mn-lt"/>
              <a:ea typeface="Calibri" panose="020F0502020204030204" pitchFamily="34" charset="0"/>
              <a:cs typeface="Times New Roman" panose="02020603050405020304" pitchFamily="18" charset="0"/>
            </a:endParaRPr>
          </a:p>
          <a:p>
            <a:endParaRPr lang="en-US" sz="900" dirty="0">
              <a:latin typeface="+mn-lt"/>
            </a:endParaRPr>
          </a:p>
          <a:p>
            <a:endParaRPr lang="en-US" sz="900" dirty="0">
              <a:latin typeface="+mn-lt"/>
            </a:endParaRPr>
          </a:p>
        </p:txBody>
      </p:sp>
      <p:sp>
        <p:nvSpPr>
          <p:cNvPr id="4" name="Slide Number Placeholder 3"/>
          <p:cNvSpPr>
            <a:spLocks noGrp="1"/>
          </p:cNvSpPr>
          <p:nvPr>
            <p:ph type="sldNum" sz="quarter" idx="5"/>
          </p:nvPr>
        </p:nvSpPr>
        <p:spPr/>
        <p:txBody>
          <a:bodyPr/>
          <a:lstStyle/>
          <a:p>
            <a:fld id="{2704FE7F-26DA-4251-8478-E3A93E05B166}" type="slidenum">
              <a:rPr lang="en-US" smtClean="0"/>
              <a:pPr/>
              <a:t>6</a:t>
            </a:fld>
            <a:endParaRPr lang="en-US"/>
          </a:p>
        </p:txBody>
      </p:sp>
    </p:spTree>
    <p:extLst>
      <p:ext uri="{BB962C8B-B14F-4D97-AF65-F5344CB8AC3E}">
        <p14:creationId xmlns:p14="http://schemas.microsoft.com/office/powerpoint/2010/main" val="206214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The next section I would like to discuss are the benefits of ADT use in prostate cancer.</a:t>
            </a:r>
            <a:endParaRPr lang="en-US" sz="900" dirty="0"/>
          </a:p>
        </p:txBody>
      </p:sp>
      <p:sp>
        <p:nvSpPr>
          <p:cNvPr id="4" name="Slide Number Placeholder 3"/>
          <p:cNvSpPr>
            <a:spLocks noGrp="1"/>
          </p:cNvSpPr>
          <p:nvPr>
            <p:ph type="sldNum" sz="quarter" idx="5"/>
          </p:nvPr>
        </p:nvSpPr>
        <p:spPr/>
        <p:txBody>
          <a:bodyPr/>
          <a:lstStyle/>
          <a:p>
            <a:fld id="{2704FE7F-26DA-4251-8478-E3A93E05B166}" type="slidenum">
              <a:rPr lang="en-US" smtClean="0"/>
              <a:pPr/>
              <a:t>7</a:t>
            </a:fld>
            <a:endParaRPr lang="en-US"/>
          </a:p>
        </p:txBody>
      </p:sp>
    </p:spTree>
    <p:extLst>
      <p:ext uri="{BB962C8B-B14F-4D97-AF65-F5344CB8AC3E}">
        <p14:creationId xmlns:p14="http://schemas.microsoft.com/office/powerpoint/2010/main" val="362112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900" b="1" dirty="0">
                <a:effectLst/>
                <a:latin typeface="+mn-lt"/>
                <a:ea typeface="Calibri" panose="020F0502020204030204" pitchFamily="34" charset="0"/>
                <a:cs typeface="Times New Roman" panose="02020603050405020304" pitchFamily="18" charset="0"/>
              </a:rPr>
              <a:t>Narrative: </a:t>
            </a:r>
            <a:r>
              <a:rPr lang="en-US" sz="900" dirty="0">
                <a:effectLst/>
                <a:latin typeface="+mn-lt"/>
                <a:ea typeface="Calibri" panose="020F0502020204030204" pitchFamily="34" charset="0"/>
                <a:cs typeface="Times New Roman" panose="02020603050405020304" pitchFamily="18" charset="0"/>
              </a:rPr>
              <a:t>Now as we know ADT can be achieved through medical or surgical castration.</a:t>
            </a:r>
            <a:r>
              <a:rPr lang="en-US" sz="900" baseline="30000" dirty="0">
                <a:effectLst/>
                <a:latin typeface="+mn-lt"/>
                <a:ea typeface="Calibri" panose="020F0502020204030204" pitchFamily="34" charset="0"/>
                <a:cs typeface="Times New Roman" panose="02020603050405020304" pitchFamily="18" charset="0"/>
              </a:rPr>
              <a:t>1 </a:t>
            </a:r>
            <a:r>
              <a:rPr lang="en-US" sz="900" dirty="0">
                <a:effectLst/>
                <a:latin typeface="+mn-lt"/>
                <a:ea typeface="Calibri" panose="020F0502020204030204" pitchFamily="34" charset="0"/>
                <a:cs typeface="Times New Roman" panose="02020603050405020304" pitchFamily="18" charset="0"/>
              </a:rPr>
              <a:t>Through clinical trials, data demonstrated an equivalence between surgical and medical castration</a:t>
            </a:r>
            <a:r>
              <a:rPr lang="en-US" sz="900" baseline="30000" dirty="0">
                <a:effectLst/>
                <a:latin typeface="+mn-lt"/>
                <a:ea typeface="Calibri" panose="020F0502020204030204" pitchFamily="34" charset="0"/>
                <a:cs typeface="Times New Roman" panose="02020603050405020304" pitchFamily="18" charset="0"/>
              </a:rPr>
              <a:t>1</a:t>
            </a:r>
            <a:r>
              <a:rPr lang="en-US" sz="900" dirty="0">
                <a:effectLst/>
                <a:latin typeface="+mn-lt"/>
                <a:ea typeface="Calibri" panose="020F0502020204030204" pitchFamily="34" charset="0"/>
                <a:cs typeface="Times New Roman" panose="02020603050405020304" pitchFamily="18" charset="0"/>
              </a:rPr>
              <a:t> in terms of survival, progression-related outcomes, time to treatment failure.</a:t>
            </a:r>
            <a:r>
              <a:rPr lang="en-US" sz="900" baseline="30000" dirty="0">
                <a:effectLst/>
                <a:latin typeface="+mn-lt"/>
                <a:ea typeface="Calibri" panose="020F0502020204030204" pitchFamily="34" charset="0"/>
                <a:cs typeface="Times New Roman" panose="02020603050405020304" pitchFamily="18" charset="0"/>
              </a:rPr>
              <a:t>2,3</a:t>
            </a:r>
            <a:endParaRPr lang="en-US" sz="9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dirty="0">
                <a:effectLst/>
                <a:latin typeface="+mn-lt"/>
                <a:ea typeface="Calibri" panose="020F0502020204030204" pitchFamily="34" charset="0"/>
                <a:cs typeface="Times New Roman" panose="02020603050405020304" pitchFamily="18" charset="0"/>
              </a:rPr>
              <a:t>Here is a quick review of the various mechanisms of ADT options.</a:t>
            </a:r>
            <a:r>
              <a:rPr lang="en-US" sz="900" baseline="30000" dirty="0">
                <a:effectLst/>
                <a:latin typeface="+mn-lt"/>
                <a:ea typeface="Calibri" panose="020F0502020204030204" pitchFamily="34" charset="0"/>
                <a:cs typeface="Times New Roman" panose="02020603050405020304" pitchFamily="18" charset="0"/>
              </a:rPr>
              <a:t>4</a:t>
            </a:r>
            <a:endParaRPr lang="en-US" sz="900" dirty="0">
              <a:effectLst/>
              <a:latin typeface="+mn-lt"/>
              <a:ea typeface="Calibri" panose="020F0502020204030204" pitchFamily="34" charset="0"/>
              <a:cs typeface="Times New Roman" panose="02020603050405020304" pitchFamily="18" charset="0"/>
            </a:endParaRPr>
          </a:p>
          <a:p>
            <a:pPr marL="631825" marR="0" lvl="0" indent="-292100">
              <a:lnSpc>
                <a:spcPct val="107000"/>
              </a:lnSpc>
              <a:spcBef>
                <a:spcPts val="0"/>
              </a:spcBef>
              <a:spcAft>
                <a:spcPts val="0"/>
              </a:spcAft>
              <a:buFont typeface="+mj-lt"/>
              <a:buAutoNum type="arabicPeriod"/>
            </a:pPr>
            <a:r>
              <a:rPr lang="en-US" sz="900" dirty="0">
                <a:effectLst/>
                <a:latin typeface="+mn-lt"/>
                <a:ea typeface="Calibri" panose="020F0502020204030204" pitchFamily="34" charset="0"/>
                <a:cs typeface="Times New Roman" panose="02020603050405020304" pitchFamily="18" charset="0"/>
              </a:rPr>
              <a:t>The first is orchiectomy which I am sure you’re very familiar with is the surgical removal of both testes to reduce the production of T.</a:t>
            </a:r>
          </a:p>
          <a:p>
            <a:pPr marL="631825" marR="0" lvl="0" indent="-292100">
              <a:lnSpc>
                <a:spcPct val="107000"/>
              </a:lnSpc>
              <a:spcBef>
                <a:spcPts val="0"/>
              </a:spcBef>
              <a:spcAft>
                <a:spcPts val="0"/>
              </a:spcAft>
              <a:buFont typeface="+mj-lt"/>
              <a:buAutoNum type="arabicPeriod"/>
            </a:pPr>
            <a:r>
              <a:rPr lang="en-US" sz="900" dirty="0">
                <a:effectLst/>
                <a:latin typeface="+mn-lt"/>
                <a:ea typeface="Calibri" panose="020F0502020204030204" pitchFamily="34" charset="0"/>
                <a:cs typeface="Times New Roman" panose="02020603050405020304" pitchFamily="18" charset="0"/>
              </a:rPr>
              <a:t>The second group are antiandrogens, which block the androgen receptor in order to reduce the effects of T signaling in the cell.</a:t>
            </a:r>
          </a:p>
          <a:p>
            <a:pPr marL="631825" marR="0" lvl="0" indent="-292100">
              <a:lnSpc>
                <a:spcPct val="107000"/>
              </a:lnSpc>
              <a:spcBef>
                <a:spcPts val="0"/>
              </a:spcBef>
              <a:spcAft>
                <a:spcPts val="0"/>
              </a:spcAft>
              <a:buFont typeface="+mj-lt"/>
              <a:buAutoNum type="arabicPeriod"/>
            </a:pPr>
            <a:r>
              <a:rPr lang="en-US" sz="900" dirty="0">
                <a:effectLst/>
                <a:latin typeface="+mn-lt"/>
                <a:ea typeface="Calibri" panose="020F0502020204030204" pitchFamily="34" charset="0"/>
                <a:cs typeface="Times New Roman" panose="02020603050405020304" pitchFamily="18" charset="0"/>
              </a:rPr>
              <a:t>The next group are LHRH agonists which overstimulate the pituitary gland to downregulate the GnRH receptor and decrease LH production, which lowers T production in the testes.</a:t>
            </a:r>
          </a:p>
          <a:p>
            <a:pPr marL="631825" marR="0" lvl="0" indent="-292100">
              <a:lnSpc>
                <a:spcPct val="107000"/>
              </a:lnSpc>
              <a:spcBef>
                <a:spcPts val="0"/>
              </a:spcBef>
              <a:spcAft>
                <a:spcPts val="0"/>
              </a:spcAft>
              <a:buFont typeface="+mj-lt"/>
              <a:buAutoNum type="arabicPeriod"/>
            </a:pPr>
            <a:r>
              <a:rPr lang="en-US" sz="900" dirty="0">
                <a:effectLst/>
                <a:latin typeface="+mn-lt"/>
                <a:ea typeface="Calibri" panose="020F0502020204030204" pitchFamily="34" charset="0"/>
                <a:cs typeface="Times New Roman" panose="02020603050405020304" pitchFamily="18" charset="0"/>
              </a:rPr>
              <a:t>Next, we have LHRH antagonists which block the GnRH receptor to decrease LH production, which lowers T production in the testes.</a:t>
            </a:r>
          </a:p>
          <a:p>
            <a:pPr marL="631825" marR="0" lvl="0" indent="-292100">
              <a:lnSpc>
                <a:spcPct val="107000"/>
              </a:lnSpc>
              <a:spcBef>
                <a:spcPts val="0"/>
              </a:spcBef>
              <a:spcAft>
                <a:spcPts val="800"/>
              </a:spcAft>
              <a:buFont typeface="+mj-lt"/>
              <a:buAutoNum type="arabicPeriod"/>
            </a:pPr>
            <a:r>
              <a:rPr lang="en-US" sz="900" dirty="0">
                <a:effectLst/>
                <a:latin typeface="+mn-lt"/>
                <a:ea typeface="Calibri" panose="020F0502020204030204" pitchFamily="34" charset="0"/>
                <a:cs typeface="Times New Roman" panose="02020603050405020304" pitchFamily="18" charset="0"/>
              </a:rPr>
              <a:t>And lastly, we have androgen pathway inhibitors, which target the androgen pathway to inhibit T synthesis or reduce AR signaling.</a:t>
            </a:r>
            <a:endParaRPr lang="en-US" sz="900" b="1" dirty="0">
              <a:effectLst/>
              <a:latin typeface="+mn-lt"/>
              <a:ea typeface="Calibri" panose="020F0502020204030204" pitchFamily="34" charset="0"/>
              <a:cs typeface="Times New Roman" panose="02020603050405020304" pitchFamily="18" charset="0"/>
            </a:endParaRPr>
          </a:p>
          <a:p>
            <a:pPr marL="1085850" marR="0" lvl="2"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en-US" sz="900" b="1" dirty="0">
                <a:effectLst/>
                <a:latin typeface="+mn-lt"/>
                <a:ea typeface="Calibri" panose="020F0502020204030204" pitchFamily="34" charset="0"/>
                <a:cs typeface="Times New Roman" panose="02020603050405020304" pitchFamily="18" charset="0"/>
              </a:rPr>
              <a:t>NOTE: </a:t>
            </a:r>
            <a:r>
              <a:rPr lang="en-US" sz="900" dirty="0">
                <a:latin typeface="+mn-lt"/>
              </a:rPr>
              <a:t>Bi</a:t>
            </a:r>
            <a:r>
              <a:rPr lang="en-US" sz="900" b="0" i="0" u="none" strike="noStrike" baseline="0" dirty="0">
                <a:latin typeface="+mn-lt"/>
              </a:rPr>
              <a:t>lateral orchiectomy results in a serum T level of approximately 15 ng/dL as compared to the historical definition of castration of T &lt;50 ng/dL.</a:t>
            </a:r>
            <a:r>
              <a:rPr lang="en-US" sz="900" b="0" i="0" u="none" strike="noStrike" baseline="30000" dirty="0">
                <a:latin typeface="+mn-lt"/>
              </a:rPr>
              <a:t>4</a:t>
            </a:r>
            <a:endParaRPr lang="en-US" sz="900" baseline="30000" dirty="0">
              <a:latin typeface="+mn-lt"/>
            </a:endParaRPr>
          </a:p>
          <a:p>
            <a:pPr>
              <a:lnSpc>
                <a:spcPct val="107000"/>
              </a:lnSpc>
              <a:spcBef>
                <a:spcPts val="0"/>
              </a:spcBef>
              <a:spcAft>
                <a:spcPts val="800"/>
              </a:spcAft>
            </a:pPr>
            <a:r>
              <a:rPr lang="en-US" sz="900" dirty="0">
                <a:effectLst/>
                <a:latin typeface="+mn-lt"/>
                <a:ea typeface="Calibri" panose="020F0502020204030204" pitchFamily="34" charset="0"/>
                <a:cs typeface="Times New Roman" panose="02020603050405020304" pitchFamily="18" charset="0"/>
              </a:rPr>
              <a:t>Now that we have reviewed the importance of maintaining low serum T and the methods of achieving those goals, I would like to move onto the next slide that demonstrates where the pivotal role ADT plays in the disease cycle of prostate cancer progression.</a:t>
            </a:r>
          </a:p>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AR, androgen receptor; GnRH, gonadotropin-releasing hormone; LH, luteinizing hormone.</a:t>
            </a:r>
            <a:endParaRPr lang="en-US" sz="800" b="1" dirty="0">
              <a:effectLst/>
              <a:latin typeface="+mn-lt"/>
              <a:ea typeface="Calibri" panose="020F0502020204030204" pitchFamily="34" charset="0"/>
              <a:cs typeface="Times New Roman" panose="02020603050405020304" pitchFamily="18" charset="0"/>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800" b="1" dirty="0">
                <a:effectLst/>
                <a:latin typeface="+mn-lt"/>
                <a:ea typeface="Calibri" panose="020F0502020204030204" pitchFamily="34" charset="0"/>
                <a:cs typeface="Times New Roman" panose="02020603050405020304" pitchFamily="18" charset="0"/>
              </a:rPr>
              <a:t>References:</a:t>
            </a:r>
            <a:r>
              <a:rPr lang="en-US" sz="800" dirty="0">
                <a:effectLst/>
                <a:latin typeface="+mn-lt"/>
                <a:ea typeface="Calibri" panose="020F0502020204030204" pitchFamily="34" charset="0"/>
                <a:cs typeface="Times New Roman" panose="02020603050405020304" pitchFamily="18" charset="0"/>
              </a:rPr>
              <a:t> </a:t>
            </a:r>
            <a:r>
              <a:rPr lang="en-US" sz="800" b="1" dirty="0">
                <a:effectLst/>
                <a:latin typeface="+mn-lt"/>
                <a:ea typeface="Calibri" panose="020F0502020204030204" pitchFamily="34" charset="0"/>
                <a:cs typeface="Times New Roman" panose="02020603050405020304" pitchFamily="18" charset="0"/>
              </a:rPr>
              <a:t>1.</a:t>
            </a:r>
            <a:r>
              <a:rPr lang="en-US" sz="800" dirty="0">
                <a:effectLst/>
                <a:latin typeface="+mn-lt"/>
                <a:ea typeface="Calibri" panose="020F0502020204030204" pitchFamily="34" charset="0"/>
                <a:cs typeface="Times New Roman" panose="02020603050405020304" pitchFamily="18" charset="0"/>
              </a:rPr>
              <a:t> Singer EA, </a:t>
            </a:r>
            <a:r>
              <a:rPr lang="en-US" sz="800" dirty="0" err="1">
                <a:effectLst/>
                <a:latin typeface="+mn-lt"/>
                <a:ea typeface="Calibri" panose="020F0502020204030204" pitchFamily="34" charset="0"/>
                <a:cs typeface="Times New Roman" panose="02020603050405020304" pitchFamily="18" charset="0"/>
              </a:rPr>
              <a:t>Golijanin</a:t>
            </a:r>
            <a:r>
              <a:rPr lang="en-US" sz="800" dirty="0">
                <a:effectLst/>
                <a:latin typeface="+mn-lt"/>
                <a:ea typeface="Calibri" panose="020F0502020204030204" pitchFamily="34" charset="0"/>
                <a:cs typeface="Times New Roman" panose="02020603050405020304" pitchFamily="18" charset="0"/>
              </a:rPr>
              <a:t> DJ, Miyamoto H, Messing EM. Androgen deprivation therapy for prostate cancer. </a:t>
            </a:r>
            <a:r>
              <a:rPr lang="en-US" sz="800" i="1" dirty="0">
                <a:effectLst/>
                <a:latin typeface="+mn-lt"/>
                <a:ea typeface="Calibri" panose="020F0502020204030204" pitchFamily="34" charset="0"/>
                <a:cs typeface="Times New Roman" panose="02020603050405020304" pitchFamily="18" charset="0"/>
              </a:rPr>
              <a:t>Expert </a:t>
            </a:r>
            <a:r>
              <a:rPr lang="en-US" sz="800" i="1" dirty="0" err="1">
                <a:effectLst/>
                <a:latin typeface="+mn-lt"/>
                <a:ea typeface="Calibri" panose="020F0502020204030204" pitchFamily="34" charset="0"/>
                <a:cs typeface="Times New Roman" panose="02020603050405020304" pitchFamily="18" charset="0"/>
              </a:rPr>
              <a:t>Opin</a:t>
            </a:r>
            <a:r>
              <a:rPr lang="en-US" sz="800" i="1" dirty="0">
                <a:effectLst/>
                <a:latin typeface="+mn-lt"/>
                <a:ea typeface="Calibri" panose="020F0502020204030204" pitchFamily="34" charset="0"/>
                <a:cs typeface="Times New Roman" panose="02020603050405020304" pitchFamily="18" charset="0"/>
              </a:rPr>
              <a:t> </a:t>
            </a:r>
            <a:r>
              <a:rPr lang="en-US" sz="800" i="1" dirty="0" err="1">
                <a:effectLst/>
                <a:latin typeface="+mn-lt"/>
                <a:ea typeface="Calibri" panose="020F0502020204030204" pitchFamily="34" charset="0"/>
                <a:cs typeface="Times New Roman" panose="02020603050405020304" pitchFamily="18" charset="0"/>
              </a:rPr>
              <a:t>Pharmacother</a:t>
            </a:r>
            <a:r>
              <a:rPr lang="en-US" sz="800" dirty="0">
                <a:effectLst/>
                <a:latin typeface="+mn-lt"/>
                <a:ea typeface="Calibri" panose="020F0502020204030204" pitchFamily="34" charset="0"/>
                <a:cs typeface="Times New Roman" panose="02020603050405020304" pitchFamily="18" charset="0"/>
              </a:rPr>
              <a:t>. 2008;9(2):211-228. </a:t>
            </a:r>
            <a:r>
              <a:rPr lang="en-US" sz="800" b="1" dirty="0">
                <a:effectLst/>
                <a:latin typeface="+mn-lt"/>
                <a:ea typeface="Calibri" panose="020F0502020204030204" pitchFamily="34" charset="0"/>
                <a:cs typeface="Times New Roman" panose="02020603050405020304" pitchFamily="18" charset="0"/>
              </a:rPr>
              <a:t>2. </a:t>
            </a:r>
            <a:r>
              <a:rPr lang="en-US" sz="800" dirty="0">
                <a:effectLst/>
                <a:latin typeface="+mn-lt"/>
                <a:ea typeface="Calibri" panose="020F0502020204030204" pitchFamily="34" charset="0"/>
                <a:cs typeface="Times New Roman" panose="02020603050405020304" pitchFamily="18" charset="0"/>
              </a:rPr>
              <a:t>Sharifi N, Gulley JL, </a:t>
            </a:r>
            <a:r>
              <a:rPr lang="en-US" sz="800" dirty="0" err="1">
                <a:effectLst/>
                <a:latin typeface="+mn-lt"/>
                <a:ea typeface="Calibri" panose="020F0502020204030204" pitchFamily="34" charset="0"/>
                <a:cs typeface="Times New Roman" panose="02020603050405020304" pitchFamily="18" charset="0"/>
              </a:rPr>
              <a:t>Dahut</a:t>
            </a:r>
            <a:r>
              <a:rPr lang="en-US" sz="800" dirty="0">
                <a:effectLst/>
                <a:latin typeface="+mn-lt"/>
                <a:ea typeface="Calibri" panose="020F0502020204030204" pitchFamily="34" charset="0"/>
                <a:cs typeface="Times New Roman" panose="02020603050405020304" pitchFamily="18" charset="0"/>
              </a:rPr>
              <a:t> WL. Androgen deprivation therapy for prostate cancer.</a:t>
            </a:r>
            <a:r>
              <a:rPr lang="en-US" sz="800" baseline="0" dirty="0">
                <a:effectLst/>
                <a:latin typeface="+mn-lt"/>
                <a:ea typeface="Calibri" panose="020F0502020204030204" pitchFamily="34" charset="0"/>
                <a:cs typeface="Times New Roman" panose="02020603050405020304" pitchFamily="18" charset="0"/>
              </a:rPr>
              <a:t> </a:t>
            </a:r>
            <a:r>
              <a:rPr lang="en-US" sz="800" i="1" dirty="0">
                <a:effectLst/>
                <a:latin typeface="+mn-lt"/>
                <a:ea typeface="Calibri" panose="020F0502020204030204" pitchFamily="34" charset="0"/>
                <a:cs typeface="Times New Roman" panose="02020603050405020304" pitchFamily="18" charset="0"/>
              </a:rPr>
              <a:t>JAMA</a:t>
            </a:r>
            <a:r>
              <a:rPr lang="en-US" sz="800" dirty="0">
                <a:effectLst/>
                <a:latin typeface="+mn-lt"/>
                <a:ea typeface="Calibri" panose="020F0502020204030204" pitchFamily="34" charset="0"/>
                <a:cs typeface="Times New Roman" panose="02020603050405020304" pitchFamily="18" charset="0"/>
              </a:rPr>
              <a:t>. 2005;294(2):238-244. </a:t>
            </a:r>
            <a:r>
              <a:rPr lang="en-US" sz="800" b="1" dirty="0">
                <a:effectLst/>
                <a:latin typeface="+mn-lt"/>
                <a:ea typeface="Calibri" panose="020F0502020204030204" pitchFamily="34" charset="0"/>
                <a:cs typeface="Times New Roman" panose="02020603050405020304" pitchFamily="18" charset="0"/>
              </a:rPr>
              <a:t>3. </a:t>
            </a:r>
            <a:r>
              <a:rPr lang="en-US" sz="800" dirty="0">
                <a:effectLst/>
                <a:latin typeface="+mn-lt"/>
                <a:ea typeface="Calibri" panose="020F0502020204030204" pitchFamily="34" charset="0"/>
                <a:cs typeface="Times New Roman" panose="02020603050405020304" pitchFamily="18" charset="0"/>
              </a:rPr>
              <a:t>Perlmutter MA, </a:t>
            </a:r>
            <a:r>
              <a:rPr lang="en-US" sz="800" dirty="0" err="1">
                <a:effectLst/>
                <a:latin typeface="+mn-lt"/>
                <a:ea typeface="Calibri" panose="020F0502020204030204" pitchFamily="34" charset="0"/>
                <a:cs typeface="Times New Roman" panose="02020603050405020304" pitchFamily="18" charset="0"/>
              </a:rPr>
              <a:t>Lepor</a:t>
            </a:r>
            <a:r>
              <a:rPr lang="en-US" sz="800" dirty="0">
                <a:effectLst/>
                <a:latin typeface="+mn-lt"/>
                <a:ea typeface="Calibri" panose="020F0502020204030204" pitchFamily="34" charset="0"/>
                <a:cs typeface="Times New Roman" panose="02020603050405020304" pitchFamily="18" charset="0"/>
              </a:rPr>
              <a:t> H. Androgen deprivation therapy in the treatment of advanced prostate cancer. </a:t>
            </a:r>
            <a:r>
              <a:rPr lang="en-US" sz="800" i="1" dirty="0">
                <a:effectLst/>
                <a:latin typeface="+mn-lt"/>
                <a:ea typeface="Calibri" panose="020F0502020204030204" pitchFamily="34" charset="0"/>
                <a:cs typeface="Times New Roman" panose="02020603050405020304" pitchFamily="18" charset="0"/>
              </a:rPr>
              <a:t>Rev Urol</a:t>
            </a:r>
            <a:r>
              <a:rPr lang="en-US" sz="800" dirty="0">
                <a:effectLst/>
                <a:latin typeface="+mn-lt"/>
                <a:ea typeface="Calibri" panose="020F0502020204030204" pitchFamily="34" charset="0"/>
                <a:cs typeface="Times New Roman" panose="02020603050405020304" pitchFamily="18" charset="0"/>
              </a:rPr>
              <a:t>. 2007;9 Suppl 1(Suppl 1):S3-S8. </a:t>
            </a:r>
            <a:r>
              <a:rPr lang="en-US" sz="800" b="1" dirty="0">
                <a:effectLst/>
                <a:latin typeface="+mn-lt"/>
                <a:ea typeface="Calibri" panose="020F0502020204030204" pitchFamily="34" charset="0"/>
                <a:cs typeface="Times New Roman" panose="02020603050405020304" pitchFamily="18" charset="0"/>
              </a:rPr>
              <a:t>4. </a:t>
            </a:r>
            <a:r>
              <a:rPr lang="en-US" sz="800" dirty="0">
                <a:effectLst/>
                <a:latin typeface="+mn-lt"/>
                <a:ea typeface="Calibri" panose="020F0502020204030204" pitchFamily="34" charset="0"/>
                <a:cs typeface="Times New Roman" panose="02020603050405020304" pitchFamily="18" charset="0"/>
              </a:rPr>
              <a:t>Crawford ED, </a:t>
            </a:r>
            <a:r>
              <a:rPr lang="en-US" sz="800" dirty="0" err="1">
                <a:effectLst/>
                <a:latin typeface="+mn-lt"/>
                <a:ea typeface="Calibri" panose="020F0502020204030204" pitchFamily="34" charset="0"/>
                <a:cs typeface="Times New Roman" panose="02020603050405020304" pitchFamily="18" charset="0"/>
              </a:rPr>
              <a:t>Heidenreich</a:t>
            </a:r>
            <a:r>
              <a:rPr lang="en-US" sz="800" dirty="0">
                <a:effectLst/>
                <a:latin typeface="+mn-lt"/>
                <a:ea typeface="Calibri" panose="020F0502020204030204" pitchFamily="34" charset="0"/>
                <a:cs typeface="Times New Roman" panose="02020603050405020304" pitchFamily="18" charset="0"/>
              </a:rPr>
              <a:t> A, </a:t>
            </a:r>
            <a:r>
              <a:rPr lang="en-US" sz="800" dirty="0" err="1">
                <a:effectLst/>
                <a:latin typeface="+mn-lt"/>
                <a:ea typeface="Calibri" panose="020F0502020204030204" pitchFamily="34" charset="0"/>
                <a:cs typeface="Times New Roman" panose="02020603050405020304" pitchFamily="18" charset="0"/>
              </a:rPr>
              <a:t>Lawrentschuk</a:t>
            </a:r>
            <a:r>
              <a:rPr lang="en-US" sz="800" dirty="0">
                <a:effectLst/>
                <a:latin typeface="+mn-lt"/>
                <a:ea typeface="Calibri" panose="020F0502020204030204" pitchFamily="34" charset="0"/>
                <a:cs typeface="Times New Roman" panose="02020603050405020304" pitchFamily="18" charset="0"/>
              </a:rPr>
              <a:t> N, et al. Androgen-targeted therapy in men with prostate cancer: evolving practice and future considerations. </a:t>
            </a:r>
            <a:r>
              <a:rPr lang="it-IT" sz="800" i="1" dirty="0">
                <a:effectLst/>
                <a:latin typeface="+mn-lt"/>
                <a:ea typeface="Calibri" panose="020F0502020204030204" pitchFamily="34" charset="0"/>
                <a:cs typeface="Times New Roman" panose="02020603050405020304" pitchFamily="18" charset="0"/>
              </a:rPr>
              <a:t>Prostate Cancer Prostatic Dis</a:t>
            </a:r>
            <a:r>
              <a:rPr lang="it-IT" sz="800" dirty="0">
                <a:effectLst/>
                <a:latin typeface="+mn-lt"/>
                <a:ea typeface="Calibri" panose="020F0502020204030204" pitchFamily="34" charset="0"/>
                <a:cs typeface="Times New Roman" panose="02020603050405020304" pitchFamily="18" charset="0"/>
              </a:rPr>
              <a:t>. 2019;22(1):24-38. </a:t>
            </a:r>
            <a:endParaRPr lang="en-US" sz="800" dirty="0">
              <a:effectLst/>
              <a:latin typeface="+mn-lt"/>
              <a:ea typeface="Calibri" panose="020F0502020204030204" pitchFamily="34" charset="0"/>
              <a:cs typeface="Times New Roman" panose="02020603050405020304" pitchFamily="18" charset="0"/>
            </a:endParaRPr>
          </a:p>
          <a:p>
            <a:endParaRPr lang="en-US" sz="900" dirty="0">
              <a:latin typeface="+mn-lt"/>
            </a:endParaRPr>
          </a:p>
          <a:p>
            <a:endParaRPr lang="en-US" sz="900" dirty="0">
              <a:latin typeface="+mn-lt"/>
            </a:endParaRPr>
          </a:p>
        </p:txBody>
      </p:sp>
      <p:sp>
        <p:nvSpPr>
          <p:cNvPr id="4" name="Slide Number Placeholder 3"/>
          <p:cNvSpPr>
            <a:spLocks noGrp="1"/>
          </p:cNvSpPr>
          <p:nvPr>
            <p:ph type="sldNum" sz="quarter" idx="5"/>
          </p:nvPr>
        </p:nvSpPr>
        <p:spPr/>
        <p:txBody>
          <a:bodyPr/>
          <a:lstStyle/>
          <a:p>
            <a:fld id="{B951EC43-AD3D-4987-B264-B7C5A17A3FB5}" type="slidenum">
              <a:rPr lang="fr-CH" smtClean="0"/>
              <a:t>8</a:t>
            </a:fld>
            <a:endParaRPr lang="fr-CH"/>
          </a:p>
        </p:txBody>
      </p:sp>
    </p:spTree>
    <p:extLst>
      <p:ext uri="{BB962C8B-B14F-4D97-AF65-F5344CB8AC3E}">
        <p14:creationId xmlns:p14="http://schemas.microsoft.com/office/powerpoint/2010/main" val="175989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7349" y="4385628"/>
            <a:ext cx="5921828" cy="4154805"/>
          </a:xfrm>
        </p:spPr>
        <p:txBody>
          <a:bodyPr/>
          <a:lstStyle/>
          <a:p>
            <a:pPr marL="0" marR="0">
              <a:lnSpc>
                <a:spcPct val="107000"/>
              </a:lnSpc>
              <a:spcBef>
                <a:spcPts val="0"/>
              </a:spcBef>
              <a:spcAft>
                <a:spcPts val="800"/>
              </a:spcAft>
            </a:pPr>
            <a:r>
              <a:rPr lang="en-US" sz="1000" b="1" dirty="0">
                <a:effectLst/>
                <a:latin typeface="+mn-lt"/>
                <a:ea typeface="Calibri" panose="020F0502020204030204" pitchFamily="34" charset="0"/>
                <a:cs typeface="Times New Roman" panose="02020603050405020304" pitchFamily="18" charset="0"/>
              </a:rPr>
              <a:t>Narrative: </a:t>
            </a:r>
          </a:p>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This figure shows the disease progression cycle of prostate cancer, the x-axis is time of disease progression based on the different stages and the y-axis is tumor activity. </a:t>
            </a:r>
          </a:p>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Starting with </a:t>
            </a:r>
            <a:r>
              <a:rPr lang="en-US" sz="1000" b="1" dirty="0">
                <a:effectLst/>
                <a:latin typeface="+mn-lt"/>
                <a:ea typeface="Calibri" panose="020F0502020204030204" pitchFamily="34" charset="0"/>
                <a:cs typeface="Times New Roman" panose="02020603050405020304" pitchFamily="18" charset="0"/>
              </a:rPr>
              <a:t>local disease </a:t>
            </a:r>
            <a:r>
              <a:rPr lang="en-US" sz="1000" dirty="0">
                <a:effectLst/>
                <a:latin typeface="+mn-lt"/>
                <a:ea typeface="Calibri" panose="020F0502020204030204" pitchFamily="34" charset="0"/>
                <a:cs typeface="Times New Roman" panose="02020603050405020304" pitchFamily="18" charset="0"/>
              </a:rPr>
              <a:t>when the patient is newly diagnosed there is a rise in activity which corresponds to an increase in PSA. With surgery or radiation in local disease you reduce the PSA to normal levels and stop the tumor; however, for some men the story doesn’t stop there, and tumor activity has what we call biochemical recurrence (BCR), and overtime that leads to a rise in PSA. </a:t>
            </a:r>
          </a:p>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At this point the patient will initiate ADT and (this will be achieved by surgical or medical castration which lowers your PSA and T). When this happens the PSA nadir at a very low value. At this stage you are considered </a:t>
            </a:r>
            <a:r>
              <a:rPr lang="en-US" sz="1000" b="1" dirty="0">
                <a:effectLst/>
                <a:latin typeface="+mn-lt"/>
                <a:ea typeface="Calibri" panose="020F0502020204030204" pitchFamily="34" charset="0"/>
                <a:cs typeface="Times New Roman" panose="02020603050405020304" pitchFamily="18" charset="0"/>
              </a:rPr>
              <a:t>non-metastatic (M0)</a:t>
            </a:r>
            <a:r>
              <a:rPr lang="en-US" sz="1000" dirty="0">
                <a:effectLst/>
                <a:latin typeface="+mn-lt"/>
                <a:ea typeface="Calibri" panose="020F0502020204030204" pitchFamily="34" charset="0"/>
                <a:cs typeface="Times New Roman" panose="02020603050405020304" pitchFamily="18" charset="0"/>
              </a:rPr>
              <a:t>, based on guidelines they support observation or use of </a:t>
            </a:r>
            <a:r>
              <a:rPr lang="en-US" sz="1000" b="1" dirty="0">
                <a:effectLst/>
                <a:latin typeface="+mn-lt"/>
                <a:ea typeface="Calibri" panose="020F0502020204030204" pitchFamily="34" charset="0"/>
                <a:cs typeface="Times New Roman" panose="02020603050405020304" pitchFamily="18" charset="0"/>
              </a:rPr>
              <a:t>ADT indefinitely</a:t>
            </a:r>
            <a:r>
              <a:rPr lang="en-US" sz="1000" dirty="0">
                <a:effectLst/>
                <a:latin typeface="+mn-lt"/>
                <a:ea typeface="Calibri" panose="020F0502020204030204" pitchFamily="34" charset="0"/>
                <a:cs typeface="Times New Roman" panose="02020603050405020304" pitchFamily="18" charset="0"/>
              </a:rPr>
              <a:t>. As the patient progresses in their disease they may be on ADT for many years before they notice any rise in PSA and through those years there are many additional therapies that can be added on (in yellow) to maintain low PSA levels. </a:t>
            </a:r>
          </a:p>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Over time as the therapy has another BCR and rise in PSA, the disease will progress to </a:t>
            </a:r>
            <a:r>
              <a:rPr lang="en-US" sz="1000" b="1" dirty="0">
                <a:effectLst/>
                <a:latin typeface="+mn-lt"/>
                <a:ea typeface="Calibri" panose="020F0502020204030204" pitchFamily="34" charset="0"/>
                <a:cs typeface="Times New Roman" panose="02020603050405020304" pitchFamily="18" charset="0"/>
              </a:rPr>
              <a:t>Metastatic (M1), </a:t>
            </a:r>
            <a:r>
              <a:rPr lang="en-US" sz="1000" b="0" dirty="0">
                <a:effectLst/>
                <a:latin typeface="+mn-lt"/>
                <a:ea typeface="Calibri" panose="020F0502020204030204" pitchFamily="34" charset="0"/>
                <a:cs typeface="Times New Roman" panose="02020603050405020304" pitchFamily="18" charset="0"/>
              </a:rPr>
              <a:t>the guidelines support use of ADT indefinitely alone or ADT with a </a:t>
            </a:r>
            <a:r>
              <a:rPr lang="en-US" sz="1000" b="0" dirty="0" err="1">
                <a:effectLst/>
                <a:latin typeface="+mn-lt"/>
                <a:ea typeface="Calibri" panose="020F0502020204030204" pitchFamily="34" charset="0"/>
                <a:cs typeface="Times New Roman" panose="02020603050405020304" pitchFamily="18" charset="0"/>
              </a:rPr>
              <a:t>ARi</a:t>
            </a:r>
            <a:r>
              <a:rPr lang="en-US" sz="1000" b="0" dirty="0">
                <a:effectLst/>
                <a:latin typeface="+mn-lt"/>
                <a:ea typeface="Calibri" panose="020F0502020204030204" pitchFamily="34" charset="0"/>
                <a:cs typeface="Times New Roman" panose="02020603050405020304" pitchFamily="18" charset="0"/>
              </a:rPr>
              <a:t> (chemotherapy immunotherapy or radiation therapy) and event</a:t>
            </a:r>
            <a:r>
              <a:rPr lang="en-US" sz="1000" dirty="0">
                <a:effectLst/>
                <a:latin typeface="+mn-lt"/>
                <a:ea typeface="Calibri" panose="020F0502020204030204" pitchFamily="34" charset="0"/>
                <a:cs typeface="Times New Roman" panose="02020603050405020304" pitchFamily="18" charset="0"/>
              </a:rPr>
              <a:t>ually overtime your tumor activity will have rises and falls as new therapies are layered with ADT. Over time, the rising PSA will not be able to decrease and for many patients the prognosis is poor and leads to hospice or end of life care.</a:t>
            </a:r>
          </a:p>
          <a:p>
            <a:pPr marL="0" marR="0">
              <a:lnSpc>
                <a:spcPct val="107000"/>
              </a:lnSpc>
              <a:spcBef>
                <a:spcPts val="0"/>
              </a:spcBef>
              <a:spcAft>
                <a:spcPts val="800"/>
              </a:spcAft>
            </a:pPr>
            <a:r>
              <a:rPr lang="en-US" sz="1000" dirty="0">
                <a:effectLst/>
                <a:latin typeface="+mn-lt"/>
                <a:ea typeface="Calibri" panose="020F0502020204030204" pitchFamily="34" charset="0"/>
                <a:cs typeface="Times New Roman" panose="02020603050405020304" pitchFamily="18" charset="0"/>
              </a:rPr>
              <a:t>The most important and critical part of this figure is where ADT fits into this disease. Once you have BCR and are castrated, ADT remains the backbone in prostate cancer therapy and through clinical studies and supportive guidelines long term ADT use is essential (blue arrow).</a:t>
            </a:r>
          </a:p>
          <a:p>
            <a:pPr marL="57150" algn="l">
              <a:spcAft>
                <a:spcPts val="0"/>
              </a:spcAft>
            </a:pPr>
            <a:endParaRPr lang="en-US" sz="1000" dirty="0">
              <a:solidFill>
                <a:srgbClr val="000000"/>
              </a:solidFill>
              <a:latin typeface="+mn-lt"/>
            </a:endParaRPr>
          </a:p>
          <a:p>
            <a:pPr algn="l">
              <a:spcBef>
                <a:spcPts val="0"/>
              </a:spcBef>
              <a:spcAft>
                <a:spcPts val="0"/>
              </a:spcAft>
            </a:pPr>
            <a:r>
              <a:rPr lang="en-US" sz="900" dirty="0">
                <a:solidFill>
                  <a:srgbClr val="000000"/>
                </a:solidFill>
                <a:latin typeface="+mn-lt"/>
                <a:cs typeface="Calibri" panose="020F0502020204030204" pitchFamily="34" charset="0"/>
              </a:rPr>
              <a:t>BCR, biochemical recurrence; </a:t>
            </a:r>
            <a:r>
              <a:rPr lang="en-US" sz="900" dirty="0" err="1">
                <a:solidFill>
                  <a:srgbClr val="000000"/>
                </a:solidFill>
                <a:latin typeface="+mn-lt"/>
                <a:cs typeface="Calibri" panose="020F0502020204030204" pitchFamily="34" charset="0"/>
              </a:rPr>
              <a:t>ARi</a:t>
            </a:r>
            <a:r>
              <a:rPr lang="en-US" sz="900" dirty="0">
                <a:solidFill>
                  <a:srgbClr val="000000"/>
                </a:solidFill>
                <a:latin typeface="+mn-lt"/>
                <a:cs typeface="Calibri" panose="020F0502020204030204" pitchFamily="34" charset="0"/>
              </a:rPr>
              <a:t>, androgen receptor inhibitor; PSA, prostate-specific antigen.</a:t>
            </a:r>
          </a:p>
          <a:p>
            <a:pPr marL="0" marR="0" indent="0" algn="l" defTabSz="914400" rtl="0" eaLnBrk="1" fontAlgn="base" latinLnBrk="0" hangingPunct="1">
              <a:lnSpc>
                <a:spcPct val="100000"/>
              </a:lnSpc>
              <a:spcBef>
                <a:spcPts val="0"/>
              </a:spcBef>
              <a:spcAft>
                <a:spcPts val="0"/>
              </a:spcAft>
              <a:buClrTx/>
              <a:buSzTx/>
              <a:buFontTx/>
              <a:buNone/>
              <a:tabLst/>
              <a:defRPr/>
            </a:pPr>
            <a:r>
              <a:rPr lang="en-US" sz="900" b="1" dirty="0">
                <a:solidFill>
                  <a:srgbClr val="000000"/>
                </a:solidFill>
                <a:latin typeface="+mn-lt"/>
                <a:cs typeface="Calibri" panose="020F0502020204030204" pitchFamily="34" charset="0"/>
              </a:rPr>
              <a:t>References: 1. </a:t>
            </a:r>
            <a:r>
              <a:rPr lang="en-US" sz="900" dirty="0">
                <a:solidFill>
                  <a:srgbClr val="000000"/>
                </a:solidFill>
                <a:latin typeface="+mn-lt"/>
                <a:cs typeface="Calibri" panose="020F0502020204030204" pitchFamily="34" charset="0"/>
              </a:rPr>
              <a:t>Crawford ED, </a:t>
            </a:r>
            <a:r>
              <a:rPr lang="en-US" sz="900" dirty="0" err="1">
                <a:solidFill>
                  <a:srgbClr val="000000"/>
                </a:solidFill>
                <a:latin typeface="+mn-lt"/>
                <a:cs typeface="Calibri" panose="020F0502020204030204" pitchFamily="34" charset="0"/>
              </a:rPr>
              <a:t>Petrylak</a:t>
            </a:r>
            <a:r>
              <a:rPr lang="en-US" sz="900" dirty="0">
                <a:solidFill>
                  <a:srgbClr val="000000"/>
                </a:solidFill>
                <a:latin typeface="+mn-lt"/>
                <a:cs typeface="Calibri" panose="020F0502020204030204" pitchFamily="34" charset="0"/>
              </a:rPr>
              <a:t> D, Sartor O.</a:t>
            </a:r>
            <a:r>
              <a:rPr lang="en-US" sz="900" i="1" dirty="0">
                <a:solidFill>
                  <a:srgbClr val="000000"/>
                </a:solidFill>
                <a:latin typeface="+mn-lt"/>
                <a:cs typeface="Calibri" panose="020F0502020204030204" pitchFamily="34" charset="0"/>
              </a:rPr>
              <a:t> Navigating the evolving therapeutic landscape in advanced prostate cancer.</a:t>
            </a:r>
            <a:r>
              <a:rPr lang="en-US" sz="900" i="1" baseline="0" dirty="0">
                <a:solidFill>
                  <a:srgbClr val="000000"/>
                </a:solidFill>
                <a:latin typeface="+mn-lt"/>
                <a:cs typeface="Calibri" panose="020F0502020204030204" pitchFamily="34" charset="0"/>
              </a:rPr>
              <a:t> </a:t>
            </a:r>
            <a:r>
              <a:rPr lang="en-US" sz="900" i="1" dirty="0" err="1">
                <a:solidFill>
                  <a:srgbClr val="000000"/>
                </a:solidFill>
                <a:latin typeface="+mn-lt"/>
                <a:cs typeface="Calibri" panose="020F0502020204030204" pitchFamily="34" charset="0"/>
              </a:rPr>
              <a:t>Urol</a:t>
            </a:r>
            <a:r>
              <a:rPr lang="en-US" sz="900" i="1" dirty="0">
                <a:solidFill>
                  <a:srgbClr val="000000"/>
                </a:solidFill>
                <a:latin typeface="+mn-lt"/>
                <a:cs typeface="Calibri" panose="020F0502020204030204" pitchFamily="34" charset="0"/>
              </a:rPr>
              <a:t> Oncol. </a:t>
            </a:r>
            <a:r>
              <a:rPr lang="en-US" sz="900" dirty="0">
                <a:solidFill>
                  <a:srgbClr val="000000"/>
                </a:solidFill>
                <a:latin typeface="+mn-lt"/>
                <a:cs typeface="Calibri" panose="020F0502020204030204" pitchFamily="34" charset="0"/>
              </a:rPr>
              <a:t>2017;35S:S1-S13. </a:t>
            </a:r>
            <a:r>
              <a:rPr lang="en-US" sz="900" b="1" dirty="0">
                <a:solidFill>
                  <a:srgbClr val="000000"/>
                </a:solidFill>
                <a:latin typeface="+mn-lt"/>
                <a:cs typeface="Calibri" panose="020F0502020204030204" pitchFamily="34" charset="0"/>
              </a:rPr>
              <a:t>2. </a:t>
            </a:r>
            <a:r>
              <a:rPr lang="en-US" sz="900" dirty="0">
                <a:solidFill>
                  <a:srgbClr val="000000"/>
                </a:solidFill>
                <a:effectLst/>
                <a:latin typeface="+mn-lt"/>
                <a:ea typeface="Calibri" panose="020F0502020204030204" pitchFamily="34" charset="0"/>
                <a:cs typeface="Calibri" panose="020F0502020204030204" pitchFamily="34" charset="0"/>
              </a:rPr>
              <a:t>Advanced Prostate Cancer: AUA/ASTRO/SUO Guideline. https://www.auanet.org/guidelines/advanced-prostate-cancer. Accessed August 7, 2020. </a:t>
            </a:r>
            <a:r>
              <a:rPr lang="en-US" sz="900" b="1" dirty="0">
                <a:solidFill>
                  <a:srgbClr val="000000"/>
                </a:solidFill>
                <a:latin typeface="+mn-lt"/>
                <a:ea typeface="Calibri" panose="020F0502020204030204" pitchFamily="34" charset="0"/>
                <a:cs typeface="Calibri" panose="020F0502020204030204" pitchFamily="34" charset="0"/>
              </a:rPr>
              <a:t>3</a:t>
            </a:r>
            <a:r>
              <a:rPr lang="en-US" sz="900" b="1" dirty="0">
                <a:solidFill>
                  <a:srgbClr val="000000"/>
                </a:solidFill>
                <a:effectLst/>
                <a:latin typeface="+mn-lt"/>
                <a:ea typeface="Calibri" panose="020F0502020204030204" pitchFamily="34" charset="0"/>
                <a:cs typeface="Calibri" panose="020F0502020204030204" pitchFamily="34" charset="0"/>
              </a:rPr>
              <a:t>. </a:t>
            </a:r>
            <a:r>
              <a:rPr lang="en-US" sz="900" dirty="0">
                <a:solidFill>
                  <a:srgbClr val="000000"/>
                </a:solidFill>
                <a:latin typeface="+mn-lt"/>
                <a:cs typeface="Calibri" panose="020F0502020204030204" pitchFamily="34" charset="0"/>
              </a:rPr>
              <a:t>Shore ND, </a:t>
            </a:r>
            <a:r>
              <a:rPr lang="en-US" sz="900" dirty="0" err="1">
                <a:solidFill>
                  <a:srgbClr val="000000"/>
                </a:solidFill>
                <a:latin typeface="+mn-lt"/>
                <a:cs typeface="Calibri" panose="020F0502020204030204" pitchFamily="34" charset="0"/>
              </a:rPr>
              <a:t>Antonarakis</a:t>
            </a:r>
            <a:r>
              <a:rPr lang="en-US" sz="900" dirty="0">
                <a:solidFill>
                  <a:srgbClr val="000000"/>
                </a:solidFill>
                <a:latin typeface="+mn-lt"/>
                <a:cs typeface="Calibri" panose="020F0502020204030204" pitchFamily="34" charset="0"/>
              </a:rPr>
              <a:t> ES, Cookson MS, et al. Optimizing the role of androgen deprivation therapy in advanced prostate cancer: Challenges beyond the guidelines.</a:t>
            </a:r>
            <a:r>
              <a:rPr lang="en-US" sz="900" baseline="0" dirty="0">
                <a:solidFill>
                  <a:srgbClr val="000000"/>
                </a:solidFill>
                <a:latin typeface="+mn-lt"/>
                <a:cs typeface="Calibri" panose="020F0502020204030204" pitchFamily="34" charset="0"/>
              </a:rPr>
              <a:t> </a:t>
            </a:r>
            <a:r>
              <a:rPr lang="en-US" sz="900" i="1" dirty="0">
                <a:solidFill>
                  <a:srgbClr val="000000"/>
                </a:solidFill>
                <a:latin typeface="+mn-lt"/>
                <a:cs typeface="Calibri" panose="020F0502020204030204" pitchFamily="34" charset="0"/>
              </a:rPr>
              <a:t>Prostate</a:t>
            </a:r>
            <a:r>
              <a:rPr lang="en-US" sz="900" dirty="0">
                <a:solidFill>
                  <a:srgbClr val="000000"/>
                </a:solidFill>
                <a:latin typeface="+mn-lt"/>
                <a:cs typeface="Calibri" panose="020F0502020204030204" pitchFamily="34" charset="0"/>
              </a:rPr>
              <a:t>. 2020;80(6):527-544.</a:t>
            </a:r>
            <a:endParaRPr lang="en-US" sz="900" b="1" dirty="0">
              <a:solidFill>
                <a:srgbClr val="000000"/>
              </a:solidFill>
              <a:latin typeface="+mn-lt"/>
              <a:cs typeface="Calibri" panose="020F0502020204030204" pitchFamily="34" charset="0"/>
            </a:endParaRPr>
          </a:p>
          <a:p>
            <a:endParaRPr lang="en-US" sz="1000" dirty="0">
              <a:latin typeface="+mn-lt"/>
            </a:endParaRPr>
          </a:p>
          <a:p>
            <a:endParaRPr lang="en-US" sz="1000" dirty="0">
              <a:latin typeface="+mn-lt"/>
            </a:endParaRPr>
          </a:p>
        </p:txBody>
      </p:sp>
      <p:sp>
        <p:nvSpPr>
          <p:cNvPr id="4" name="Slide Number Placeholder 3"/>
          <p:cNvSpPr>
            <a:spLocks noGrp="1"/>
          </p:cNvSpPr>
          <p:nvPr>
            <p:ph type="sldNum" sz="quarter" idx="5"/>
          </p:nvPr>
        </p:nvSpPr>
        <p:spPr/>
        <p:txBody>
          <a:bodyPr/>
          <a:lstStyle/>
          <a:p>
            <a:fld id="{2704FE7F-26DA-4251-8478-E3A93E05B166}" type="slidenum">
              <a:rPr lang="en-US" smtClean="0"/>
              <a:pPr/>
              <a:t>9</a:t>
            </a:fld>
            <a:endParaRPr lang="en-US" dirty="0"/>
          </a:p>
        </p:txBody>
      </p:sp>
    </p:spTree>
    <p:extLst>
      <p:ext uri="{BB962C8B-B14F-4D97-AF65-F5344CB8AC3E}">
        <p14:creationId xmlns:p14="http://schemas.microsoft.com/office/powerpoint/2010/main" val="225887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Ref idx="1001">
        <a:schemeClr val="bg1"/>
      </p:bgRef>
    </p:bg>
    <p:spTree>
      <p:nvGrpSpPr>
        <p:cNvPr id="1" name=""/>
        <p:cNvGrpSpPr/>
        <p:nvPr/>
      </p:nvGrpSpPr>
      <p:grpSpPr>
        <a:xfrm>
          <a:off x="0" y="0"/>
          <a:ext cx="0" cy="0"/>
          <a:chOff x="0" y="0"/>
          <a:chExt cx="0" cy="0"/>
        </a:xfrm>
      </p:grpSpPr>
      <p:sp>
        <p:nvSpPr>
          <p:cNvPr id="13" name="Freeform 5"/>
          <p:cNvSpPr>
            <a:spLocks noEditPoints="1"/>
          </p:cNvSpPr>
          <p:nvPr userDrawn="1"/>
        </p:nvSpPr>
        <p:spPr bwMode="auto">
          <a:xfrm>
            <a:off x="528210" y="485306"/>
            <a:ext cx="1382697" cy="240557"/>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 name="Rectangle 19"/>
          <p:cNvSpPr>
            <a:spLocks noGrp="1" noChangeArrowheads="1"/>
          </p:cNvSpPr>
          <p:nvPr>
            <p:ph type="ctrTitle" hasCustomPrompt="1"/>
          </p:nvPr>
        </p:nvSpPr>
        <p:spPr>
          <a:xfrm>
            <a:off x="507234" y="1657885"/>
            <a:ext cx="4121327" cy="2220218"/>
          </a:xfrm>
        </p:spPr>
        <p:txBody>
          <a:bodyPr anchor="b"/>
          <a:lstStyle>
            <a:lvl1pPr>
              <a:lnSpc>
                <a:spcPct val="100000"/>
              </a:lnSpc>
              <a:defRPr sz="3200">
                <a:solidFill>
                  <a:schemeClr val="accent5"/>
                </a:solidFill>
              </a:defRPr>
            </a:lvl1pPr>
          </a:lstStyle>
          <a:p>
            <a:r>
              <a:rPr lang="en-US" dirty="0"/>
              <a:t>CLICK TO EDIT MASTER TITLE STYLE</a:t>
            </a:r>
          </a:p>
        </p:txBody>
      </p:sp>
      <p:sp>
        <p:nvSpPr>
          <p:cNvPr id="4116" name="Rectangle 20"/>
          <p:cNvSpPr>
            <a:spLocks noGrp="1" noChangeArrowheads="1"/>
          </p:cNvSpPr>
          <p:nvPr>
            <p:ph type="subTitle" idx="1"/>
          </p:nvPr>
        </p:nvSpPr>
        <p:spPr>
          <a:xfrm>
            <a:off x="516857" y="4075344"/>
            <a:ext cx="4139984" cy="336223"/>
          </a:xfrm>
        </p:spPr>
        <p:txBody>
          <a:bodyPr anchor="t"/>
          <a:lstStyle>
            <a:lvl1pPr marL="0" indent="0">
              <a:lnSpc>
                <a:spcPct val="100000"/>
              </a:lnSpc>
              <a:spcAft>
                <a:spcPct val="0"/>
              </a:spcAft>
              <a:buFontTx/>
              <a:buNone/>
              <a:defRPr sz="1400">
                <a:solidFill>
                  <a:srgbClr val="000000"/>
                </a:solidFill>
              </a:defRPr>
            </a:lvl1pPr>
          </a:lstStyle>
          <a:p>
            <a:r>
              <a:rPr lang="en-US"/>
              <a:t>Click to edit Master subtitle style</a:t>
            </a:r>
            <a:endParaRPr lang="en-US" dirty="0"/>
          </a:p>
        </p:txBody>
      </p:sp>
      <p:sp>
        <p:nvSpPr>
          <p:cNvPr id="6" name="Freeform 5"/>
          <p:cNvSpPr>
            <a:spLocks/>
          </p:cNvSpPr>
          <p:nvPr userDrawn="1"/>
        </p:nvSpPr>
        <p:spPr bwMode="gray">
          <a:xfrm>
            <a:off x="4570413" y="1530350"/>
            <a:ext cx="125412"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5"/>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nchor="ctr"/>
          <a:lstStyle/>
          <a:p>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Slide">
    <p:bg bwMode="gray">
      <p:bgPr>
        <a:solidFill>
          <a:srgbClr val="000000"/>
        </a:solidFill>
        <a:effectLst/>
      </p:bgPr>
    </p:bg>
    <p:spTree>
      <p:nvGrpSpPr>
        <p:cNvPr id="1" name=""/>
        <p:cNvGrpSpPr/>
        <p:nvPr/>
      </p:nvGrpSpPr>
      <p:grpSpPr>
        <a:xfrm>
          <a:off x="0" y="0"/>
          <a:ext cx="0" cy="0"/>
          <a:chOff x="0" y="0"/>
          <a:chExt cx="0" cy="0"/>
        </a:xfrm>
      </p:grpSpPr>
      <p:sp>
        <p:nvSpPr>
          <p:cNvPr id="13" name="Freeform 5"/>
          <p:cNvSpPr>
            <a:spLocks noEditPoints="1"/>
          </p:cNvSpPr>
          <p:nvPr userDrawn="1"/>
        </p:nvSpPr>
        <p:spPr bwMode="auto">
          <a:xfrm>
            <a:off x="528210" y="485306"/>
            <a:ext cx="1382697" cy="240557"/>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 name="Rectangle 19"/>
          <p:cNvSpPr>
            <a:spLocks noGrp="1" noChangeArrowheads="1"/>
          </p:cNvSpPr>
          <p:nvPr>
            <p:ph type="ctrTitle" hasCustomPrompt="1"/>
          </p:nvPr>
        </p:nvSpPr>
        <p:spPr>
          <a:xfrm>
            <a:off x="507234" y="1657885"/>
            <a:ext cx="4121327" cy="2220218"/>
          </a:xfrm>
        </p:spPr>
        <p:txBody>
          <a:bodyPr anchor="b"/>
          <a:lstStyle>
            <a:lvl1pPr>
              <a:lnSpc>
                <a:spcPct val="85000"/>
              </a:lnSpc>
              <a:defRPr sz="3200">
                <a:solidFill>
                  <a:schemeClr val="tx1"/>
                </a:solidFill>
              </a:defRPr>
            </a:lvl1pPr>
          </a:lstStyle>
          <a:p>
            <a:r>
              <a:rPr lang="en-US" dirty="0"/>
              <a:t>CLICK TO EDIT MASTER TITLE STYLE</a:t>
            </a:r>
          </a:p>
        </p:txBody>
      </p:sp>
      <p:sp>
        <p:nvSpPr>
          <p:cNvPr id="4116" name="Rectangle 20"/>
          <p:cNvSpPr>
            <a:spLocks noGrp="1" noChangeArrowheads="1"/>
          </p:cNvSpPr>
          <p:nvPr>
            <p:ph type="subTitle" idx="1"/>
          </p:nvPr>
        </p:nvSpPr>
        <p:spPr>
          <a:xfrm>
            <a:off x="516857" y="4075344"/>
            <a:ext cx="4139984" cy="336223"/>
          </a:xfrm>
        </p:spPr>
        <p:txBody>
          <a:bodyPr anchor="t"/>
          <a:lstStyle>
            <a:lvl1pPr marL="0" indent="0">
              <a:lnSpc>
                <a:spcPct val="100000"/>
              </a:lnSpc>
              <a:spcAft>
                <a:spcPct val="0"/>
              </a:spcAft>
              <a:buFontTx/>
              <a:buNone/>
              <a:defRPr sz="1400">
                <a:solidFill>
                  <a:schemeClr val="accent5"/>
                </a:solidFill>
              </a:defRPr>
            </a:lvl1pPr>
          </a:lstStyle>
          <a:p>
            <a:r>
              <a:rPr lang="en-US"/>
              <a:t>Click to edit Master subtitle style</a:t>
            </a:r>
            <a:endParaRPr lang="en-US" dirty="0"/>
          </a:p>
        </p:txBody>
      </p:sp>
      <p:sp>
        <p:nvSpPr>
          <p:cNvPr id="5" name="Freeform 4"/>
          <p:cNvSpPr>
            <a:spLocks/>
          </p:cNvSpPr>
          <p:nvPr userDrawn="1"/>
        </p:nvSpPr>
        <p:spPr bwMode="gray">
          <a:xfrm>
            <a:off x="4570413" y="1530350"/>
            <a:ext cx="125412"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tx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nchor="ctr"/>
          <a:lstStyle/>
          <a:p>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Ref idx="1001">
        <a:schemeClr val="bg1"/>
      </p:bgRef>
    </p:bg>
    <p:spTree>
      <p:nvGrpSpPr>
        <p:cNvPr id="1" name=""/>
        <p:cNvGrpSpPr/>
        <p:nvPr/>
      </p:nvGrpSpPr>
      <p:grpSpPr>
        <a:xfrm>
          <a:off x="0" y="0"/>
          <a:ext cx="0" cy="0"/>
          <a:chOff x="0" y="0"/>
          <a:chExt cx="0" cy="0"/>
        </a:xfrm>
      </p:grpSpPr>
      <p:sp>
        <p:nvSpPr>
          <p:cNvPr id="13" name="Freeform 5"/>
          <p:cNvSpPr>
            <a:spLocks noEditPoints="1"/>
          </p:cNvSpPr>
          <p:nvPr userDrawn="1"/>
        </p:nvSpPr>
        <p:spPr bwMode="auto">
          <a:xfrm>
            <a:off x="2495906" y="2869690"/>
            <a:ext cx="4196172" cy="730036"/>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00"/>
              </a:buClr>
              <a:defRPr>
                <a:solidFill>
                  <a:srgbClr val="000000"/>
                </a:solidFill>
              </a:defRPr>
            </a:lvl1pPr>
            <a:lvl2pPr>
              <a:buClr>
                <a:srgbClr val="000000"/>
              </a:buClr>
              <a:defRPr>
                <a:solidFill>
                  <a:srgbClr val="000000"/>
                </a:solidFill>
              </a:defRPr>
            </a:lvl2pPr>
            <a:lvl3pPr>
              <a:buClr>
                <a:srgbClr val="000000"/>
              </a:buClr>
              <a:defRPr>
                <a:solidFill>
                  <a:srgbClr val="000000"/>
                </a:solidFill>
              </a:defRPr>
            </a:lvl3pPr>
            <a:lvl4pPr>
              <a:buClr>
                <a:srgbClr val="000000"/>
              </a:buClr>
              <a:defRPr sz="2000">
                <a:solidFill>
                  <a:srgbClr val="000000"/>
                </a:solidFill>
              </a:defRPr>
            </a:lvl4pPr>
            <a:lvl5pPr>
              <a:buClr>
                <a:srgbClr val="000000"/>
              </a:buClr>
              <a:defRPr sz="1800">
                <a:solidFill>
                  <a:srgbClr val="000000"/>
                </a:solidFill>
              </a:defRPr>
            </a:lvl5pPr>
            <a:lvl6pPr>
              <a:buClr>
                <a:srgbClr val="000000"/>
              </a:buClr>
              <a:defRPr sz="1600">
                <a:solidFill>
                  <a:srgbClr val="000000"/>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370013"/>
            <a:ext cx="4032250" cy="4876800"/>
          </a:xfrm>
        </p:spPr>
        <p:txBody>
          <a:bodyPr/>
          <a:lstStyle>
            <a:lvl1pPr marL="0" indent="0">
              <a:buNone/>
              <a:defRPr sz="2000"/>
            </a:lvl1pPr>
            <a:lvl2pPr marL="288925" indent="-169863">
              <a:buFont typeface="Arial" pitchFamily="34" charset="0"/>
              <a:buChar char="•"/>
              <a:defRPr sz="2000"/>
            </a:lvl2pPr>
            <a:lvl3pPr marL="566738" indent="-173038">
              <a:buFont typeface="Calibri" pitchFamily="34" charset="0"/>
              <a:buChar char="–"/>
              <a:defRPr sz="1900"/>
            </a:lvl3pPr>
            <a:lvl4pPr marL="803275" indent="-171450">
              <a:buFont typeface="Calibri" pitchFamily="34" charset="0"/>
              <a:buChar char="–"/>
              <a:defRPr sz="1800"/>
            </a:lvl4pPr>
            <a:lvl5pPr marL="1082675" indent="-166688">
              <a:buFont typeface="Calibri" pitchFamily="34" charset="0"/>
              <a:buChar char="–"/>
              <a:defRPr sz="1600"/>
            </a:lvl5pPr>
            <a:lvl6pPr marL="1314450" indent="-169863">
              <a:buFont typeface="Calibri" pitchFamily="34" charset="0"/>
              <a:buChar char="–"/>
              <a:defRPr sz="16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9950" y="1370013"/>
            <a:ext cx="4033838" cy="4876800"/>
          </a:xfrm>
        </p:spPr>
        <p:txBody>
          <a:bodyPr/>
          <a:lstStyle>
            <a:lvl1pPr marL="0" indent="0">
              <a:buNone/>
              <a:defRPr sz="2000"/>
            </a:lvl1pPr>
            <a:lvl2pPr marL="288925" indent="-169863">
              <a:buFont typeface="Arial" pitchFamily="34" charset="0"/>
              <a:buChar char="•"/>
              <a:defRPr sz="2000"/>
            </a:lvl2pPr>
            <a:lvl3pPr marL="509588" indent="-173038">
              <a:buFont typeface="Calibri" pitchFamily="34" charset="0"/>
              <a:buChar char="–"/>
              <a:defRPr sz="1900"/>
            </a:lvl3pPr>
            <a:lvl4pPr marL="690563" indent="-169863">
              <a:buFont typeface="Calibri" pitchFamily="34" charset="0"/>
              <a:buChar char="–"/>
              <a:defRPr sz="1800"/>
            </a:lvl4pPr>
            <a:lvl5pPr marL="858838" indent="-166688">
              <a:buFont typeface="Calibri" pitchFamily="34" charset="0"/>
              <a:buChar char="–"/>
              <a:defRPr lang="en-US" sz="1600" smtClean="0"/>
            </a:lvl5pPr>
            <a:lvl6pPr marL="1027113" indent="-163513">
              <a:buFont typeface="Calibri" pitchFamily="34" charset="0"/>
              <a:buChar char="–"/>
              <a:defRPr lang="en-US" sz="1600" dirty="0" smtClean="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95300" y="1370013"/>
            <a:ext cx="4032250" cy="4876800"/>
          </a:xfrm>
        </p:spPr>
        <p:txBody>
          <a:bodyPr/>
          <a:lstStyle>
            <a:lvl1pPr marL="0" indent="0">
              <a:buNone/>
              <a:defRPr sz="2000"/>
            </a:lvl1pPr>
            <a:lvl2pPr marL="288925" indent="-169863">
              <a:buFont typeface="Arial" pitchFamily="34" charset="0"/>
              <a:buChar char="•"/>
              <a:defRPr sz="2000"/>
            </a:lvl2pPr>
            <a:lvl3pPr marL="566738" indent="-173038">
              <a:buFont typeface="Calibri" pitchFamily="34" charset="0"/>
              <a:buChar char="–"/>
              <a:defRPr sz="1900"/>
            </a:lvl3pPr>
            <a:lvl4pPr marL="803275" indent="-171450">
              <a:buFont typeface="Calibri" pitchFamily="34" charset="0"/>
              <a:buChar char="–"/>
              <a:defRPr sz="1800"/>
            </a:lvl4pPr>
            <a:lvl5pPr marL="1082675" indent="-166688">
              <a:buFont typeface="Calibri" pitchFamily="34" charset="0"/>
              <a:buChar char="–"/>
              <a:defRPr sz="1600"/>
            </a:lvl5pPr>
            <a:lvl6pPr marL="1314450" indent="-169863">
              <a:buFont typeface="Calibri" pitchFamily="34" charset="0"/>
              <a:buChar char="–"/>
              <a:defRPr sz="16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63500"/>
            <a:ext cx="8218488" cy="822620"/>
          </a:xfrm>
        </p:spPr>
        <p:txBody>
          <a:bodyPr/>
          <a:lstStyle>
            <a:lvl1pPr>
              <a:defRPr>
                <a:solidFill>
                  <a:schemeClr val="tx1"/>
                </a:solidFill>
              </a:defRPr>
            </a:lvl1pPr>
          </a:lstStyle>
          <a:p>
            <a:r>
              <a:rPr lang="en-US"/>
              <a:t>Click to edit Master title style</a:t>
            </a:r>
            <a:endParaRPr lang="en-US" dirty="0"/>
          </a:p>
        </p:txBody>
      </p:sp>
      <p:sp>
        <p:nvSpPr>
          <p:cNvPr id="3" name="Chart Placeholder 2"/>
          <p:cNvSpPr>
            <a:spLocks noGrp="1"/>
          </p:cNvSpPr>
          <p:nvPr>
            <p:ph type="chart" idx="1"/>
          </p:nvPr>
        </p:nvSpPr>
        <p:spPr>
          <a:xfrm>
            <a:off x="495300" y="1370013"/>
            <a:ext cx="8218488" cy="4876800"/>
          </a:xfrm>
        </p:spPr>
        <p:txBody>
          <a:bodyPr/>
          <a:lstStyle/>
          <a:p>
            <a:r>
              <a:rPr lang="en-US"/>
              <a:t>Click icon to add chart</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p:cNvSpPr>
            <a:spLocks noChangeArrowheads="1"/>
          </p:cNvSpPr>
          <p:nvPr/>
        </p:nvSpPr>
        <p:spPr bwMode="auto">
          <a:xfrm>
            <a:off x="0" y="6537325"/>
            <a:ext cx="9144000" cy="320675"/>
          </a:xfrm>
          <a:prstGeom prst="rect">
            <a:avLst/>
          </a:prstGeom>
          <a:solidFill>
            <a:srgbClr val="071D4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Calibri" charset="0"/>
              <a:ea typeface="ＭＳ Ｐゴシック" charset="0"/>
            </a:endParaRPr>
          </a:p>
        </p:txBody>
      </p:sp>
      <p:sp>
        <p:nvSpPr>
          <p:cNvPr id="1046" name="Rectangle 22"/>
          <p:cNvSpPr>
            <a:spLocks noGrp="1" noChangeArrowheads="1"/>
          </p:cNvSpPr>
          <p:nvPr>
            <p:ph type="title"/>
          </p:nvPr>
        </p:nvSpPr>
        <p:spPr bwMode="gray">
          <a:xfrm>
            <a:off x="414779" y="63501"/>
            <a:ext cx="8299009" cy="82262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endParaRPr lang="en-US" dirty="0"/>
          </a:p>
        </p:txBody>
      </p:sp>
      <p:sp>
        <p:nvSpPr>
          <p:cNvPr id="1047" name="Rectangle 23"/>
          <p:cNvSpPr>
            <a:spLocks noGrp="1" noChangeArrowheads="1"/>
          </p:cNvSpPr>
          <p:nvPr>
            <p:ph type="body" idx="1"/>
          </p:nvPr>
        </p:nvSpPr>
        <p:spPr bwMode="gray">
          <a:xfrm>
            <a:off x="414779" y="1102936"/>
            <a:ext cx="8299009" cy="51438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61" name="Rectangle 37"/>
          <p:cNvSpPr>
            <a:spLocks noChangeArrowheads="1"/>
          </p:cNvSpPr>
          <p:nvPr/>
        </p:nvSpPr>
        <p:spPr bwMode="auto">
          <a:xfrm>
            <a:off x="8446416" y="6641903"/>
            <a:ext cx="311868" cy="208076"/>
          </a:xfrm>
          <a:prstGeom prst="rect">
            <a:avLst/>
          </a:prstGeom>
          <a:noFill/>
          <a:ln w="9525">
            <a:noFill/>
            <a:miter lim="800000"/>
            <a:headEnd/>
            <a:tailEnd/>
          </a:ln>
          <a:effectLst/>
        </p:spPr>
        <p:txBody>
          <a:bodyPr lIns="0" tIns="0" rIns="0" bIns="0"/>
          <a:lstStyle/>
          <a:p>
            <a:pPr algn="r">
              <a:spcBef>
                <a:spcPct val="0"/>
              </a:spcBef>
              <a:spcAft>
                <a:spcPct val="0"/>
              </a:spcAft>
            </a:pPr>
            <a:fld id="{278F4A5D-0950-4D36-9FE5-0403EE52E5B6}" type="slidenum">
              <a:rPr lang="en-US" sz="900">
                <a:solidFill>
                  <a:schemeClr val="bg1"/>
                </a:solidFill>
                <a:latin typeface="+mn-lt"/>
              </a:rPr>
              <a:pPr algn="r">
                <a:spcBef>
                  <a:spcPct val="0"/>
                </a:spcBef>
                <a:spcAft>
                  <a:spcPct val="0"/>
                </a:spcAft>
              </a:pPr>
              <a:t>‹#›</a:t>
            </a:fld>
            <a:endParaRPr lang="en-US" sz="900" dirty="0">
              <a:solidFill>
                <a:schemeClr val="bg1"/>
              </a:solidFill>
              <a:latin typeface="+mn-lt"/>
            </a:endParaRPr>
          </a:p>
        </p:txBody>
      </p:sp>
      <p:sp>
        <p:nvSpPr>
          <p:cNvPr id="17" name="Freeform 5"/>
          <p:cNvSpPr>
            <a:spLocks noEditPoints="1"/>
          </p:cNvSpPr>
          <p:nvPr/>
        </p:nvSpPr>
        <p:spPr bwMode="auto">
          <a:xfrm>
            <a:off x="254833" y="6595081"/>
            <a:ext cx="725555" cy="126230"/>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8"/>
          <p:cNvSpPr>
            <a:spLocks noChangeShapeType="1"/>
          </p:cNvSpPr>
          <p:nvPr/>
        </p:nvSpPr>
        <p:spPr bwMode="auto">
          <a:xfrm>
            <a:off x="412750" y="958850"/>
            <a:ext cx="8731250" cy="0"/>
          </a:xfrm>
          <a:prstGeom prst="line">
            <a:avLst/>
          </a:prstGeom>
          <a:noFill/>
          <a:ln w="9525">
            <a:solidFill>
              <a:srgbClr val="071D4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alibri"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4" r:id="rId3"/>
    <p:sldLayoutId id="2147483650" r:id="rId4"/>
    <p:sldLayoutId id="2147483652" r:id="rId5"/>
    <p:sldLayoutId id="2147483666" r:id="rId6"/>
    <p:sldLayoutId id="2147483654" r:id="rId7"/>
    <p:sldLayoutId id="2147483655" r:id="rId8"/>
    <p:sldLayoutId id="2147483660" r:id="rId9"/>
  </p:sldLayoutIdLst>
  <p:transition/>
  <p:txStyles>
    <p:titleStyle>
      <a:lvl1pPr algn="l" rtl="0" eaLnBrk="1" fontAlgn="base" hangingPunct="1">
        <a:lnSpc>
          <a:spcPct val="90000"/>
        </a:lnSpc>
        <a:spcBef>
          <a:spcPct val="0"/>
        </a:spcBef>
        <a:spcAft>
          <a:spcPct val="0"/>
        </a:spcAft>
        <a:defRPr sz="2400">
          <a:solidFill>
            <a:schemeClr val="tx1"/>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0" indent="0" algn="l" rtl="0" eaLnBrk="1" fontAlgn="base" hangingPunct="1">
        <a:lnSpc>
          <a:spcPct val="100000"/>
        </a:lnSpc>
        <a:spcBef>
          <a:spcPts val="600"/>
        </a:spcBef>
        <a:spcAft>
          <a:spcPts val="300"/>
        </a:spcAft>
        <a:buClr>
          <a:schemeClr val="tx1"/>
        </a:buClr>
        <a:buSzPct val="110000"/>
        <a:buNone/>
        <a:defRPr sz="2200">
          <a:solidFill>
            <a:srgbClr val="000000"/>
          </a:solidFill>
          <a:latin typeface="+mn-lt"/>
          <a:ea typeface="+mn-ea"/>
          <a:cs typeface="+mn-cs"/>
        </a:defRPr>
      </a:lvl1pPr>
      <a:lvl2pPr marL="401638" indent="-169863" algn="l" rtl="0" eaLnBrk="1" fontAlgn="base" hangingPunct="1">
        <a:lnSpc>
          <a:spcPct val="100000"/>
        </a:lnSpc>
        <a:spcBef>
          <a:spcPts val="0"/>
        </a:spcBef>
        <a:spcAft>
          <a:spcPts val="300"/>
        </a:spcAft>
        <a:buFont typeface="Arial" pitchFamily="34" charset="0"/>
        <a:buChar char="•"/>
        <a:defRPr sz="2200">
          <a:solidFill>
            <a:srgbClr val="000000"/>
          </a:solidFill>
          <a:latin typeface="+mn-lt"/>
        </a:defRPr>
      </a:lvl2pPr>
      <a:lvl3pPr marL="622300" indent="-173038" algn="l" rtl="0" eaLnBrk="1" fontAlgn="base" hangingPunct="1">
        <a:lnSpc>
          <a:spcPct val="100000"/>
        </a:lnSpc>
        <a:spcBef>
          <a:spcPts val="0"/>
        </a:spcBef>
        <a:spcAft>
          <a:spcPts val="300"/>
        </a:spcAft>
        <a:buSzPct val="90000"/>
        <a:buFont typeface="Calibri" pitchFamily="34" charset="0"/>
        <a:buChar char="–"/>
        <a:defRPr sz="2100">
          <a:solidFill>
            <a:srgbClr val="000000"/>
          </a:solidFill>
          <a:latin typeface="+mn-lt"/>
        </a:defRPr>
      </a:lvl3pPr>
      <a:lvl4pPr marL="860425" indent="-171450" algn="l" rtl="0" eaLnBrk="1" fontAlgn="base" hangingPunct="1">
        <a:lnSpc>
          <a:spcPct val="100000"/>
        </a:lnSpc>
        <a:spcBef>
          <a:spcPts val="0"/>
        </a:spcBef>
        <a:spcAft>
          <a:spcPts val="300"/>
        </a:spcAft>
        <a:buSzPct val="90000"/>
        <a:buFont typeface="Calibri" pitchFamily="34" charset="0"/>
        <a:buChar char="–"/>
        <a:defRPr sz="2000">
          <a:solidFill>
            <a:srgbClr val="000000"/>
          </a:solidFill>
          <a:latin typeface="+mn-lt"/>
        </a:defRPr>
      </a:lvl4pPr>
      <a:lvl5pPr marL="1082675" indent="-166688" algn="l" rtl="0" eaLnBrk="1" fontAlgn="base" hangingPunct="1">
        <a:lnSpc>
          <a:spcPct val="100000"/>
        </a:lnSpc>
        <a:spcBef>
          <a:spcPts val="0"/>
        </a:spcBef>
        <a:spcAft>
          <a:spcPts val="300"/>
        </a:spcAft>
        <a:buFont typeface="Calibri" pitchFamily="34" charset="0"/>
        <a:buChar char="–"/>
        <a:defRPr sz="1800" baseline="0">
          <a:solidFill>
            <a:srgbClr val="000000"/>
          </a:solidFill>
          <a:latin typeface="+mn-lt"/>
        </a:defRPr>
      </a:lvl5pPr>
      <a:lvl6pPr marL="1314450" indent="-169863" algn="l" rtl="0" eaLnBrk="1" fontAlgn="base" hangingPunct="1">
        <a:lnSpc>
          <a:spcPct val="100000"/>
        </a:lnSpc>
        <a:spcBef>
          <a:spcPts val="0"/>
        </a:spcBef>
        <a:spcAft>
          <a:spcPts val="300"/>
        </a:spcAft>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60C06E-5BA1-3F41-B15E-F878E24A1A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0"/>
          <a:stretch/>
        </p:blipFill>
        <p:spPr>
          <a:xfrm>
            <a:off x="3276600" y="1530350"/>
            <a:ext cx="5867401" cy="3703460"/>
          </a:xfrm>
          <a:prstGeom prst="rect">
            <a:avLst/>
          </a:prstGeom>
        </p:spPr>
      </p:pic>
      <p:pic>
        <p:nvPicPr>
          <p:cNvPr id="8" name="Picture 7">
            <a:extLst>
              <a:ext uri="{FF2B5EF4-FFF2-40B4-BE49-F238E27FC236}">
                <a16:creationId xmlns:a16="http://schemas.microsoft.com/office/drawing/2014/main" id="{20AB7C78-5D2D-E04A-9AE5-D8E7A29759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98" t="15513" r="976" b="48627"/>
          <a:stretch/>
        </p:blipFill>
        <p:spPr>
          <a:xfrm>
            <a:off x="3373819" y="2064746"/>
            <a:ext cx="5770182" cy="1424690"/>
          </a:xfrm>
          <a:prstGeom prst="rect">
            <a:avLst/>
          </a:prstGeom>
        </p:spPr>
      </p:pic>
      <p:sp>
        <p:nvSpPr>
          <p:cNvPr id="12" name="Rectangle 11">
            <a:extLst>
              <a:ext uri="{FF2B5EF4-FFF2-40B4-BE49-F238E27FC236}">
                <a16:creationId xmlns:a16="http://schemas.microsoft.com/office/drawing/2014/main" id="{0ECF146A-D815-294A-99FA-B8AE4F6D60A9}"/>
              </a:ext>
            </a:extLst>
          </p:cNvPr>
          <p:cNvSpPr/>
          <p:nvPr/>
        </p:nvSpPr>
        <p:spPr bwMode="auto">
          <a:xfrm>
            <a:off x="4750676" y="4972139"/>
            <a:ext cx="4393324" cy="567267"/>
          </a:xfrm>
          <a:prstGeom prst="rect">
            <a:avLst/>
          </a:prstGeom>
          <a:gradFill flip="none" rotWithShape="1">
            <a:gsLst>
              <a:gs pos="0">
                <a:schemeClr val="bg1"/>
              </a:gs>
              <a:gs pos="50000">
                <a:schemeClr val="bg1"/>
              </a:gs>
              <a:gs pos="100000">
                <a:schemeClr val="bg1">
                  <a:shade val="100000"/>
                  <a:satMod val="115000"/>
                  <a:alpha val="0"/>
                </a:schemeClr>
              </a:gs>
            </a:gsLst>
            <a:lin ang="16200000" scaled="1"/>
            <a:tileRect/>
          </a:gra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FFACB5D1-9C59-7647-A56E-092106080008}"/>
              </a:ext>
            </a:extLst>
          </p:cNvPr>
          <p:cNvSpPr/>
          <p:nvPr/>
        </p:nvSpPr>
        <p:spPr bwMode="auto">
          <a:xfrm rot="10800000">
            <a:off x="3953933" y="1434417"/>
            <a:ext cx="5190067" cy="567267"/>
          </a:xfrm>
          <a:prstGeom prst="rect">
            <a:avLst/>
          </a:prstGeom>
          <a:gradFill flip="none" rotWithShape="1">
            <a:gsLst>
              <a:gs pos="0">
                <a:schemeClr val="bg1"/>
              </a:gs>
              <a:gs pos="50000">
                <a:schemeClr val="bg1"/>
              </a:gs>
              <a:gs pos="100000">
                <a:schemeClr val="bg1">
                  <a:shade val="100000"/>
                  <a:satMod val="115000"/>
                  <a:alpha val="0"/>
                </a:schemeClr>
              </a:gs>
            </a:gsLst>
            <a:lin ang="1620000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2" name="Title 1"/>
          <p:cNvSpPr>
            <a:spLocks noGrp="1"/>
          </p:cNvSpPr>
          <p:nvPr>
            <p:ph type="ctrTitle"/>
          </p:nvPr>
        </p:nvSpPr>
        <p:spPr>
          <a:xfrm>
            <a:off x="507234" y="1657885"/>
            <a:ext cx="4243442" cy="2220218"/>
          </a:xfrm>
        </p:spPr>
        <p:txBody>
          <a:bodyPr/>
          <a:lstStyle/>
          <a:p>
            <a:r>
              <a:rPr lang="en-US" sz="2800" dirty="0"/>
              <a:t>ANDROGEN DEPRIVATION THERAPY (ADT): BENEFITS </a:t>
            </a:r>
            <a:br>
              <a:rPr lang="en-US" sz="2800" dirty="0"/>
            </a:br>
            <a:r>
              <a:rPr lang="en-US" sz="2800" dirty="0"/>
              <a:t>OF LONG-TERM USE AND MANAGEMENT OF RISKS </a:t>
            </a:r>
            <a:br>
              <a:rPr lang="en-US" sz="2800" dirty="0"/>
            </a:br>
            <a:r>
              <a:rPr lang="en-US" sz="2800" dirty="0"/>
              <a:t>IN PROSTATE CANCER</a:t>
            </a:r>
          </a:p>
        </p:txBody>
      </p:sp>
      <p:sp>
        <p:nvSpPr>
          <p:cNvPr id="14" name="Freeform 13">
            <a:extLst>
              <a:ext uri="{FF2B5EF4-FFF2-40B4-BE49-F238E27FC236}">
                <a16:creationId xmlns:a16="http://schemas.microsoft.com/office/drawing/2014/main" id="{9B304A9C-EC3C-0D41-888F-D49B5DD3215D}"/>
              </a:ext>
            </a:extLst>
          </p:cNvPr>
          <p:cNvSpPr>
            <a:spLocks/>
          </p:cNvSpPr>
          <p:nvPr/>
        </p:nvSpPr>
        <p:spPr bwMode="gray">
          <a:xfrm>
            <a:off x="4570413" y="1530350"/>
            <a:ext cx="125412"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 name="TextBox 9">
            <a:extLst>
              <a:ext uri="{FF2B5EF4-FFF2-40B4-BE49-F238E27FC236}">
                <a16:creationId xmlns:a16="http://schemas.microsoft.com/office/drawing/2014/main" id="{A0FA9B98-CF8C-46FE-85D7-BE1334525FB1}"/>
              </a:ext>
            </a:extLst>
          </p:cNvPr>
          <p:cNvSpPr txBox="1"/>
          <p:nvPr/>
        </p:nvSpPr>
        <p:spPr>
          <a:xfrm>
            <a:off x="0" y="6519446"/>
            <a:ext cx="4572000" cy="338554"/>
          </a:xfrm>
          <a:prstGeom prst="rect">
            <a:avLst/>
          </a:prstGeom>
          <a:noFill/>
        </p:spPr>
        <p:txBody>
          <a:bodyPr wrap="square">
            <a:spAutoFit/>
          </a:bodyPr>
          <a:lstStyle/>
          <a:p>
            <a:pPr algn="l">
              <a:spcBef>
                <a:spcPts val="0"/>
              </a:spcBef>
              <a:spcAft>
                <a:spcPts val="0"/>
              </a:spcAft>
            </a:pPr>
            <a:r>
              <a:rPr lang="en-US" sz="800" dirty="0">
                <a:solidFill>
                  <a:srgbClr val="000000"/>
                </a:solidFill>
                <a:latin typeface="+mn-lt"/>
              </a:rPr>
              <a:t>ABBV-US-00628-MC v1.0</a:t>
            </a:r>
          </a:p>
          <a:p>
            <a:pPr algn="l">
              <a:spcBef>
                <a:spcPts val="0"/>
              </a:spcBef>
              <a:spcAft>
                <a:spcPts val="0"/>
              </a:spcAft>
            </a:pPr>
            <a:r>
              <a:rPr lang="en-US" sz="800" dirty="0">
                <a:solidFill>
                  <a:srgbClr val="000000"/>
                </a:solidFill>
                <a:latin typeface="+mn-lt"/>
              </a:rPr>
              <a:t>Approved: 09/21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5">
            <a:extLst>
              <a:ext uri="{FF2B5EF4-FFF2-40B4-BE49-F238E27FC236}">
                <a16:creationId xmlns:a16="http://schemas.microsoft.com/office/drawing/2014/main" id="{502C71B2-E44F-234B-8269-F91DDBA40333}"/>
              </a:ext>
            </a:extLst>
          </p:cNvPr>
          <p:cNvGraphicFramePr>
            <a:graphicFrameLocks/>
          </p:cNvGraphicFramePr>
          <p:nvPr>
            <p:extLst>
              <p:ext uri="{D42A27DB-BD31-4B8C-83A1-F6EECF244321}">
                <p14:modId xmlns:p14="http://schemas.microsoft.com/office/powerpoint/2010/main" val="4070578768"/>
              </p:ext>
            </p:extLst>
          </p:nvPr>
        </p:nvGraphicFramePr>
        <p:xfrm>
          <a:off x="711047" y="2794650"/>
          <a:ext cx="3305578" cy="2832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Content Placeholder 5">
            <a:extLst>
              <a:ext uri="{FF2B5EF4-FFF2-40B4-BE49-F238E27FC236}">
                <a16:creationId xmlns:a16="http://schemas.microsoft.com/office/drawing/2014/main" id="{B54392A7-8F76-4D49-A9C0-5B336C1B3F0B}"/>
              </a:ext>
            </a:extLst>
          </p:cNvPr>
          <p:cNvGraphicFramePr>
            <a:graphicFrameLocks/>
          </p:cNvGraphicFramePr>
          <p:nvPr>
            <p:extLst>
              <p:ext uri="{D42A27DB-BD31-4B8C-83A1-F6EECF244321}">
                <p14:modId xmlns:p14="http://schemas.microsoft.com/office/powerpoint/2010/main" val="1599937941"/>
              </p:ext>
            </p:extLst>
          </p:nvPr>
        </p:nvGraphicFramePr>
        <p:xfrm>
          <a:off x="4748500" y="2794650"/>
          <a:ext cx="3305578" cy="2832550"/>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tangle 32">
            <a:extLst>
              <a:ext uri="{FF2B5EF4-FFF2-40B4-BE49-F238E27FC236}">
                <a16:creationId xmlns:a16="http://schemas.microsoft.com/office/drawing/2014/main" id="{0A2146F4-94AB-6F44-8FC0-DFA049C1858C}"/>
              </a:ext>
            </a:extLst>
          </p:cNvPr>
          <p:cNvSpPr/>
          <p:nvPr/>
        </p:nvSpPr>
        <p:spPr bwMode="auto">
          <a:xfrm>
            <a:off x="1362441" y="5067705"/>
            <a:ext cx="2461695" cy="250523"/>
          </a:xfrm>
          <a:prstGeom prst="rect">
            <a:avLst/>
          </a:prstGeom>
          <a:solidFill>
            <a:schemeClr val="bg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6B5C6047-4C89-2E43-A37E-4ABE324D69D8}"/>
              </a:ext>
            </a:extLst>
          </p:cNvPr>
          <p:cNvSpPr/>
          <p:nvPr/>
        </p:nvSpPr>
        <p:spPr bwMode="auto">
          <a:xfrm>
            <a:off x="2781814" y="4974376"/>
            <a:ext cx="65" cy="369332"/>
          </a:xfrm>
          <a:prstGeom prst="rect">
            <a:avLst/>
          </a:prstGeom>
          <a:solidFill>
            <a:schemeClr val="bg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9B88B2B1-E41E-C64C-9313-5FCB1DCB4FF9}"/>
              </a:ext>
            </a:extLst>
          </p:cNvPr>
          <p:cNvSpPr/>
          <p:nvPr/>
        </p:nvSpPr>
        <p:spPr bwMode="auto">
          <a:xfrm>
            <a:off x="2619363" y="5041229"/>
            <a:ext cx="65" cy="276999"/>
          </a:xfrm>
          <a:prstGeom prst="rect">
            <a:avLst/>
          </a:prstGeom>
          <a:solidFill>
            <a:schemeClr val="bg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8" name="Group 7">
            <a:extLst>
              <a:ext uri="{FF2B5EF4-FFF2-40B4-BE49-F238E27FC236}">
                <a16:creationId xmlns:a16="http://schemas.microsoft.com/office/drawing/2014/main" id="{7F72613A-CE10-6C42-9936-0DFDA4A759F7}"/>
              </a:ext>
            </a:extLst>
          </p:cNvPr>
          <p:cNvGrpSpPr/>
          <p:nvPr/>
        </p:nvGrpSpPr>
        <p:grpSpPr>
          <a:xfrm>
            <a:off x="1442592" y="5029862"/>
            <a:ext cx="2356229" cy="161596"/>
            <a:chOff x="10278494" y="5932219"/>
            <a:chExt cx="2860684" cy="196193"/>
          </a:xfrm>
        </p:grpSpPr>
        <p:sp>
          <p:nvSpPr>
            <p:cNvPr id="4" name="TextBox 3">
              <a:extLst>
                <a:ext uri="{FF2B5EF4-FFF2-40B4-BE49-F238E27FC236}">
                  <a16:creationId xmlns:a16="http://schemas.microsoft.com/office/drawing/2014/main" id="{572B4AE7-5897-8F48-AB12-E7156B532AC9}"/>
                </a:ext>
              </a:extLst>
            </p:cNvPr>
            <p:cNvSpPr txBox="1"/>
            <p:nvPr/>
          </p:nvSpPr>
          <p:spPr>
            <a:xfrm>
              <a:off x="10278494" y="5932235"/>
              <a:ext cx="160906" cy="196176"/>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0</a:t>
              </a:r>
            </a:p>
          </p:txBody>
        </p:sp>
        <p:sp>
          <p:nvSpPr>
            <p:cNvPr id="24" name="TextBox 23">
              <a:extLst>
                <a:ext uri="{FF2B5EF4-FFF2-40B4-BE49-F238E27FC236}">
                  <a16:creationId xmlns:a16="http://schemas.microsoft.com/office/drawing/2014/main" id="{597C859F-4FEA-7647-B711-04E7F49A30E2}"/>
                </a:ext>
              </a:extLst>
            </p:cNvPr>
            <p:cNvSpPr txBox="1"/>
            <p:nvPr/>
          </p:nvSpPr>
          <p:spPr>
            <a:xfrm>
              <a:off x="10623427" y="5932223"/>
              <a:ext cx="229611" cy="196176"/>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20</a:t>
              </a:r>
            </a:p>
          </p:txBody>
        </p:sp>
        <p:sp>
          <p:nvSpPr>
            <p:cNvPr id="25" name="TextBox 24">
              <a:extLst>
                <a:ext uri="{FF2B5EF4-FFF2-40B4-BE49-F238E27FC236}">
                  <a16:creationId xmlns:a16="http://schemas.microsoft.com/office/drawing/2014/main" id="{D7DB10C7-9389-544A-9001-011C4D6B12E1}"/>
                </a:ext>
              </a:extLst>
            </p:cNvPr>
            <p:cNvSpPr txBox="1"/>
            <p:nvPr/>
          </p:nvSpPr>
          <p:spPr>
            <a:xfrm>
              <a:off x="11105767" y="5932219"/>
              <a:ext cx="244216" cy="196176"/>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40</a:t>
              </a:r>
            </a:p>
          </p:txBody>
        </p:sp>
        <p:sp>
          <p:nvSpPr>
            <p:cNvPr id="26" name="TextBox 25">
              <a:extLst>
                <a:ext uri="{FF2B5EF4-FFF2-40B4-BE49-F238E27FC236}">
                  <a16:creationId xmlns:a16="http://schemas.microsoft.com/office/drawing/2014/main" id="{9EF2337D-C834-5242-A5D3-87A3AB31B39A}"/>
                </a:ext>
              </a:extLst>
            </p:cNvPr>
            <p:cNvSpPr txBox="1"/>
            <p:nvPr/>
          </p:nvSpPr>
          <p:spPr>
            <a:xfrm>
              <a:off x="11519404" y="5932232"/>
              <a:ext cx="334227" cy="196180"/>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60</a:t>
              </a:r>
            </a:p>
          </p:txBody>
        </p:sp>
        <p:sp>
          <p:nvSpPr>
            <p:cNvPr id="27" name="TextBox 26">
              <a:extLst>
                <a:ext uri="{FF2B5EF4-FFF2-40B4-BE49-F238E27FC236}">
                  <a16:creationId xmlns:a16="http://schemas.microsoft.com/office/drawing/2014/main" id="{E4AA0DEE-4F54-7F42-99E4-61BB758899BB}"/>
                </a:ext>
              </a:extLst>
            </p:cNvPr>
            <p:cNvSpPr txBox="1"/>
            <p:nvPr/>
          </p:nvSpPr>
          <p:spPr>
            <a:xfrm>
              <a:off x="11933041" y="5932232"/>
              <a:ext cx="277730" cy="196180"/>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80</a:t>
              </a:r>
            </a:p>
          </p:txBody>
        </p:sp>
        <p:sp>
          <p:nvSpPr>
            <p:cNvPr id="28" name="TextBox 27">
              <a:extLst>
                <a:ext uri="{FF2B5EF4-FFF2-40B4-BE49-F238E27FC236}">
                  <a16:creationId xmlns:a16="http://schemas.microsoft.com/office/drawing/2014/main" id="{DE585398-4E4A-564D-85B2-786FAEC9F641}"/>
                </a:ext>
              </a:extLst>
            </p:cNvPr>
            <p:cNvSpPr txBox="1"/>
            <p:nvPr/>
          </p:nvSpPr>
          <p:spPr>
            <a:xfrm>
              <a:off x="12346679" y="5932232"/>
              <a:ext cx="269883" cy="196180"/>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100</a:t>
              </a:r>
            </a:p>
          </p:txBody>
        </p:sp>
        <p:sp>
          <p:nvSpPr>
            <p:cNvPr id="29" name="TextBox 28">
              <a:extLst>
                <a:ext uri="{FF2B5EF4-FFF2-40B4-BE49-F238E27FC236}">
                  <a16:creationId xmlns:a16="http://schemas.microsoft.com/office/drawing/2014/main" id="{037A6FF8-63EC-4B4B-AFED-80FBF37E6CE6}"/>
                </a:ext>
              </a:extLst>
            </p:cNvPr>
            <p:cNvSpPr txBox="1"/>
            <p:nvPr/>
          </p:nvSpPr>
          <p:spPr>
            <a:xfrm>
              <a:off x="12869295" y="5932232"/>
              <a:ext cx="269883" cy="196180"/>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120</a:t>
              </a:r>
            </a:p>
          </p:txBody>
        </p:sp>
      </p:grpSp>
      <p:sp>
        <p:nvSpPr>
          <p:cNvPr id="31" name="TextBox 30">
            <a:extLst>
              <a:ext uri="{FF2B5EF4-FFF2-40B4-BE49-F238E27FC236}">
                <a16:creationId xmlns:a16="http://schemas.microsoft.com/office/drawing/2014/main" id="{E02E4709-FC31-BC40-9187-BC915217CFBB}"/>
              </a:ext>
            </a:extLst>
          </p:cNvPr>
          <p:cNvSpPr txBox="1"/>
          <p:nvPr/>
        </p:nvSpPr>
        <p:spPr>
          <a:xfrm>
            <a:off x="2912421" y="3470812"/>
            <a:ext cx="1505478" cy="276999"/>
          </a:xfrm>
          <a:prstGeom prst="rect">
            <a:avLst/>
          </a:prstGeom>
          <a:noFill/>
        </p:spPr>
        <p:txBody>
          <a:bodyPr wrap="square" lIns="0" tIns="0" rIns="0" bIns="0" rtlCol="0">
            <a:spAutoFit/>
          </a:bodyPr>
          <a:lstStyle/>
          <a:p>
            <a:pPr algn="l">
              <a:spcBef>
                <a:spcPts val="0"/>
              </a:spcBef>
              <a:spcAft>
                <a:spcPts val="0"/>
              </a:spcAft>
            </a:pPr>
            <a:r>
              <a:rPr lang="en-US" sz="900" dirty="0">
                <a:solidFill>
                  <a:srgbClr val="000000"/>
                </a:solidFill>
                <a:latin typeface="+mn-lt"/>
              </a:rPr>
              <a:t>HR (95% CI); p-value</a:t>
            </a:r>
          </a:p>
          <a:p>
            <a:pPr algn="l">
              <a:spcBef>
                <a:spcPts val="0"/>
              </a:spcBef>
              <a:spcAft>
                <a:spcPts val="0"/>
              </a:spcAft>
            </a:pPr>
            <a:r>
              <a:rPr lang="en-US" sz="900" dirty="0">
                <a:solidFill>
                  <a:srgbClr val="000000"/>
                </a:solidFill>
                <a:latin typeface="+mn-lt"/>
              </a:rPr>
              <a:t>0.456 (0.275-0.757); </a:t>
            </a:r>
            <a:r>
              <a:rPr lang="en-US" sz="900" i="1" dirty="0">
                <a:solidFill>
                  <a:srgbClr val="000000"/>
                </a:solidFill>
                <a:latin typeface="+mn-lt"/>
              </a:rPr>
              <a:t>P</a:t>
            </a:r>
            <a:r>
              <a:rPr lang="en-US" sz="900" dirty="0">
                <a:solidFill>
                  <a:srgbClr val="000000"/>
                </a:solidFill>
                <a:latin typeface="+mn-lt"/>
              </a:rPr>
              <a:t> = .031</a:t>
            </a:r>
          </a:p>
        </p:txBody>
      </p:sp>
      <p:sp>
        <p:nvSpPr>
          <p:cNvPr id="2" name="Title 1">
            <a:extLst>
              <a:ext uri="{FF2B5EF4-FFF2-40B4-BE49-F238E27FC236}">
                <a16:creationId xmlns:a16="http://schemas.microsoft.com/office/drawing/2014/main" id="{2A3854ED-DA67-450E-A8BF-82D47E2B5FF4}"/>
              </a:ext>
            </a:extLst>
          </p:cNvPr>
          <p:cNvSpPr>
            <a:spLocks noGrp="1"/>
          </p:cNvSpPr>
          <p:nvPr>
            <p:ph type="title"/>
          </p:nvPr>
        </p:nvSpPr>
        <p:spPr/>
        <p:txBody>
          <a:bodyPr/>
          <a:lstStyle/>
          <a:p>
            <a:r>
              <a:rPr lang="en-US" dirty="0"/>
              <a:t>ADT Plays a Crucial Role in Long-Term Treatment Outcomes in Patients With Prostate Cancer</a:t>
            </a:r>
          </a:p>
        </p:txBody>
      </p:sp>
      <p:sp>
        <p:nvSpPr>
          <p:cNvPr id="20" name="Content Placeholder 19">
            <a:extLst>
              <a:ext uri="{FF2B5EF4-FFF2-40B4-BE49-F238E27FC236}">
                <a16:creationId xmlns:a16="http://schemas.microsoft.com/office/drawing/2014/main" id="{E570E5BC-FF4A-4D7A-B32A-A18F3A05594C}"/>
              </a:ext>
            </a:extLst>
          </p:cNvPr>
          <p:cNvSpPr>
            <a:spLocks noGrp="1"/>
          </p:cNvSpPr>
          <p:nvPr>
            <p:ph idx="1"/>
          </p:nvPr>
        </p:nvSpPr>
        <p:spPr>
          <a:xfrm>
            <a:off x="414779" y="1282129"/>
            <a:ext cx="8299009" cy="1647231"/>
          </a:xfrm>
        </p:spPr>
        <p:txBody>
          <a:bodyPr/>
          <a:lstStyle/>
          <a:p>
            <a:pPr marL="230188" lvl="1" indent="-222250">
              <a:spcAft>
                <a:spcPts val="0"/>
              </a:spcAft>
              <a:buClr>
                <a:schemeClr val="accent5"/>
              </a:buClr>
            </a:pPr>
            <a:r>
              <a:rPr lang="en-US" sz="1400" dirty="0"/>
              <a:t>Several Phase 3 randomized trials have shown a benefit in OS when comparing radiation plus ADT with</a:t>
            </a:r>
            <a:br>
              <a:rPr lang="en-US" sz="1400" dirty="0"/>
            </a:br>
            <a:r>
              <a:rPr lang="en-US" sz="1400" dirty="0"/>
              <a:t>radiation alone</a:t>
            </a:r>
            <a:r>
              <a:rPr lang="en-US" sz="1400" baseline="30000" dirty="0"/>
              <a:t>1-3</a:t>
            </a:r>
          </a:p>
          <a:p>
            <a:pPr marL="450850" lvl="2" indent="-222250">
              <a:spcAft>
                <a:spcPts val="0"/>
              </a:spcAft>
              <a:buClr>
                <a:schemeClr val="accent5"/>
              </a:buClr>
            </a:pPr>
            <a:r>
              <a:rPr lang="en-US" sz="1300" dirty="0"/>
              <a:t>In the metastatic setting, ADT has a  benefit, allowing patients to live longer</a:t>
            </a:r>
            <a:r>
              <a:rPr lang="en-US" sz="1300" baseline="30000" dirty="0"/>
              <a:t>1,2</a:t>
            </a:r>
          </a:p>
          <a:p>
            <a:pPr marL="450850" lvl="2" indent="-222250">
              <a:spcAft>
                <a:spcPts val="0"/>
              </a:spcAft>
              <a:buClr>
                <a:schemeClr val="accent5"/>
              </a:buClr>
            </a:pPr>
            <a:r>
              <a:rPr lang="en-US" sz="1400" dirty="0"/>
              <a:t>Patients with advanced disease have long-term benefits from ADT use through alleviation</a:t>
            </a:r>
            <a:r>
              <a:rPr lang="en-US" sz="1400" b="0" i="0" u="none" strike="noStrike" baseline="0" dirty="0">
                <a:solidFill>
                  <a:srgbClr val="231F20"/>
                </a:solidFill>
              </a:rPr>
              <a:t> of symptoms</a:t>
            </a:r>
            <a:r>
              <a:rPr lang="en-US" sz="1400" baseline="30000" dirty="0">
                <a:solidFill>
                  <a:srgbClr val="231F20"/>
                </a:solidFill>
              </a:rPr>
              <a:t>4</a:t>
            </a:r>
            <a:endParaRPr lang="en-US" sz="1200" baseline="30000" dirty="0"/>
          </a:p>
          <a:p>
            <a:pPr marL="230188" lvl="1" indent="-222250">
              <a:buClr>
                <a:schemeClr val="accent5"/>
              </a:buClr>
            </a:pPr>
            <a:endParaRPr lang="en-US" sz="1400" baseline="30000" dirty="0"/>
          </a:p>
          <a:p>
            <a:pPr algn="l">
              <a:buClr>
                <a:schemeClr val="accent5"/>
              </a:buClr>
            </a:pPr>
            <a:endParaRPr lang="en-US" sz="1400" baseline="30000" dirty="0"/>
          </a:p>
          <a:p>
            <a:pPr marL="342900" indent="-342900">
              <a:buClr>
                <a:schemeClr val="accent5"/>
              </a:buClr>
              <a:buFont typeface="Arial" panose="020B0604020202020204" pitchFamily="34" charset="0"/>
              <a:buChar char="•"/>
            </a:pPr>
            <a:endParaRPr lang="en-US" sz="1400" baseline="30000" dirty="0"/>
          </a:p>
        </p:txBody>
      </p:sp>
      <p:sp>
        <p:nvSpPr>
          <p:cNvPr id="3" name="TextBox 2">
            <a:extLst>
              <a:ext uri="{FF2B5EF4-FFF2-40B4-BE49-F238E27FC236}">
                <a16:creationId xmlns:a16="http://schemas.microsoft.com/office/drawing/2014/main" id="{04C7A639-07F7-44FD-93BD-42DC8F26EEDC}"/>
              </a:ext>
            </a:extLst>
          </p:cNvPr>
          <p:cNvSpPr txBox="1"/>
          <p:nvPr/>
        </p:nvSpPr>
        <p:spPr>
          <a:xfrm>
            <a:off x="424395" y="6024747"/>
            <a:ext cx="7786686" cy="246221"/>
          </a:xfrm>
          <a:prstGeom prst="rect">
            <a:avLst/>
          </a:prstGeom>
          <a:noFill/>
        </p:spPr>
        <p:txBody>
          <a:bodyPr wrap="square" lIns="0" tIns="0" rIns="0" bIns="0" rtlCol="0">
            <a:spAutoFit/>
          </a:bodyPr>
          <a:lstStyle/>
          <a:p>
            <a:pPr algn="l">
              <a:spcBef>
                <a:spcPts val="300"/>
              </a:spcBef>
              <a:spcAft>
                <a:spcPts val="0"/>
              </a:spcAft>
            </a:pPr>
            <a:r>
              <a:rPr lang="en-US" sz="800" b="1" dirty="0">
                <a:solidFill>
                  <a:srgbClr val="000000"/>
                </a:solidFill>
                <a:latin typeface="+mn-lt"/>
              </a:rPr>
              <a:t>References: 1. </a:t>
            </a:r>
            <a:r>
              <a:rPr lang="en-US" sz="800" dirty="0" err="1">
                <a:solidFill>
                  <a:srgbClr val="000000"/>
                </a:solidFill>
                <a:effectLst/>
                <a:latin typeface="+mn-lt"/>
                <a:ea typeface="Times New Roman" panose="02020603050405020304" pitchFamily="18" charset="0"/>
                <a:cs typeface="Calibri" panose="020F0502020204030204" pitchFamily="34" charset="0"/>
              </a:rPr>
              <a:t>Sharifi</a:t>
            </a:r>
            <a:r>
              <a:rPr lang="en-US" sz="800" dirty="0">
                <a:solidFill>
                  <a:srgbClr val="000000"/>
                </a:solidFill>
                <a:effectLst/>
                <a:latin typeface="+mn-lt"/>
                <a:ea typeface="Times New Roman" panose="02020603050405020304" pitchFamily="18" charset="0"/>
                <a:cs typeface="Calibri" panose="020F0502020204030204" pitchFamily="34" charset="0"/>
              </a:rPr>
              <a:t> N et al. </a:t>
            </a:r>
            <a:r>
              <a:rPr lang="en-US" sz="800" i="1" dirty="0">
                <a:solidFill>
                  <a:srgbClr val="000000"/>
                </a:solidFill>
                <a:effectLst/>
                <a:latin typeface="+mn-lt"/>
                <a:ea typeface="Times New Roman" panose="02020603050405020304" pitchFamily="18" charset="0"/>
                <a:cs typeface="Calibri" panose="020F0502020204030204" pitchFamily="34" charset="0"/>
              </a:rPr>
              <a:t>JAMA</a:t>
            </a:r>
            <a:r>
              <a:rPr lang="en-US" sz="800" dirty="0">
                <a:solidFill>
                  <a:srgbClr val="000000"/>
                </a:solidFill>
                <a:effectLst/>
                <a:latin typeface="+mn-lt"/>
                <a:ea typeface="Times New Roman" panose="02020603050405020304" pitchFamily="18" charset="0"/>
                <a:cs typeface="Calibri" panose="020F0502020204030204" pitchFamily="34" charset="0"/>
              </a:rPr>
              <a:t>. 2005;294(2):238-244. </a:t>
            </a:r>
            <a:r>
              <a:rPr lang="en-US" sz="800" b="1" dirty="0">
                <a:solidFill>
                  <a:srgbClr val="000000"/>
                </a:solidFill>
                <a:effectLst/>
                <a:latin typeface="+mn-lt"/>
                <a:ea typeface="Times New Roman" panose="02020603050405020304" pitchFamily="18" charset="0"/>
                <a:cs typeface="Calibri" panose="020F0502020204030204" pitchFamily="34" charset="0"/>
              </a:rPr>
              <a:t>2. </a:t>
            </a:r>
            <a:r>
              <a:rPr lang="es-ES" sz="800" b="0" i="0" u="none" strike="noStrike" dirty="0">
                <a:solidFill>
                  <a:srgbClr val="000000"/>
                </a:solidFill>
                <a:latin typeface="+mn-lt"/>
              </a:rPr>
              <a:t>Bolla M et al. </a:t>
            </a:r>
            <a:r>
              <a:rPr lang="en-US" sz="800" b="0" i="1" u="none" strike="noStrike" dirty="0">
                <a:solidFill>
                  <a:srgbClr val="000000"/>
                </a:solidFill>
                <a:latin typeface="+mn-lt"/>
              </a:rPr>
              <a:t>N </a:t>
            </a:r>
            <a:r>
              <a:rPr lang="en-US" sz="800" b="0" i="1" u="none" strike="noStrike" dirty="0" err="1">
                <a:solidFill>
                  <a:srgbClr val="000000"/>
                </a:solidFill>
                <a:latin typeface="+mn-lt"/>
              </a:rPr>
              <a:t>Engl</a:t>
            </a:r>
            <a:r>
              <a:rPr lang="en-US" sz="800" b="0" i="1" u="none" strike="noStrike" dirty="0">
                <a:solidFill>
                  <a:srgbClr val="000000"/>
                </a:solidFill>
                <a:latin typeface="+mn-lt"/>
              </a:rPr>
              <a:t> J Med</a:t>
            </a:r>
            <a:r>
              <a:rPr lang="en-US" sz="800" b="0" i="0" u="none" strike="noStrike" dirty="0">
                <a:solidFill>
                  <a:srgbClr val="000000"/>
                </a:solidFill>
                <a:latin typeface="+mn-lt"/>
              </a:rPr>
              <a:t>.1997;337(5):295-300. </a:t>
            </a:r>
            <a:r>
              <a:rPr lang="en-US" sz="800" b="1" i="0" u="none" strike="noStrike" dirty="0">
                <a:solidFill>
                  <a:srgbClr val="000000"/>
                </a:solidFill>
                <a:latin typeface="+mn-lt"/>
              </a:rPr>
              <a:t>3. </a:t>
            </a:r>
            <a:r>
              <a:rPr lang="en-US" sz="800" b="0" i="0" u="none" strike="noStrike" dirty="0" err="1">
                <a:solidFill>
                  <a:srgbClr val="000000"/>
                </a:solidFill>
                <a:latin typeface="+mn-lt"/>
              </a:rPr>
              <a:t>Bolla</a:t>
            </a:r>
            <a:r>
              <a:rPr lang="en-US" sz="800" b="0" i="0" u="none" strike="noStrike" dirty="0">
                <a:solidFill>
                  <a:srgbClr val="000000"/>
                </a:solidFill>
                <a:latin typeface="+mn-lt"/>
              </a:rPr>
              <a:t> M et al. </a:t>
            </a:r>
            <a:r>
              <a:rPr lang="en-US" sz="800" b="0" i="1" u="none" strike="noStrike" dirty="0">
                <a:solidFill>
                  <a:srgbClr val="000000"/>
                </a:solidFill>
                <a:latin typeface="+mn-lt"/>
              </a:rPr>
              <a:t>Lancet</a:t>
            </a:r>
            <a:r>
              <a:rPr lang="en-US" sz="800" b="0" i="0" u="none" strike="noStrike" dirty="0">
                <a:solidFill>
                  <a:srgbClr val="000000"/>
                </a:solidFill>
                <a:latin typeface="+mn-lt"/>
              </a:rPr>
              <a:t>. 2002;360(9327):103-108. </a:t>
            </a:r>
            <a:r>
              <a:rPr lang="en-US" sz="800" b="1" i="0" u="none" strike="noStrike" dirty="0">
                <a:solidFill>
                  <a:srgbClr val="000000"/>
                </a:solidFill>
                <a:latin typeface="+mn-lt"/>
              </a:rPr>
              <a:t>4.</a:t>
            </a:r>
            <a:r>
              <a:rPr lang="en-US" sz="800" dirty="0">
                <a:solidFill>
                  <a:srgbClr val="000000"/>
                </a:solidFill>
                <a:latin typeface="+mn-lt"/>
              </a:rPr>
              <a:t> </a:t>
            </a:r>
            <a:r>
              <a:rPr lang="pt-BR" sz="800" dirty="0" err="1">
                <a:solidFill>
                  <a:srgbClr val="000000"/>
                </a:solidFill>
                <a:latin typeface="+mn-lt"/>
              </a:rPr>
              <a:t>Miyamoto</a:t>
            </a:r>
            <a:r>
              <a:rPr lang="pt-BR" sz="800" dirty="0">
                <a:solidFill>
                  <a:srgbClr val="000000"/>
                </a:solidFill>
                <a:latin typeface="+mn-lt"/>
              </a:rPr>
              <a:t> H et al.</a:t>
            </a:r>
            <a:r>
              <a:rPr lang="pt-BR" sz="800" i="1" dirty="0">
                <a:solidFill>
                  <a:srgbClr val="000000"/>
                </a:solidFill>
                <a:latin typeface="+mn-lt"/>
              </a:rPr>
              <a:t> Prostate</a:t>
            </a:r>
            <a:r>
              <a:rPr lang="pt-BR" sz="800" dirty="0">
                <a:solidFill>
                  <a:srgbClr val="000000"/>
                </a:solidFill>
                <a:latin typeface="+mn-lt"/>
              </a:rPr>
              <a:t>. 2004;61(4):332-353. </a:t>
            </a:r>
            <a:r>
              <a:rPr lang="en-US" sz="800" b="1" dirty="0">
                <a:solidFill>
                  <a:srgbClr val="000000"/>
                </a:solidFill>
                <a:latin typeface="+mn-lt"/>
              </a:rPr>
              <a:t>5.</a:t>
            </a:r>
            <a:r>
              <a:rPr lang="en-US" sz="800" dirty="0">
                <a:solidFill>
                  <a:srgbClr val="000000"/>
                </a:solidFill>
                <a:latin typeface="+mn-lt"/>
              </a:rPr>
              <a:t> Hah YS et al. </a:t>
            </a:r>
            <a:r>
              <a:rPr lang="en-US" sz="800" i="1" dirty="0">
                <a:solidFill>
                  <a:srgbClr val="000000"/>
                </a:solidFill>
                <a:latin typeface="+mn-lt"/>
              </a:rPr>
              <a:t>Sci Rep. </a:t>
            </a:r>
            <a:r>
              <a:rPr lang="en-US" sz="800" dirty="0">
                <a:solidFill>
                  <a:srgbClr val="000000"/>
                </a:solidFill>
                <a:latin typeface="+mn-lt"/>
              </a:rPr>
              <a:t>2019;9(1):11899.</a:t>
            </a:r>
          </a:p>
        </p:txBody>
      </p:sp>
      <p:sp>
        <p:nvSpPr>
          <p:cNvPr id="7" name="TextBox 6">
            <a:extLst>
              <a:ext uri="{FF2B5EF4-FFF2-40B4-BE49-F238E27FC236}">
                <a16:creationId xmlns:a16="http://schemas.microsoft.com/office/drawing/2014/main" id="{B349EAAF-0F8B-46B1-BD0B-48E5B96A0017}"/>
              </a:ext>
            </a:extLst>
          </p:cNvPr>
          <p:cNvSpPr txBox="1"/>
          <p:nvPr/>
        </p:nvSpPr>
        <p:spPr>
          <a:xfrm>
            <a:off x="755720" y="2530692"/>
            <a:ext cx="7617125" cy="215444"/>
          </a:xfrm>
          <a:prstGeom prst="rect">
            <a:avLst/>
          </a:prstGeom>
          <a:noFill/>
        </p:spPr>
        <p:txBody>
          <a:bodyPr wrap="square" lIns="0" tIns="0" rIns="0" bIns="0" rtlCol="0">
            <a:spAutoFit/>
          </a:bodyPr>
          <a:lstStyle/>
          <a:p>
            <a:pPr>
              <a:spcBef>
                <a:spcPts val="0"/>
              </a:spcBef>
              <a:spcAft>
                <a:spcPts val="0"/>
              </a:spcAft>
            </a:pPr>
            <a:r>
              <a:rPr lang="en-US" sz="1400" b="1" dirty="0">
                <a:solidFill>
                  <a:schemeClr val="accent5"/>
                </a:solidFill>
                <a:latin typeface="+mn-lt"/>
              </a:rPr>
              <a:t>Survival is correlated to time to PSA nadir and delaying time to CRPC progression</a:t>
            </a:r>
            <a:r>
              <a:rPr lang="en-US" sz="1400" b="1" baseline="30000" dirty="0">
                <a:solidFill>
                  <a:schemeClr val="accent5"/>
                </a:solidFill>
                <a:latin typeface="+mn-lt"/>
              </a:rPr>
              <a:t>5</a:t>
            </a:r>
          </a:p>
        </p:txBody>
      </p:sp>
      <p:pic>
        <p:nvPicPr>
          <p:cNvPr id="11" name="Picture 10">
            <a:extLst>
              <a:ext uri="{FF2B5EF4-FFF2-40B4-BE49-F238E27FC236}">
                <a16:creationId xmlns:a16="http://schemas.microsoft.com/office/drawing/2014/main" id="{174B5D8F-B2A6-A144-9B47-368F14E6E82D}"/>
              </a:ext>
            </a:extLst>
          </p:cNvPr>
          <p:cNvPicPr>
            <a:picLocks noChangeAspect="1"/>
          </p:cNvPicPr>
          <p:nvPr/>
        </p:nvPicPr>
        <p:blipFill rotWithShape="1">
          <a:blip r:embed="rId5">
            <a:extLst>
              <a:ext uri="{28A0092B-C50C-407E-A947-70E740481C1C}">
                <a14:useLocalDpi xmlns:a14="http://schemas.microsoft.com/office/drawing/2010/main" val="0"/>
              </a:ext>
            </a:extLst>
          </a:blip>
          <a:srcRect r="71705"/>
          <a:stretch/>
        </p:blipFill>
        <p:spPr>
          <a:xfrm>
            <a:off x="1518540" y="3023581"/>
            <a:ext cx="2077142" cy="1898194"/>
          </a:xfrm>
          <a:prstGeom prst="rect">
            <a:avLst/>
          </a:prstGeom>
        </p:spPr>
      </p:pic>
      <p:pic>
        <p:nvPicPr>
          <p:cNvPr id="13" name="Picture 12">
            <a:extLst>
              <a:ext uri="{FF2B5EF4-FFF2-40B4-BE49-F238E27FC236}">
                <a16:creationId xmlns:a16="http://schemas.microsoft.com/office/drawing/2014/main" id="{BEE0A92C-EB42-3647-81A3-65477280C414}"/>
              </a:ext>
            </a:extLst>
          </p:cNvPr>
          <p:cNvPicPr>
            <a:picLocks noChangeAspect="1"/>
          </p:cNvPicPr>
          <p:nvPr/>
        </p:nvPicPr>
        <p:blipFill rotWithShape="1">
          <a:blip r:embed="rId5">
            <a:extLst>
              <a:ext uri="{28A0092B-C50C-407E-A947-70E740481C1C}">
                <a14:useLocalDpi xmlns:a14="http://schemas.microsoft.com/office/drawing/2010/main" val="0"/>
              </a:ext>
            </a:extLst>
          </a:blip>
          <a:srcRect l="74798" r="-3093"/>
          <a:stretch/>
        </p:blipFill>
        <p:spPr>
          <a:xfrm>
            <a:off x="5526412" y="3004884"/>
            <a:ext cx="2077142" cy="1821116"/>
          </a:xfrm>
          <a:prstGeom prst="rect">
            <a:avLst/>
          </a:prstGeom>
        </p:spPr>
      </p:pic>
      <p:sp>
        <p:nvSpPr>
          <p:cNvPr id="15" name="Rectangle 14">
            <a:extLst>
              <a:ext uri="{FF2B5EF4-FFF2-40B4-BE49-F238E27FC236}">
                <a16:creationId xmlns:a16="http://schemas.microsoft.com/office/drawing/2014/main" id="{B818D774-FDC4-9E49-ABA8-C80F56E3D63D}"/>
              </a:ext>
            </a:extLst>
          </p:cNvPr>
          <p:cNvSpPr/>
          <p:nvPr/>
        </p:nvSpPr>
        <p:spPr bwMode="auto">
          <a:xfrm>
            <a:off x="6328345" y="2847022"/>
            <a:ext cx="1364279" cy="438457"/>
          </a:xfrm>
          <a:prstGeom prst="rect">
            <a:avLst/>
          </a:prstGeom>
          <a:solidFill>
            <a:schemeClr val="bg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CD301583-E30F-1F4B-AF5C-16A3663C91FF}"/>
              </a:ext>
            </a:extLst>
          </p:cNvPr>
          <p:cNvSpPr/>
          <p:nvPr/>
        </p:nvSpPr>
        <p:spPr bwMode="auto">
          <a:xfrm>
            <a:off x="2425827" y="2954840"/>
            <a:ext cx="1325273" cy="438457"/>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pic>
        <p:nvPicPr>
          <p:cNvPr id="22" name="Picture 21">
            <a:extLst>
              <a:ext uri="{FF2B5EF4-FFF2-40B4-BE49-F238E27FC236}">
                <a16:creationId xmlns:a16="http://schemas.microsoft.com/office/drawing/2014/main" id="{378A92AD-71A1-D34C-A793-70C12F98EFD5}"/>
              </a:ext>
            </a:extLst>
          </p:cNvPr>
          <p:cNvPicPr>
            <a:picLocks noChangeAspect="1"/>
          </p:cNvPicPr>
          <p:nvPr/>
        </p:nvPicPr>
        <p:blipFill rotWithShape="1">
          <a:blip r:embed="rId5">
            <a:extLst>
              <a:ext uri="{28A0092B-C50C-407E-A947-70E740481C1C}">
                <a14:useLocalDpi xmlns:a14="http://schemas.microsoft.com/office/drawing/2010/main" val="0"/>
              </a:ext>
            </a:extLst>
          </a:blip>
          <a:srcRect l="78992" r="12943" b="89990"/>
          <a:stretch/>
        </p:blipFill>
        <p:spPr>
          <a:xfrm>
            <a:off x="2353291" y="2970405"/>
            <a:ext cx="592061" cy="196568"/>
          </a:xfrm>
          <a:prstGeom prst="rect">
            <a:avLst/>
          </a:prstGeom>
        </p:spPr>
      </p:pic>
      <p:grpSp>
        <p:nvGrpSpPr>
          <p:cNvPr id="45" name="Group 44">
            <a:extLst>
              <a:ext uri="{FF2B5EF4-FFF2-40B4-BE49-F238E27FC236}">
                <a16:creationId xmlns:a16="http://schemas.microsoft.com/office/drawing/2014/main" id="{4197A640-8DF6-2F41-AE85-41A5D53FF108}"/>
              </a:ext>
            </a:extLst>
          </p:cNvPr>
          <p:cNvGrpSpPr/>
          <p:nvPr/>
        </p:nvGrpSpPr>
        <p:grpSpPr>
          <a:xfrm>
            <a:off x="-75437" y="5486228"/>
            <a:ext cx="3884799" cy="415498"/>
            <a:chOff x="-75437" y="6941601"/>
            <a:chExt cx="3884799" cy="415498"/>
          </a:xfrm>
        </p:grpSpPr>
        <p:sp>
          <p:nvSpPr>
            <p:cNvPr id="35" name="TextBox 34">
              <a:extLst>
                <a:ext uri="{FF2B5EF4-FFF2-40B4-BE49-F238E27FC236}">
                  <a16:creationId xmlns:a16="http://schemas.microsoft.com/office/drawing/2014/main" id="{6B04E9F4-FFF7-FD4B-A61E-2D6F326C39C6}"/>
                </a:ext>
              </a:extLst>
            </p:cNvPr>
            <p:cNvSpPr txBox="1"/>
            <p:nvPr/>
          </p:nvSpPr>
          <p:spPr>
            <a:xfrm>
              <a:off x="-75437" y="6941601"/>
              <a:ext cx="1353037" cy="415498"/>
            </a:xfrm>
            <a:prstGeom prst="rect">
              <a:avLst/>
            </a:prstGeom>
            <a:noFill/>
          </p:spPr>
          <p:txBody>
            <a:bodyPr wrap="square" lIns="0" tIns="0" rIns="0" bIns="0" rtlCol="0">
              <a:spAutoFit/>
            </a:bodyPr>
            <a:lstStyle/>
            <a:p>
              <a:pPr algn="r">
                <a:spcBef>
                  <a:spcPts val="0"/>
                </a:spcBef>
                <a:spcAft>
                  <a:spcPts val="0"/>
                </a:spcAft>
              </a:pPr>
              <a:r>
                <a:rPr lang="en-US" sz="900" dirty="0">
                  <a:latin typeface="+mn-lt"/>
                </a:rPr>
                <a:t>Number at risk</a:t>
              </a:r>
            </a:p>
            <a:p>
              <a:pPr algn="r">
                <a:spcBef>
                  <a:spcPts val="0"/>
                </a:spcBef>
                <a:spcAft>
                  <a:spcPts val="0"/>
                </a:spcAft>
              </a:pPr>
              <a:r>
                <a:rPr lang="en-US" sz="900" dirty="0">
                  <a:latin typeface="+mn-lt"/>
                </a:rPr>
                <a:t>Local therapy</a:t>
              </a:r>
            </a:p>
            <a:p>
              <a:pPr algn="r">
                <a:spcBef>
                  <a:spcPts val="0"/>
                </a:spcBef>
                <a:spcAft>
                  <a:spcPts val="0"/>
                </a:spcAft>
              </a:pPr>
              <a:r>
                <a:rPr lang="en-US" sz="900" dirty="0">
                  <a:latin typeface="+mn-lt"/>
                </a:rPr>
                <a:t>No local therapy</a:t>
              </a:r>
            </a:p>
          </p:txBody>
        </p:sp>
        <p:sp>
          <p:nvSpPr>
            <p:cNvPr id="36" name="TextBox 35">
              <a:extLst>
                <a:ext uri="{FF2B5EF4-FFF2-40B4-BE49-F238E27FC236}">
                  <a16:creationId xmlns:a16="http://schemas.microsoft.com/office/drawing/2014/main" id="{A6D3986E-C661-3A43-9D37-6C52020CD932}"/>
                </a:ext>
              </a:extLst>
            </p:cNvPr>
            <p:cNvSpPr txBox="1"/>
            <p:nvPr/>
          </p:nvSpPr>
          <p:spPr>
            <a:xfrm>
              <a:off x="1396620"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114</a:t>
              </a:r>
            </a:p>
            <a:p>
              <a:pPr>
                <a:spcBef>
                  <a:spcPts val="0"/>
                </a:spcBef>
                <a:spcAft>
                  <a:spcPts val="0"/>
                </a:spcAft>
              </a:pPr>
              <a:r>
                <a:rPr lang="en-US" sz="900" dirty="0">
                  <a:latin typeface="+mn-lt"/>
                </a:rPr>
                <a:t>32</a:t>
              </a:r>
            </a:p>
          </p:txBody>
        </p:sp>
        <p:sp>
          <p:nvSpPr>
            <p:cNvPr id="38" name="TextBox 37">
              <a:extLst>
                <a:ext uri="{FF2B5EF4-FFF2-40B4-BE49-F238E27FC236}">
                  <a16:creationId xmlns:a16="http://schemas.microsoft.com/office/drawing/2014/main" id="{78BD85A6-8DF0-7F47-87DF-9A0EF0D2EC21}"/>
                </a:ext>
              </a:extLst>
            </p:cNvPr>
            <p:cNvSpPr txBox="1"/>
            <p:nvPr/>
          </p:nvSpPr>
          <p:spPr>
            <a:xfrm>
              <a:off x="1724280"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58</a:t>
              </a:r>
            </a:p>
            <a:p>
              <a:pPr>
                <a:spcBef>
                  <a:spcPts val="0"/>
                </a:spcBef>
                <a:spcAft>
                  <a:spcPts val="0"/>
                </a:spcAft>
              </a:pPr>
              <a:r>
                <a:rPr lang="en-US" sz="900" dirty="0">
                  <a:latin typeface="+mn-lt"/>
                </a:rPr>
                <a:t>1</a:t>
              </a:r>
            </a:p>
          </p:txBody>
        </p:sp>
        <p:sp>
          <p:nvSpPr>
            <p:cNvPr id="39" name="TextBox 38">
              <a:extLst>
                <a:ext uri="{FF2B5EF4-FFF2-40B4-BE49-F238E27FC236}">
                  <a16:creationId xmlns:a16="http://schemas.microsoft.com/office/drawing/2014/main" id="{2F46BB92-F945-B346-846C-077F0D1F0DE7}"/>
                </a:ext>
              </a:extLst>
            </p:cNvPr>
            <p:cNvSpPr txBox="1"/>
            <p:nvPr/>
          </p:nvSpPr>
          <p:spPr>
            <a:xfrm>
              <a:off x="2090040"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9</a:t>
              </a:r>
            </a:p>
            <a:p>
              <a:pPr>
                <a:spcBef>
                  <a:spcPts val="0"/>
                </a:spcBef>
                <a:spcAft>
                  <a:spcPts val="0"/>
                </a:spcAft>
              </a:pPr>
              <a:r>
                <a:rPr lang="en-US" sz="900" dirty="0">
                  <a:latin typeface="+mn-lt"/>
                </a:rPr>
                <a:t>0</a:t>
              </a:r>
            </a:p>
          </p:txBody>
        </p:sp>
        <p:sp>
          <p:nvSpPr>
            <p:cNvPr id="40" name="TextBox 39">
              <a:extLst>
                <a:ext uri="{FF2B5EF4-FFF2-40B4-BE49-F238E27FC236}">
                  <a16:creationId xmlns:a16="http://schemas.microsoft.com/office/drawing/2014/main" id="{1165FB9D-1A1C-BE42-9F68-AAF59C4B4788}"/>
                </a:ext>
              </a:extLst>
            </p:cNvPr>
            <p:cNvSpPr txBox="1"/>
            <p:nvPr/>
          </p:nvSpPr>
          <p:spPr>
            <a:xfrm>
              <a:off x="2432940"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1</a:t>
              </a:r>
            </a:p>
            <a:p>
              <a:pPr>
                <a:spcBef>
                  <a:spcPts val="0"/>
                </a:spcBef>
                <a:spcAft>
                  <a:spcPts val="0"/>
                </a:spcAft>
              </a:pPr>
              <a:r>
                <a:rPr lang="en-US" sz="900" dirty="0">
                  <a:latin typeface="+mn-lt"/>
                </a:rPr>
                <a:t>0</a:t>
              </a:r>
            </a:p>
          </p:txBody>
        </p:sp>
        <p:sp>
          <p:nvSpPr>
            <p:cNvPr id="41" name="TextBox 40">
              <a:extLst>
                <a:ext uri="{FF2B5EF4-FFF2-40B4-BE49-F238E27FC236}">
                  <a16:creationId xmlns:a16="http://schemas.microsoft.com/office/drawing/2014/main" id="{EA4EF36C-6766-D94C-BBC6-D04107988F02}"/>
                </a:ext>
              </a:extLst>
            </p:cNvPr>
            <p:cNvSpPr txBox="1"/>
            <p:nvPr/>
          </p:nvSpPr>
          <p:spPr>
            <a:xfrm>
              <a:off x="2752980"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1</a:t>
              </a:r>
            </a:p>
            <a:p>
              <a:pPr>
                <a:spcBef>
                  <a:spcPts val="0"/>
                </a:spcBef>
                <a:spcAft>
                  <a:spcPts val="0"/>
                </a:spcAft>
              </a:pPr>
              <a:r>
                <a:rPr lang="en-US" sz="900" dirty="0">
                  <a:latin typeface="+mn-lt"/>
                </a:rPr>
                <a:t>0</a:t>
              </a:r>
            </a:p>
          </p:txBody>
        </p:sp>
        <p:sp>
          <p:nvSpPr>
            <p:cNvPr id="43" name="TextBox 42">
              <a:extLst>
                <a:ext uri="{FF2B5EF4-FFF2-40B4-BE49-F238E27FC236}">
                  <a16:creationId xmlns:a16="http://schemas.microsoft.com/office/drawing/2014/main" id="{F8C45E41-4EF1-C24A-973A-9947C61A624F}"/>
                </a:ext>
              </a:extLst>
            </p:cNvPr>
            <p:cNvSpPr txBox="1"/>
            <p:nvPr/>
          </p:nvSpPr>
          <p:spPr>
            <a:xfrm>
              <a:off x="3133979"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1</a:t>
              </a:r>
            </a:p>
            <a:p>
              <a:pPr>
                <a:spcBef>
                  <a:spcPts val="0"/>
                </a:spcBef>
                <a:spcAft>
                  <a:spcPts val="0"/>
                </a:spcAft>
              </a:pPr>
              <a:r>
                <a:rPr lang="en-US" sz="900" dirty="0">
                  <a:latin typeface="+mn-lt"/>
                </a:rPr>
                <a:t>0</a:t>
              </a:r>
            </a:p>
          </p:txBody>
        </p:sp>
        <p:sp>
          <p:nvSpPr>
            <p:cNvPr id="44" name="TextBox 43">
              <a:extLst>
                <a:ext uri="{FF2B5EF4-FFF2-40B4-BE49-F238E27FC236}">
                  <a16:creationId xmlns:a16="http://schemas.microsoft.com/office/drawing/2014/main" id="{9DD07334-841A-4B4A-8C90-853C1C035B6A}"/>
                </a:ext>
              </a:extLst>
            </p:cNvPr>
            <p:cNvSpPr txBox="1"/>
            <p:nvPr/>
          </p:nvSpPr>
          <p:spPr>
            <a:xfrm>
              <a:off x="3575302"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0</a:t>
              </a:r>
            </a:p>
            <a:p>
              <a:pPr>
                <a:spcBef>
                  <a:spcPts val="0"/>
                </a:spcBef>
                <a:spcAft>
                  <a:spcPts val="0"/>
                </a:spcAft>
              </a:pPr>
              <a:r>
                <a:rPr lang="en-US" sz="900" dirty="0">
                  <a:latin typeface="+mn-lt"/>
                </a:rPr>
                <a:t>0</a:t>
              </a:r>
            </a:p>
          </p:txBody>
        </p:sp>
      </p:grpSp>
      <p:grpSp>
        <p:nvGrpSpPr>
          <p:cNvPr id="46" name="Group 45">
            <a:extLst>
              <a:ext uri="{FF2B5EF4-FFF2-40B4-BE49-F238E27FC236}">
                <a16:creationId xmlns:a16="http://schemas.microsoft.com/office/drawing/2014/main" id="{3F718186-EC7B-E843-B5B7-B01F0D250A04}"/>
              </a:ext>
            </a:extLst>
          </p:cNvPr>
          <p:cNvGrpSpPr/>
          <p:nvPr/>
        </p:nvGrpSpPr>
        <p:grpSpPr>
          <a:xfrm>
            <a:off x="3893377" y="5486228"/>
            <a:ext cx="3960712" cy="415498"/>
            <a:chOff x="-75437" y="6941601"/>
            <a:chExt cx="3960712" cy="415498"/>
          </a:xfrm>
        </p:grpSpPr>
        <p:sp>
          <p:nvSpPr>
            <p:cNvPr id="47" name="TextBox 46">
              <a:extLst>
                <a:ext uri="{FF2B5EF4-FFF2-40B4-BE49-F238E27FC236}">
                  <a16:creationId xmlns:a16="http://schemas.microsoft.com/office/drawing/2014/main" id="{D359F994-DFEE-DA40-986B-A6E46F9940E1}"/>
                </a:ext>
              </a:extLst>
            </p:cNvPr>
            <p:cNvSpPr txBox="1"/>
            <p:nvPr/>
          </p:nvSpPr>
          <p:spPr>
            <a:xfrm>
              <a:off x="-75437" y="6941601"/>
              <a:ext cx="1353037" cy="415498"/>
            </a:xfrm>
            <a:prstGeom prst="rect">
              <a:avLst/>
            </a:prstGeom>
            <a:noFill/>
          </p:spPr>
          <p:txBody>
            <a:bodyPr wrap="square" lIns="0" tIns="0" rIns="0" bIns="0" rtlCol="0">
              <a:spAutoFit/>
            </a:bodyPr>
            <a:lstStyle/>
            <a:p>
              <a:pPr algn="r">
                <a:spcBef>
                  <a:spcPts val="0"/>
                </a:spcBef>
                <a:spcAft>
                  <a:spcPts val="0"/>
                </a:spcAft>
              </a:pPr>
              <a:r>
                <a:rPr lang="en-US" sz="900" dirty="0">
                  <a:latin typeface="+mn-lt"/>
                </a:rPr>
                <a:t>Number at risk</a:t>
              </a:r>
            </a:p>
            <a:p>
              <a:pPr algn="r">
                <a:spcBef>
                  <a:spcPts val="0"/>
                </a:spcBef>
                <a:spcAft>
                  <a:spcPts val="0"/>
                </a:spcAft>
              </a:pPr>
              <a:r>
                <a:rPr lang="en-US" sz="900" dirty="0">
                  <a:latin typeface="+mn-lt"/>
                </a:rPr>
                <a:t>Local therapy</a:t>
              </a:r>
            </a:p>
            <a:p>
              <a:pPr algn="r">
                <a:spcBef>
                  <a:spcPts val="0"/>
                </a:spcBef>
                <a:spcAft>
                  <a:spcPts val="0"/>
                </a:spcAft>
              </a:pPr>
              <a:r>
                <a:rPr lang="en-US" sz="900" dirty="0">
                  <a:latin typeface="+mn-lt"/>
                </a:rPr>
                <a:t>No local therapy</a:t>
              </a:r>
            </a:p>
          </p:txBody>
        </p:sp>
        <p:sp>
          <p:nvSpPr>
            <p:cNvPr id="48" name="TextBox 47">
              <a:extLst>
                <a:ext uri="{FF2B5EF4-FFF2-40B4-BE49-F238E27FC236}">
                  <a16:creationId xmlns:a16="http://schemas.microsoft.com/office/drawing/2014/main" id="{259B1FEA-12C7-A149-A0C1-3A8495301114}"/>
                </a:ext>
              </a:extLst>
            </p:cNvPr>
            <p:cNvSpPr txBox="1"/>
            <p:nvPr/>
          </p:nvSpPr>
          <p:spPr>
            <a:xfrm>
              <a:off x="1449960"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113</a:t>
              </a:r>
            </a:p>
            <a:p>
              <a:pPr>
                <a:spcBef>
                  <a:spcPts val="0"/>
                </a:spcBef>
                <a:spcAft>
                  <a:spcPts val="0"/>
                </a:spcAft>
              </a:pPr>
              <a:r>
                <a:rPr lang="en-US" sz="900" dirty="0">
                  <a:latin typeface="+mn-lt"/>
                </a:rPr>
                <a:t>33</a:t>
              </a:r>
            </a:p>
          </p:txBody>
        </p:sp>
        <p:sp>
          <p:nvSpPr>
            <p:cNvPr id="49" name="TextBox 48">
              <a:extLst>
                <a:ext uri="{FF2B5EF4-FFF2-40B4-BE49-F238E27FC236}">
                  <a16:creationId xmlns:a16="http://schemas.microsoft.com/office/drawing/2014/main" id="{5978376E-F578-4D40-B215-4CC95E576181}"/>
                </a:ext>
              </a:extLst>
            </p:cNvPr>
            <p:cNvSpPr txBox="1"/>
            <p:nvPr/>
          </p:nvSpPr>
          <p:spPr>
            <a:xfrm>
              <a:off x="1777620"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64</a:t>
              </a:r>
            </a:p>
            <a:p>
              <a:pPr>
                <a:spcBef>
                  <a:spcPts val="0"/>
                </a:spcBef>
                <a:spcAft>
                  <a:spcPts val="0"/>
                </a:spcAft>
              </a:pPr>
              <a:r>
                <a:rPr lang="en-US" sz="900" dirty="0">
                  <a:latin typeface="+mn-lt"/>
                </a:rPr>
                <a:t>4</a:t>
              </a:r>
            </a:p>
          </p:txBody>
        </p:sp>
        <p:sp>
          <p:nvSpPr>
            <p:cNvPr id="50" name="TextBox 49">
              <a:extLst>
                <a:ext uri="{FF2B5EF4-FFF2-40B4-BE49-F238E27FC236}">
                  <a16:creationId xmlns:a16="http://schemas.microsoft.com/office/drawing/2014/main" id="{646FA6E8-0352-E24C-911C-5A6A9537667E}"/>
                </a:ext>
              </a:extLst>
            </p:cNvPr>
            <p:cNvSpPr txBox="1"/>
            <p:nvPr/>
          </p:nvSpPr>
          <p:spPr>
            <a:xfrm>
              <a:off x="2143152"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10</a:t>
              </a:r>
            </a:p>
            <a:p>
              <a:pPr>
                <a:spcBef>
                  <a:spcPts val="0"/>
                </a:spcBef>
                <a:spcAft>
                  <a:spcPts val="0"/>
                </a:spcAft>
              </a:pPr>
              <a:r>
                <a:rPr lang="en-US" sz="900" dirty="0">
                  <a:latin typeface="+mn-lt"/>
                </a:rPr>
                <a:t>0</a:t>
              </a:r>
            </a:p>
          </p:txBody>
        </p:sp>
        <p:sp>
          <p:nvSpPr>
            <p:cNvPr id="51" name="TextBox 50">
              <a:extLst>
                <a:ext uri="{FF2B5EF4-FFF2-40B4-BE49-F238E27FC236}">
                  <a16:creationId xmlns:a16="http://schemas.microsoft.com/office/drawing/2014/main" id="{AB4B49CA-1AC8-1545-98BF-D14004EDB536}"/>
                </a:ext>
              </a:extLst>
            </p:cNvPr>
            <p:cNvSpPr txBox="1"/>
            <p:nvPr/>
          </p:nvSpPr>
          <p:spPr>
            <a:xfrm>
              <a:off x="2493501"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1</a:t>
              </a:r>
            </a:p>
            <a:p>
              <a:pPr>
                <a:spcBef>
                  <a:spcPts val="0"/>
                </a:spcBef>
                <a:spcAft>
                  <a:spcPts val="0"/>
                </a:spcAft>
              </a:pPr>
              <a:r>
                <a:rPr lang="en-US" sz="900" dirty="0">
                  <a:latin typeface="+mn-lt"/>
                </a:rPr>
                <a:t>0</a:t>
              </a:r>
            </a:p>
          </p:txBody>
        </p:sp>
        <p:sp>
          <p:nvSpPr>
            <p:cNvPr id="52" name="TextBox 51">
              <a:extLst>
                <a:ext uri="{FF2B5EF4-FFF2-40B4-BE49-F238E27FC236}">
                  <a16:creationId xmlns:a16="http://schemas.microsoft.com/office/drawing/2014/main" id="{C5DBC72C-82DE-C141-B731-778CA1567F87}"/>
                </a:ext>
              </a:extLst>
            </p:cNvPr>
            <p:cNvSpPr txBox="1"/>
            <p:nvPr/>
          </p:nvSpPr>
          <p:spPr>
            <a:xfrm>
              <a:off x="2838480"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1</a:t>
              </a:r>
            </a:p>
            <a:p>
              <a:pPr>
                <a:spcBef>
                  <a:spcPts val="0"/>
                </a:spcBef>
                <a:spcAft>
                  <a:spcPts val="0"/>
                </a:spcAft>
              </a:pPr>
              <a:r>
                <a:rPr lang="en-US" sz="900" dirty="0">
                  <a:latin typeface="+mn-lt"/>
                </a:rPr>
                <a:t>0</a:t>
              </a:r>
            </a:p>
          </p:txBody>
        </p:sp>
        <p:sp>
          <p:nvSpPr>
            <p:cNvPr id="53" name="TextBox 52">
              <a:extLst>
                <a:ext uri="{FF2B5EF4-FFF2-40B4-BE49-F238E27FC236}">
                  <a16:creationId xmlns:a16="http://schemas.microsoft.com/office/drawing/2014/main" id="{0F3EFAB3-5E80-CF49-A7C9-176A26BB7554}"/>
                </a:ext>
              </a:extLst>
            </p:cNvPr>
            <p:cNvSpPr txBox="1"/>
            <p:nvPr/>
          </p:nvSpPr>
          <p:spPr>
            <a:xfrm>
              <a:off x="3133979" y="7080100"/>
              <a:ext cx="406317"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1</a:t>
              </a:r>
            </a:p>
            <a:p>
              <a:pPr>
                <a:spcBef>
                  <a:spcPts val="0"/>
                </a:spcBef>
                <a:spcAft>
                  <a:spcPts val="0"/>
                </a:spcAft>
              </a:pPr>
              <a:r>
                <a:rPr lang="en-US" sz="900" dirty="0">
                  <a:latin typeface="+mn-lt"/>
                </a:rPr>
                <a:t>0</a:t>
              </a:r>
            </a:p>
          </p:txBody>
        </p:sp>
        <p:sp>
          <p:nvSpPr>
            <p:cNvPr id="54" name="TextBox 53">
              <a:extLst>
                <a:ext uri="{FF2B5EF4-FFF2-40B4-BE49-F238E27FC236}">
                  <a16:creationId xmlns:a16="http://schemas.microsoft.com/office/drawing/2014/main" id="{29B1CC80-D7F7-E347-A7A7-44969F15699F}"/>
                </a:ext>
              </a:extLst>
            </p:cNvPr>
            <p:cNvSpPr txBox="1"/>
            <p:nvPr/>
          </p:nvSpPr>
          <p:spPr>
            <a:xfrm>
              <a:off x="3651215" y="7080100"/>
              <a:ext cx="234060" cy="276999"/>
            </a:xfrm>
            <a:prstGeom prst="rect">
              <a:avLst/>
            </a:prstGeom>
            <a:noFill/>
          </p:spPr>
          <p:txBody>
            <a:bodyPr wrap="square" lIns="0" tIns="0" rIns="0" bIns="0" rtlCol="0">
              <a:spAutoFit/>
            </a:bodyPr>
            <a:lstStyle/>
            <a:p>
              <a:pPr>
                <a:spcBef>
                  <a:spcPts val="0"/>
                </a:spcBef>
                <a:spcAft>
                  <a:spcPts val="0"/>
                </a:spcAft>
              </a:pPr>
              <a:r>
                <a:rPr lang="en-US" sz="900" dirty="0">
                  <a:latin typeface="+mn-lt"/>
                </a:rPr>
                <a:t>0</a:t>
              </a:r>
            </a:p>
            <a:p>
              <a:pPr>
                <a:spcBef>
                  <a:spcPts val="0"/>
                </a:spcBef>
                <a:spcAft>
                  <a:spcPts val="0"/>
                </a:spcAft>
              </a:pPr>
              <a:r>
                <a:rPr lang="en-US" sz="900" dirty="0">
                  <a:latin typeface="+mn-lt"/>
                </a:rPr>
                <a:t>0</a:t>
              </a:r>
            </a:p>
          </p:txBody>
        </p:sp>
      </p:grpSp>
      <p:sp>
        <p:nvSpPr>
          <p:cNvPr id="57" name="Rectangle 56">
            <a:extLst>
              <a:ext uri="{FF2B5EF4-FFF2-40B4-BE49-F238E27FC236}">
                <a16:creationId xmlns:a16="http://schemas.microsoft.com/office/drawing/2014/main" id="{BB7223F5-8B89-8C48-92D0-F888EF1F2363}"/>
              </a:ext>
            </a:extLst>
          </p:cNvPr>
          <p:cNvSpPr/>
          <p:nvPr/>
        </p:nvSpPr>
        <p:spPr bwMode="auto">
          <a:xfrm>
            <a:off x="5399894" y="5067705"/>
            <a:ext cx="2461695" cy="250523"/>
          </a:xfrm>
          <a:prstGeom prst="rect">
            <a:avLst/>
          </a:prstGeom>
          <a:solidFill>
            <a:schemeClr val="bg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59" name="Rectangle 58">
            <a:extLst>
              <a:ext uri="{FF2B5EF4-FFF2-40B4-BE49-F238E27FC236}">
                <a16:creationId xmlns:a16="http://schemas.microsoft.com/office/drawing/2014/main" id="{567D6C4B-7082-1441-9318-AEC589A0A3C0}"/>
              </a:ext>
            </a:extLst>
          </p:cNvPr>
          <p:cNvSpPr/>
          <p:nvPr/>
        </p:nvSpPr>
        <p:spPr bwMode="auto">
          <a:xfrm>
            <a:off x="6656816" y="5041229"/>
            <a:ext cx="65" cy="276999"/>
          </a:xfrm>
          <a:prstGeom prst="rect">
            <a:avLst/>
          </a:prstGeom>
          <a:solidFill>
            <a:schemeClr val="bg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60" name="Group 59">
            <a:extLst>
              <a:ext uri="{FF2B5EF4-FFF2-40B4-BE49-F238E27FC236}">
                <a16:creationId xmlns:a16="http://schemas.microsoft.com/office/drawing/2014/main" id="{BFFB560B-950C-9E44-9E47-EB2F3DFED64F}"/>
              </a:ext>
            </a:extLst>
          </p:cNvPr>
          <p:cNvGrpSpPr/>
          <p:nvPr/>
        </p:nvGrpSpPr>
        <p:grpSpPr>
          <a:xfrm>
            <a:off x="5480045" y="5029862"/>
            <a:ext cx="2356229" cy="161596"/>
            <a:chOff x="10278494" y="5932219"/>
            <a:chExt cx="2860684" cy="196193"/>
          </a:xfrm>
        </p:grpSpPr>
        <p:sp>
          <p:nvSpPr>
            <p:cNvPr id="64" name="TextBox 63">
              <a:extLst>
                <a:ext uri="{FF2B5EF4-FFF2-40B4-BE49-F238E27FC236}">
                  <a16:creationId xmlns:a16="http://schemas.microsoft.com/office/drawing/2014/main" id="{3A340CF5-12D5-3D48-BB07-2CB947490BCD}"/>
                </a:ext>
              </a:extLst>
            </p:cNvPr>
            <p:cNvSpPr txBox="1"/>
            <p:nvPr/>
          </p:nvSpPr>
          <p:spPr>
            <a:xfrm>
              <a:off x="10278494" y="5932235"/>
              <a:ext cx="160906" cy="196176"/>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0</a:t>
              </a:r>
            </a:p>
          </p:txBody>
        </p:sp>
        <p:sp>
          <p:nvSpPr>
            <p:cNvPr id="65" name="TextBox 64">
              <a:extLst>
                <a:ext uri="{FF2B5EF4-FFF2-40B4-BE49-F238E27FC236}">
                  <a16:creationId xmlns:a16="http://schemas.microsoft.com/office/drawing/2014/main" id="{EFFD3E28-4F9B-724D-BB53-0BC64857AB7A}"/>
                </a:ext>
              </a:extLst>
            </p:cNvPr>
            <p:cNvSpPr txBox="1"/>
            <p:nvPr/>
          </p:nvSpPr>
          <p:spPr>
            <a:xfrm>
              <a:off x="10623427" y="5932223"/>
              <a:ext cx="229611" cy="196176"/>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20</a:t>
              </a:r>
            </a:p>
          </p:txBody>
        </p:sp>
        <p:sp>
          <p:nvSpPr>
            <p:cNvPr id="66" name="TextBox 65">
              <a:extLst>
                <a:ext uri="{FF2B5EF4-FFF2-40B4-BE49-F238E27FC236}">
                  <a16:creationId xmlns:a16="http://schemas.microsoft.com/office/drawing/2014/main" id="{F09DEF81-65EE-D04D-B5B5-BE6E07307D20}"/>
                </a:ext>
              </a:extLst>
            </p:cNvPr>
            <p:cNvSpPr txBox="1"/>
            <p:nvPr/>
          </p:nvSpPr>
          <p:spPr>
            <a:xfrm>
              <a:off x="11105767" y="5932219"/>
              <a:ext cx="244216" cy="196176"/>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40</a:t>
              </a:r>
            </a:p>
          </p:txBody>
        </p:sp>
        <p:sp>
          <p:nvSpPr>
            <p:cNvPr id="67" name="TextBox 66">
              <a:extLst>
                <a:ext uri="{FF2B5EF4-FFF2-40B4-BE49-F238E27FC236}">
                  <a16:creationId xmlns:a16="http://schemas.microsoft.com/office/drawing/2014/main" id="{A3E134D1-9343-0242-8391-1AE4D0748BB7}"/>
                </a:ext>
              </a:extLst>
            </p:cNvPr>
            <p:cNvSpPr txBox="1"/>
            <p:nvPr/>
          </p:nvSpPr>
          <p:spPr>
            <a:xfrm>
              <a:off x="11519404" y="5932232"/>
              <a:ext cx="334227" cy="196180"/>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60</a:t>
              </a:r>
            </a:p>
          </p:txBody>
        </p:sp>
        <p:sp>
          <p:nvSpPr>
            <p:cNvPr id="68" name="TextBox 67">
              <a:extLst>
                <a:ext uri="{FF2B5EF4-FFF2-40B4-BE49-F238E27FC236}">
                  <a16:creationId xmlns:a16="http://schemas.microsoft.com/office/drawing/2014/main" id="{A623B38A-DFFD-A24C-991F-1124F7601E71}"/>
                </a:ext>
              </a:extLst>
            </p:cNvPr>
            <p:cNvSpPr txBox="1"/>
            <p:nvPr/>
          </p:nvSpPr>
          <p:spPr>
            <a:xfrm>
              <a:off x="11933041" y="5932232"/>
              <a:ext cx="277730" cy="196180"/>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80</a:t>
              </a:r>
            </a:p>
          </p:txBody>
        </p:sp>
        <p:sp>
          <p:nvSpPr>
            <p:cNvPr id="69" name="TextBox 68">
              <a:extLst>
                <a:ext uri="{FF2B5EF4-FFF2-40B4-BE49-F238E27FC236}">
                  <a16:creationId xmlns:a16="http://schemas.microsoft.com/office/drawing/2014/main" id="{45B58183-DD36-8E4F-9737-511520CD8F7E}"/>
                </a:ext>
              </a:extLst>
            </p:cNvPr>
            <p:cNvSpPr txBox="1"/>
            <p:nvPr/>
          </p:nvSpPr>
          <p:spPr>
            <a:xfrm>
              <a:off x="12346679" y="5932232"/>
              <a:ext cx="269883" cy="196180"/>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100</a:t>
              </a:r>
            </a:p>
          </p:txBody>
        </p:sp>
        <p:sp>
          <p:nvSpPr>
            <p:cNvPr id="70" name="TextBox 69">
              <a:extLst>
                <a:ext uri="{FF2B5EF4-FFF2-40B4-BE49-F238E27FC236}">
                  <a16:creationId xmlns:a16="http://schemas.microsoft.com/office/drawing/2014/main" id="{7049EA06-CB7F-7F42-9012-FFAB70C8B677}"/>
                </a:ext>
              </a:extLst>
            </p:cNvPr>
            <p:cNvSpPr txBox="1"/>
            <p:nvPr/>
          </p:nvSpPr>
          <p:spPr>
            <a:xfrm>
              <a:off x="12869295" y="5932232"/>
              <a:ext cx="269883" cy="196180"/>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120</a:t>
              </a:r>
            </a:p>
          </p:txBody>
        </p:sp>
      </p:grpSp>
      <p:sp>
        <p:nvSpPr>
          <p:cNvPr id="61" name="TextBox 60">
            <a:extLst>
              <a:ext uri="{FF2B5EF4-FFF2-40B4-BE49-F238E27FC236}">
                <a16:creationId xmlns:a16="http://schemas.microsoft.com/office/drawing/2014/main" id="{767ABFDB-CDB0-C94A-9445-207A72B6262B}"/>
              </a:ext>
            </a:extLst>
          </p:cNvPr>
          <p:cNvSpPr txBox="1"/>
          <p:nvPr/>
        </p:nvSpPr>
        <p:spPr>
          <a:xfrm>
            <a:off x="6842828" y="2966470"/>
            <a:ext cx="1747815" cy="123111"/>
          </a:xfrm>
          <a:prstGeom prst="rect">
            <a:avLst/>
          </a:prstGeom>
          <a:noFill/>
        </p:spPr>
        <p:txBody>
          <a:bodyPr wrap="square" lIns="0" tIns="0" rIns="0" bIns="0" rtlCol="0">
            <a:spAutoFit/>
          </a:bodyPr>
          <a:lstStyle/>
          <a:p>
            <a:pPr algn="l">
              <a:spcBef>
                <a:spcPts val="0"/>
              </a:spcBef>
              <a:spcAft>
                <a:spcPts val="0"/>
              </a:spcAft>
            </a:pPr>
            <a:r>
              <a:rPr lang="en-US" sz="800" dirty="0">
                <a:solidFill>
                  <a:srgbClr val="000000"/>
                </a:solidFill>
                <a:latin typeface="+mn-lt"/>
              </a:rPr>
              <a:t>Time to CRPC progression ≥12months</a:t>
            </a:r>
          </a:p>
        </p:txBody>
      </p:sp>
      <p:sp>
        <p:nvSpPr>
          <p:cNvPr id="62" name="TextBox 61">
            <a:extLst>
              <a:ext uri="{FF2B5EF4-FFF2-40B4-BE49-F238E27FC236}">
                <a16:creationId xmlns:a16="http://schemas.microsoft.com/office/drawing/2014/main" id="{5A75DFDE-2A8B-BB43-A830-C989E0BBA6A6}"/>
              </a:ext>
            </a:extLst>
          </p:cNvPr>
          <p:cNvSpPr txBox="1"/>
          <p:nvPr/>
        </p:nvSpPr>
        <p:spPr>
          <a:xfrm>
            <a:off x="6842828" y="3086178"/>
            <a:ext cx="1657101" cy="123111"/>
          </a:xfrm>
          <a:prstGeom prst="rect">
            <a:avLst/>
          </a:prstGeom>
          <a:noFill/>
        </p:spPr>
        <p:txBody>
          <a:bodyPr wrap="square" lIns="0" tIns="0" rIns="0" bIns="0" rtlCol="0">
            <a:spAutoFit/>
          </a:bodyPr>
          <a:lstStyle/>
          <a:p>
            <a:pPr algn="l">
              <a:spcBef>
                <a:spcPts val="0"/>
              </a:spcBef>
              <a:spcAft>
                <a:spcPts val="0"/>
              </a:spcAft>
            </a:pPr>
            <a:r>
              <a:rPr lang="en-US" sz="800" dirty="0">
                <a:solidFill>
                  <a:srgbClr val="000000"/>
                </a:solidFill>
                <a:latin typeface="+mn-lt"/>
              </a:rPr>
              <a:t>Time to CRPC progression &lt;12 months</a:t>
            </a:r>
          </a:p>
        </p:txBody>
      </p:sp>
      <p:pic>
        <p:nvPicPr>
          <p:cNvPr id="72" name="Picture 71">
            <a:extLst>
              <a:ext uri="{FF2B5EF4-FFF2-40B4-BE49-F238E27FC236}">
                <a16:creationId xmlns:a16="http://schemas.microsoft.com/office/drawing/2014/main" id="{FE3C9275-9DCE-004D-9097-581400427034}"/>
              </a:ext>
            </a:extLst>
          </p:cNvPr>
          <p:cNvPicPr>
            <a:picLocks noChangeAspect="1"/>
          </p:cNvPicPr>
          <p:nvPr/>
        </p:nvPicPr>
        <p:blipFill rotWithShape="1">
          <a:blip r:embed="rId5">
            <a:extLst>
              <a:ext uri="{28A0092B-C50C-407E-A947-70E740481C1C}">
                <a14:useLocalDpi xmlns:a14="http://schemas.microsoft.com/office/drawing/2010/main" val="0"/>
              </a:ext>
            </a:extLst>
          </a:blip>
          <a:srcRect l="78992" r="12943" b="89990"/>
          <a:stretch/>
        </p:blipFill>
        <p:spPr>
          <a:xfrm>
            <a:off x="6250767" y="2970404"/>
            <a:ext cx="592061" cy="196568"/>
          </a:xfrm>
          <a:prstGeom prst="rect">
            <a:avLst/>
          </a:prstGeom>
        </p:spPr>
      </p:pic>
      <p:sp>
        <p:nvSpPr>
          <p:cNvPr id="73" name="Rectangle 72">
            <a:extLst>
              <a:ext uri="{FF2B5EF4-FFF2-40B4-BE49-F238E27FC236}">
                <a16:creationId xmlns:a16="http://schemas.microsoft.com/office/drawing/2014/main" id="{4A280A61-DEB8-8F4C-B6CE-68E239EB9BCF}"/>
              </a:ext>
            </a:extLst>
          </p:cNvPr>
          <p:cNvSpPr/>
          <p:nvPr/>
        </p:nvSpPr>
        <p:spPr bwMode="auto">
          <a:xfrm>
            <a:off x="6462315" y="3359882"/>
            <a:ext cx="1325273" cy="438457"/>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63" name="TextBox 62">
            <a:extLst>
              <a:ext uri="{FF2B5EF4-FFF2-40B4-BE49-F238E27FC236}">
                <a16:creationId xmlns:a16="http://schemas.microsoft.com/office/drawing/2014/main" id="{4A0D57E1-BB7F-CF4B-93B6-69148FD5DC8C}"/>
              </a:ext>
            </a:extLst>
          </p:cNvPr>
          <p:cNvSpPr txBox="1"/>
          <p:nvPr/>
        </p:nvSpPr>
        <p:spPr>
          <a:xfrm>
            <a:off x="6842828" y="3437403"/>
            <a:ext cx="1505478" cy="276999"/>
          </a:xfrm>
          <a:prstGeom prst="rect">
            <a:avLst/>
          </a:prstGeom>
          <a:noFill/>
        </p:spPr>
        <p:txBody>
          <a:bodyPr wrap="square" lIns="0" tIns="0" rIns="0" bIns="0" rtlCol="0">
            <a:spAutoFit/>
          </a:bodyPr>
          <a:lstStyle/>
          <a:p>
            <a:pPr algn="l">
              <a:spcBef>
                <a:spcPts val="0"/>
              </a:spcBef>
              <a:spcAft>
                <a:spcPts val="0"/>
              </a:spcAft>
            </a:pPr>
            <a:r>
              <a:rPr lang="en-US" sz="900" dirty="0">
                <a:solidFill>
                  <a:srgbClr val="000000"/>
                </a:solidFill>
                <a:latin typeface="+mn-lt"/>
              </a:rPr>
              <a:t>HR (95% CI); p-value</a:t>
            </a:r>
          </a:p>
          <a:p>
            <a:pPr algn="l">
              <a:spcBef>
                <a:spcPts val="0"/>
              </a:spcBef>
              <a:spcAft>
                <a:spcPts val="0"/>
              </a:spcAft>
            </a:pPr>
            <a:r>
              <a:rPr lang="en-US" sz="900" dirty="0">
                <a:solidFill>
                  <a:srgbClr val="000000"/>
                </a:solidFill>
                <a:latin typeface="+mn-lt"/>
              </a:rPr>
              <a:t>0.118 (0.065-0.211); </a:t>
            </a:r>
            <a:r>
              <a:rPr lang="en-US" sz="900" i="1" dirty="0">
                <a:solidFill>
                  <a:srgbClr val="000000"/>
                </a:solidFill>
                <a:latin typeface="+mn-lt"/>
              </a:rPr>
              <a:t>P</a:t>
            </a:r>
            <a:r>
              <a:rPr lang="en-US" sz="900" dirty="0">
                <a:solidFill>
                  <a:srgbClr val="000000"/>
                </a:solidFill>
                <a:latin typeface="+mn-lt"/>
              </a:rPr>
              <a:t> = .031</a:t>
            </a:r>
          </a:p>
        </p:txBody>
      </p:sp>
      <p:sp>
        <p:nvSpPr>
          <p:cNvPr id="74" name="TextBox 73">
            <a:extLst>
              <a:ext uri="{FF2B5EF4-FFF2-40B4-BE49-F238E27FC236}">
                <a16:creationId xmlns:a16="http://schemas.microsoft.com/office/drawing/2014/main" id="{18EF033A-A36D-5447-85B7-0104712EF90B}"/>
              </a:ext>
            </a:extLst>
          </p:cNvPr>
          <p:cNvSpPr txBox="1"/>
          <p:nvPr/>
        </p:nvSpPr>
        <p:spPr>
          <a:xfrm>
            <a:off x="2927840" y="2967190"/>
            <a:ext cx="1276525" cy="123111"/>
          </a:xfrm>
          <a:prstGeom prst="rect">
            <a:avLst/>
          </a:prstGeom>
          <a:noFill/>
        </p:spPr>
        <p:txBody>
          <a:bodyPr wrap="square" lIns="0" tIns="0" rIns="0" bIns="0" rtlCol="0">
            <a:spAutoFit/>
          </a:bodyPr>
          <a:lstStyle/>
          <a:p>
            <a:pPr algn="l">
              <a:spcBef>
                <a:spcPts val="0"/>
              </a:spcBef>
              <a:spcAft>
                <a:spcPts val="0"/>
              </a:spcAft>
            </a:pPr>
            <a:r>
              <a:rPr lang="en-US" sz="800" dirty="0">
                <a:solidFill>
                  <a:srgbClr val="000000"/>
                </a:solidFill>
                <a:latin typeface="+mn-lt"/>
              </a:rPr>
              <a:t>Time to PSA nadir &lt;6 months</a:t>
            </a:r>
          </a:p>
        </p:txBody>
      </p:sp>
      <p:sp>
        <p:nvSpPr>
          <p:cNvPr id="75" name="TextBox 74">
            <a:extLst>
              <a:ext uri="{FF2B5EF4-FFF2-40B4-BE49-F238E27FC236}">
                <a16:creationId xmlns:a16="http://schemas.microsoft.com/office/drawing/2014/main" id="{93F38CBD-2277-3448-BA0B-81C7D103DA2C}"/>
              </a:ext>
            </a:extLst>
          </p:cNvPr>
          <p:cNvSpPr txBox="1"/>
          <p:nvPr/>
        </p:nvSpPr>
        <p:spPr>
          <a:xfrm>
            <a:off x="2927840" y="3094518"/>
            <a:ext cx="1276525" cy="123111"/>
          </a:xfrm>
          <a:prstGeom prst="rect">
            <a:avLst/>
          </a:prstGeom>
          <a:noFill/>
        </p:spPr>
        <p:txBody>
          <a:bodyPr wrap="square" lIns="0" tIns="0" rIns="0" bIns="0" rtlCol="0">
            <a:spAutoFit/>
          </a:bodyPr>
          <a:lstStyle/>
          <a:p>
            <a:pPr algn="l">
              <a:spcBef>
                <a:spcPts val="0"/>
              </a:spcBef>
              <a:spcAft>
                <a:spcPts val="0"/>
              </a:spcAft>
            </a:pPr>
            <a:r>
              <a:rPr lang="en-US" sz="800" dirty="0">
                <a:solidFill>
                  <a:srgbClr val="000000"/>
                </a:solidFill>
                <a:latin typeface="+mn-lt"/>
              </a:rPr>
              <a:t>Time to PSA nadir ≥6 months</a:t>
            </a:r>
          </a:p>
        </p:txBody>
      </p:sp>
      <p:sp>
        <p:nvSpPr>
          <p:cNvPr id="76" name="Rectangle 75">
            <a:extLst>
              <a:ext uri="{FF2B5EF4-FFF2-40B4-BE49-F238E27FC236}">
                <a16:creationId xmlns:a16="http://schemas.microsoft.com/office/drawing/2014/main" id="{4D9EAEEA-224D-FB40-8C25-17BDDCE66074}"/>
              </a:ext>
            </a:extLst>
          </p:cNvPr>
          <p:cNvSpPr/>
          <p:nvPr/>
        </p:nvSpPr>
        <p:spPr bwMode="auto">
          <a:xfrm>
            <a:off x="5918180" y="2889079"/>
            <a:ext cx="478860" cy="499646"/>
          </a:xfrm>
          <a:prstGeom prst="rect">
            <a:avLst/>
          </a:prstGeom>
          <a:solidFill>
            <a:schemeClr val="bg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458320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D1790C-4DBC-494B-ADB2-4D86D09374D9}"/>
              </a:ext>
            </a:extLst>
          </p:cNvPr>
          <p:cNvPicPr>
            <a:picLocks noChangeAspect="1"/>
          </p:cNvPicPr>
          <p:nvPr/>
        </p:nvPicPr>
        <p:blipFill rotWithShape="1">
          <a:blip r:embed="rId3">
            <a:extLst>
              <a:ext uri="{28A0092B-C50C-407E-A947-70E740481C1C}">
                <a14:useLocalDpi xmlns:a14="http://schemas.microsoft.com/office/drawing/2010/main" val="0"/>
              </a:ext>
            </a:extLst>
          </a:blip>
          <a:srcRect r="21403"/>
          <a:stretch/>
        </p:blipFill>
        <p:spPr>
          <a:xfrm>
            <a:off x="3682999" y="0"/>
            <a:ext cx="5461001" cy="6845300"/>
          </a:xfrm>
          <a:prstGeom prst="rect">
            <a:avLst/>
          </a:prstGeom>
        </p:spPr>
      </p:pic>
      <p:pic>
        <p:nvPicPr>
          <p:cNvPr id="9" name="Picture 8">
            <a:extLst>
              <a:ext uri="{FF2B5EF4-FFF2-40B4-BE49-F238E27FC236}">
                <a16:creationId xmlns:a16="http://schemas.microsoft.com/office/drawing/2014/main" id="{EC2CD8DD-25C5-DC49-BBDD-D12116C989AF}"/>
              </a:ext>
            </a:extLst>
          </p:cNvPr>
          <p:cNvPicPr>
            <a:picLocks noChangeAspect="1"/>
          </p:cNvPicPr>
          <p:nvPr/>
        </p:nvPicPr>
        <p:blipFill rotWithShape="1">
          <a:blip r:embed="rId4">
            <a:extLst>
              <a:ext uri="{28A0092B-C50C-407E-A947-70E740481C1C}">
                <a14:useLocalDpi xmlns:a14="http://schemas.microsoft.com/office/drawing/2010/main" val="0"/>
              </a:ext>
            </a:extLst>
          </a:blip>
          <a:srcRect t="25430" r="21076" b="48022"/>
          <a:stretch/>
        </p:blipFill>
        <p:spPr>
          <a:xfrm>
            <a:off x="3683000" y="1724890"/>
            <a:ext cx="5461000" cy="1818409"/>
          </a:xfrm>
          <a:prstGeom prst="rect">
            <a:avLst/>
          </a:prstGeom>
        </p:spPr>
      </p:pic>
      <p:sp>
        <p:nvSpPr>
          <p:cNvPr id="2" name="Title 1">
            <a:extLst>
              <a:ext uri="{FF2B5EF4-FFF2-40B4-BE49-F238E27FC236}">
                <a16:creationId xmlns:a16="http://schemas.microsoft.com/office/drawing/2014/main" id="{FE0C5983-9374-4143-A90F-CC0E585424BB}"/>
              </a:ext>
            </a:extLst>
          </p:cNvPr>
          <p:cNvSpPr>
            <a:spLocks noGrp="1"/>
          </p:cNvSpPr>
          <p:nvPr>
            <p:ph type="ctrTitle"/>
          </p:nvPr>
        </p:nvSpPr>
        <p:spPr/>
        <p:txBody>
          <a:bodyPr/>
          <a:lstStyle/>
          <a:p>
            <a:r>
              <a:rPr lang="en-US" dirty="0"/>
              <a:t>Potential Long-Term Effects of ADT and  Management Approaches</a:t>
            </a:r>
          </a:p>
        </p:txBody>
      </p:sp>
      <p:sp>
        <p:nvSpPr>
          <p:cNvPr id="8" name="Rectangle 7">
            <a:extLst>
              <a:ext uri="{FF2B5EF4-FFF2-40B4-BE49-F238E27FC236}">
                <a16:creationId xmlns:a16="http://schemas.microsoft.com/office/drawing/2014/main" id="{6F662DA1-7CD5-E242-A7F0-58E32ED10435}"/>
              </a:ext>
            </a:extLst>
          </p:cNvPr>
          <p:cNvSpPr/>
          <p:nvPr/>
        </p:nvSpPr>
        <p:spPr bwMode="auto">
          <a:xfrm rot="10800000">
            <a:off x="6283105" y="3521075"/>
            <a:ext cx="2860896" cy="73152"/>
          </a:xfrm>
          <a:prstGeom prst="rect">
            <a:avLst/>
          </a:prstGeom>
          <a:gradFill flip="none" rotWithShape="1">
            <a:gsLst>
              <a:gs pos="0">
                <a:schemeClr val="accent4"/>
              </a:gs>
              <a:gs pos="50000">
                <a:srgbClr val="A6A94E">
                  <a:tint val="44500"/>
                  <a:satMod val="160000"/>
                </a:srgbClr>
              </a:gs>
              <a:gs pos="99000">
                <a:srgbClr val="A6A94E">
                  <a:tint val="23500"/>
                  <a:satMod val="160000"/>
                  <a:alpha val="0"/>
                </a:srgbClr>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69842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E395-94E0-4463-9496-C4CF27E463DB}"/>
              </a:ext>
            </a:extLst>
          </p:cNvPr>
          <p:cNvSpPr>
            <a:spLocks noGrp="1"/>
          </p:cNvSpPr>
          <p:nvPr>
            <p:ph type="title"/>
          </p:nvPr>
        </p:nvSpPr>
        <p:spPr/>
        <p:txBody>
          <a:bodyPr/>
          <a:lstStyle/>
          <a:p>
            <a:r>
              <a:rPr lang="en-US" dirty="0"/>
              <a:t>Potential Long-Term Effects May Be Associated With ADT Use</a:t>
            </a:r>
          </a:p>
        </p:txBody>
      </p:sp>
      <p:graphicFrame>
        <p:nvGraphicFramePr>
          <p:cNvPr id="4" name="Table 4">
            <a:extLst>
              <a:ext uri="{FF2B5EF4-FFF2-40B4-BE49-F238E27FC236}">
                <a16:creationId xmlns:a16="http://schemas.microsoft.com/office/drawing/2014/main" id="{B98B6F2D-E1A6-45BC-AF0E-A75142DA0FE5}"/>
              </a:ext>
            </a:extLst>
          </p:cNvPr>
          <p:cNvGraphicFramePr>
            <a:graphicFrameLocks noGrp="1"/>
          </p:cNvGraphicFramePr>
          <p:nvPr>
            <p:ph idx="1"/>
            <p:extLst>
              <p:ext uri="{D42A27DB-BD31-4B8C-83A1-F6EECF244321}">
                <p14:modId xmlns:p14="http://schemas.microsoft.com/office/powerpoint/2010/main" val="3208486403"/>
              </p:ext>
            </p:extLst>
          </p:nvPr>
        </p:nvGraphicFramePr>
        <p:xfrm>
          <a:off x="628754" y="2614968"/>
          <a:ext cx="8061756" cy="2877659"/>
        </p:xfrm>
        <a:graphic>
          <a:graphicData uri="http://schemas.openxmlformats.org/drawingml/2006/table">
            <a:tbl>
              <a:tblPr firstRow="1" bandRow="1">
                <a:tableStyleId>{EB344D84-9AFB-497E-A393-DC336BA19D2E}</a:tableStyleId>
              </a:tblPr>
              <a:tblGrid>
                <a:gridCol w="2038662">
                  <a:extLst>
                    <a:ext uri="{9D8B030D-6E8A-4147-A177-3AD203B41FA5}">
                      <a16:colId xmlns:a16="http://schemas.microsoft.com/office/drawing/2014/main" val="1304764138"/>
                    </a:ext>
                  </a:extLst>
                </a:gridCol>
                <a:gridCol w="6023094">
                  <a:extLst>
                    <a:ext uri="{9D8B030D-6E8A-4147-A177-3AD203B41FA5}">
                      <a16:colId xmlns:a16="http://schemas.microsoft.com/office/drawing/2014/main" val="1827685864"/>
                    </a:ext>
                  </a:extLst>
                </a:gridCol>
              </a:tblGrid>
              <a:tr h="246727">
                <a:tc>
                  <a:txBody>
                    <a:bodyPr/>
                    <a:lstStyle/>
                    <a:p>
                      <a:r>
                        <a:rPr lang="en-US" sz="1400" dirty="0" err="1">
                          <a:solidFill>
                            <a:schemeClr val="bg1"/>
                          </a:solidFill>
                        </a:rPr>
                        <a:t>Symptoms</a:t>
                      </a:r>
                      <a:r>
                        <a:rPr lang="en-US" sz="1400" baseline="30000" dirty="0" err="1">
                          <a:solidFill>
                            <a:schemeClr val="bg1"/>
                          </a:solidFill>
                        </a:rPr>
                        <a:t>a</a:t>
                      </a:r>
                      <a:endParaRPr lang="en-US" sz="1400" baseline="30000" dirty="0">
                        <a:solidFill>
                          <a:schemeClr val="bg1"/>
                        </a:solidFill>
                      </a:endParaRPr>
                    </a:p>
                  </a:txBody>
                  <a:tcPr anchor="ctr">
                    <a:solidFill>
                      <a:schemeClr val="tx1"/>
                    </a:solidFill>
                  </a:tcPr>
                </a:tc>
                <a:tc>
                  <a:txBody>
                    <a:bodyPr/>
                    <a:lstStyle/>
                    <a:p>
                      <a:r>
                        <a:rPr lang="en-US" sz="1400" dirty="0">
                          <a:solidFill>
                            <a:schemeClr val="bg1"/>
                          </a:solidFill>
                        </a:rPr>
                        <a:t>Comments</a:t>
                      </a:r>
                    </a:p>
                  </a:txBody>
                  <a:tcPr anchor="ctr">
                    <a:solidFill>
                      <a:schemeClr val="tx1"/>
                    </a:solidFill>
                  </a:tcPr>
                </a:tc>
                <a:extLst>
                  <a:ext uri="{0D108BD9-81ED-4DB2-BD59-A6C34878D82A}">
                    <a16:rowId xmlns:a16="http://schemas.microsoft.com/office/drawing/2014/main" val="2998457331"/>
                  </a:ext>
                </a:extLst>
              </a:tr>
              <a:tr h="349491">
                <a:tc>
                  <a:txBody>
                    <a:bodyPr/>
                    <a:lstStyle/>
                    <a:p>
                      <a:r>
                        <a:rPr lang="en-US" sz="1200" dirty="0">
                          <a:solidFill>
                            <a:srgbClr val="000000"/>
                          </a:solidFill>
                        </a:rPr>
                        <a:t>Hot Flashes</a:t>
                      </a:r>
                    </a:p>
                  </a:txBody>
                  <a:tcPr anchor="ctr"/>
                </a:tc>
                <a:tc>
                  <a:txBody>
                    <a:bodyPr/>
                    <a:lstStyle/>
                    <a:p>
                      <a:r>
                        <a:rPr lang="en-US" sz="1200" b="0" dirty="0">
                          <a:solidFill>
                            <a:srgbClr val="000000"/>
                          </a:solidFill>
                        </a:rPr>
                        <a:t>Affects 80% of patients treated on ADT and can be mitigated by lifestyle changes or medications.</a:t>
                      </a:r>
                      <a:r>
                        <a:rPr lang="en-US" sz="1200" b="0" baseline="30000" dirty="0">
                          <a:solidFill>
                            <a:srgbClr val="000000"/>
                          </a:solidFill>
                        </a:rPr>
                        <a:t>2,3</a:t>
                      </a:r>
                      <a:endParaRPr lang="en-US" sz="1200" baseline="30000" dirty="0">
                        <a:solidFill>
                          <a:srgbClr val="000000"/>
                        </a:solidFill>
                      </a:endParaRPr>
                    </a:p>
                  </a:txBody>
                  <a:tcPr anchor="ctr"/>
                </a:tc>
                <a:extLst>
                  <a:ext uri="{0D108BD9-81ED-4DB2-BD59-A6C34878D82A}">
                    <a16:rowId xmlns:a16="http://schemas.microsoft.com/office/drawing/2014/main" val="2042446405"/>
                  </a:ext>
                </a:extLst>
              </a:tr>
              <a:tr h="349491">
                <a:tc>
                  <a:txBody>
                    <a:bodyPr/>
                    <a:lstStyle/>
                    <a:p>
                      <a:r>
                        <a:rPr lang="en-US" sz="1200" dirty="0">
                          <a:solidFill>
                            <a:srgbClr val="000000"/>
                          </a:solidFill>
                        </a:rPr>
                        <a:t>Sexual Dysfunction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ED is prevalent in men receiving ADT (73.3%-95%).</a:t>
                      </a:r>
                      <a:r>
                        <a:rPr lang="en-US" sz="1200" baseline="30000" dirty="0">
                          <a:solidFill>
                            <a:srgbClr val="000000"/>
                          </a:solidFill>
                        </a:rPr>
                        <a:t> </a:t>
                      </a:r>
                      <a:r>
                        <a:rPr lang="en-US" sz="1200" dirty="0">
                          <a:solidFill>
                            <a:srgbClr val="000000"/>
                          </a:solidFill>
                          <a:cs typeface="Arial" panose="020B0604020202020204" pitchFamily="34" charset="0"/>
                        </a:rPr>
                        <a:t>Counseling and referral to psychosocial and/or sexual rehabilitation experts are options.</a:t>
                      </a:r>
                      <a:r>
                        <a:rPr lang="en-US" sz="1200" baseline="30000" dirty="0">
                          <a:solidFill>
                            <a:srgbClr val="000000"/>
                          </a:solidFill>
                          <a:cs typeface="Arial" panose="020B0604020202020204" pitchFamily="34" charset="0"/>
                        </a:rPr>
                        <a:t>3</a:t>
                      </a:r>
                    </a:p>
                  </a:txBody>
                  <a:tcPr anchor="ctr"/>
                </a:tc>
                <a:extLst>
                  <a:ext uri="{0D108BD9-81ED-4DB2-BD59-A6C34878D82A}">
                    <a16:rowId xmlns:a16="http://schemas.microsoft.com/office/drawing/2014/main" val="546351956"/>
                  </a:ext>
                </a:extLst>
              </a:tr>
              <a:tr h="349491">
                <a:tc>
                  <a:txBody>
                    <a:bodyPr/>
                    <a:lstStyle/>
                    <a:p>
                      <a:r>
                        <a:rPr lang="en-US" sz="1200" dirty="0">
                          <a:solidFill>
                            <a:srgbClr val="000000"/>
                          </a:solidFill>
                        </a:rPr>
                        <a:t>Decreased BMD</a:t>
                      </a:r>
                    </a:p>
                  </a:txBody>
                  <a:tcPr anchor="ctr"/>
                </a:tc>
                <a:tc>
                  <a:txBody>
                    <a:bodyPr/>
                    <a:lstStyle/>
                    <a:p>
                      <a:r>
                        <a:rPr lang="en-US" sz="1200" b="0" dirty="0">
                          <a:solidFill>
                            <a:srgbClr val="000000"/>
                          </a:solidFill>
                        </a:rPr>
                        <a:t>BMD is significantly reduced in men receiving ADT, and the risk of fracture increases with use of ADT and appears to be dose dependent.</a:t>
                      </a:r>
                      <a:r>
                        <a:rPr lang="en-US" sz="1200" b="0" baseline="30000" dirty="0">
                          <a:solidFill>
                            <a:srgbClr val="000000"/>
                          </a:solidFill>
                        </a:rPr>
                        <a:t>1</a:t>
                      </a:r>
                      <a:endParaRPr lang="en-US" sz="1200" b="1" baseline="30000" dirty="0">
                        <a:solidFill>
                          <a:srgbClr val="000000"/>
                        </a:solidFill>
                      </a:endParaRPr>
                    </a:p>
                  </a:txBody>
                  <a:tcPr anchor="ctr"/>
                </a:tc>
                <a:extLst>
                  <a:ext uri="{0D108BD9-81ED-4DB2-BD59-A6C34878D82A}">
                    <a16:rowId xmlns:a16="http://schemas.microsoft.com/office/drawing/2014/main" val="2473910816"/>
                  </a:ext>
                </a:extLst>
              </a:tr>
              <a:tr h="286859">
                <a:tc>
                  <a:txBody>
                    <a:bodyPr/>
                    <a:lstStyle/>
                    <a:p>
                      <a:r>
                        <a:rPr lang="en-US" sz="1200" dirty="0">
                          <a:solidFill>
                            <a:srgbClr val="000000"/>
                          </a:solidFill>
                        </a:rPr>
                        <a:t>Cognitive Dysfunction</a:t>
                      </a:r>
                    </a:p>
                  </a:txBody>
                  <a:tcPr anchor="ctr"/>
                </a:tc>
                <a:tc>
                  <a:txBody>
                    <a:bodyPr/>
                    <a:lstStyle/>
                    <a:p>
                      <a:r>
                        <a:rPr lang="en-US" sz="1200" b="0" dirty="0">
                          <a:solidFill>
                            <a:srgbClr val="000000"/>
                          </a:solidFill>
                        </a:rPr>
                        <a:t>Men receiving ADT are at risk for a spectrum of neurocognitive complication, such as depression, memory difficulties, and fatigue.</a:t>
                      </a:r>
                      <a:r>
                        <a:rPr lang="en-US" sz="1200" b="0" baseline="30000" dirty="0">
                          <a:solidFill>
                            <a:srgbClr val="000000"/>
                          </a:solidFill>
                        </a:rPr>
                        <a:t>1</a:t>
                      </a:r>
                    </a:p>
                  </a:txBody>
                  <a:tcPr anchor="ctr"/>
                </a:tc>
                <a:extLst>
                  <a:ext uri="{0D108BD9-81ED-4DB2-BD59-A6C34878D82A}">
                    <a16:rowId xmlns:a16="http://schemas.microsoft.com/office/drawing/2014/main" val="2323263726"/>
                  </a:ext>
                </a:extLst>
              </a:tr>
              <a:tr h="286859">
                <a:tc>
                  <a:txBody>
                    <a:bodyPr/>
                    <a:lstStyle/>
                    <a:p>
                      <a:r>
                        <a:rPr lang="en-US" sz="1200" dirty="0">
                          <a:solidFill>
                            <a:srgbClr val="000000"/>
                          </a:solidFill>
                        </a:rPr>
                        <a:t>Metabolic Syndrome</a:t>
                      </a:r>
                    </a:p>
                  </a:txBody>
                  <a:tcPr anchor="ctr"/>
                </a:tc>
                <a:tc>
                  <a:txBody>
                    <a:bodyPr/>
                    <a:lstStyle/>
                    <a:p>
                      <a:r>
                        <a:rPr lang="en-US" sz="1200" dirty="0">
                          <a:solidFill>
                            <a:srgbClr val="000000"/>
                          </a:solidFill>
                        </a:rPr>
                        <a:t>Men receiving ADT are at high risk for developing metabolic syndrome.</a:t>
                      </a:r>
                      <a:r>
                        <a:rPr lang="en-US" sz="1200" baseline="30000" dirty="0">
                          <a:solidFill>
                            <a:srgbClr val="000000"/>
                          </a:solidFill>
                        </a:rPr>
                        <a:t>4</a:t>
                      </a:r>
                      <a:r>
                        <a:rPr lang="en-US" sz="1200" dirty="0">
                          <a:solidFill>
                            <a:srgbClr val="000000"/>
                          </a:solidFill>
                        </a:rPr>
                        <a:t> </a:t>
                      </a:r>
                    </a:p>
                  </a:txBody>
                  <a:tcPr anchor="ctr"/>
                </a:tc>
                <a:extLst>
                  <a:ext uri="{0D108BD9-81ED-4DB2-BD59-A6C34878D82A}">
                    <a16:rowId xmlns:a16="http://schemas.microsoft.com/office/drawing/2014/main" val="451439170"/>
                  </a:ext>
                </a:extLst>
              </a:tr>
              <a:tr h="349491">
                <a:tc>
                  <a:txBody>
                    <a:bodyPr/>
                    <a:lstStyle/>
                    <a:p>
                      <a:r>
                        <a:rPr lang="en-US" sz="1200" dirty="0">
                          <a:solidFill>
                            <a:srgbClr val="000000"/>
                          </a:solidFill>
                        </a:rPr>
                        <a:t>CVD</a:t>
                      </a:r>
                    </a:p>
                  </a:txBody>
                  <a:tcPr anchor="ctr"/>
                </a:tc>
                <a:tc>
                  <a:txBody>
                    <a:bodyPr/>
                    <a:lstStyle/>
                    <a:p>
                      <a:r>
                        <a:rPr lang="en-US" sz="1200" b="0" dirty="0">
                          <a:solidFill>
                            <a:srgbClr val="000000"/>
                          </a:solidFill>
                        </a:rPr>
                        <a:t>The link between ADT and CVD has evolved over the past two decades. Men with newly diagnosed prostate cancer who received ADT had a 20% increased risk of CVD.</a:t>
                      </a:r>
                      <a:r>
                        <a:rPr lang="en-US" sz="1200" b="0" baseline="30000" dirty="0">
                          <a:solidFill>
                            <a:srgbClr val="000000"/>
                          </a:solidFill>
                        </a:rPr>
                        <a:t>5,6</a:t>
                      </a:r>
                    </a:p>
                  </a:txBody>
                  <a:tcPr anchor="ctr"/>
                </a:tc>
                <a:extLst>
                  <a:ext uri="{0D108BD9-81ED-4DB2-BD59-A6C34878D82A}">
                    <a16:rowId xmlns:a16="http://schemas.microsoft.com/office/drawing/2014/main" val="1342321765"/>
                  </a:ext>
                </a:extLst>
              </a:tr>
            </a:tbl>
          </a:graphicData>
        </a:graphic>
      </p:graphicFrame>
      <p:sp>
        <p:nvSpPr>
          <p:cNvPr id="6" name="TextBox 5">
            <a:extLst>
              <a:ext uri="{FF2B5EF4-FFF2-40B4-BE49-F238E27FC236}">
                <a16:creationId xmlns:a16="http://schemas.microsoft.com/office/drawing/2014/main" id="{56639474-CA93-4FF8-AEF3-EAFA0B001D00}"/>
              </a:ext>
            </a:extLst>
          </p:cNvPr>
          <p:cNvSpPr txBox="1"/>
          <p:nvPr/>
        </p:nvSpPr>
        <p:spPr>
          <a:xfrm>
            <a:off x="427646" y="5776701"/>
            <a:ext cx="8243508" cy="492443"/>
          </a:xfrm>
          <a:prstGeom prst="rect">
            <a:avLst/>
          </a:prstGeom>
          <a:noFill/>
        </p:spPr>
        <p:txBody>
          <a:bodyPr wrap="square" lIns="0" tIns="0" rIns="0" bIns="0" rtlCol="0">
            <a:spAutoFit/>
          </a:bodyPr>
          <a:lstStyle/>
          <a:p>
            <a:pPr algn="l">
              <a:spcBef>
                <a:spcPts val="0"/>
              </a:spcBef>
              <a:spcAft>
                <a:spcPts val="0"/>
              </a:spcAft>
            </a:pPr>
            <a:r>
              <a:rPr lang="en-US" sz="800" baseline="30000" dirty="0" err="1">
                <a:solidFill>
                  <a:srgbClr val="000000"/>
                </a:solidFill>
                <a:latin typeface="+mn-lt"/>
                <a:cs typeface="Arial" panose="020B0604020202020204" pitchFamily="34" charset="0"/>
              </a:rPr>
              <a:t>a</a:t>
            </a:r>
            <a:r>
              <a:rPr lang="en-US" sz="800" dirty="0" err="1">
                <a:solidFill>
                  <a:srgbClr val="000000"/>
                </a:solidFill>
                <a:latin typeface="+mn-lt"/>
                <a:cs typeface="Arial" panose="020B0604020202020204" pitchFamily="34" charset="0"/>
              </a:rPr>
              <a:t>Other</a:t>
            </a:r>
            <a:r>
              <a:rPr lang="en-US" sz="800" dirty="0">
                <a:solidFill>
                  <a:srgbClr val="000000"/>
                </a:solidFill>
                <a:latin typeface="+mn-lt"/>
                <a:cs typeface="Arial" panose="020B0604020202020204" pitchFamily="34" charset="0"/>
              </a:rPr>
              <a:t> common effects are osteoporosis, liver cancer, gynecomastia, colorectal cancer, mood changes, and kidney injury. </a:t>
            </a:r>
          </a:p>
          <a:p>
            <a:pPr algn="l">
              <a:spcBef>
                <a:spcPts val="0"/>
              </a:spcBef>
              <a:spcAft>
                <a:spcPts val="0"/>
              </a:spcAft>
            </a:pPr>
            <a:r>
              <a:rPr lang="en-US" sz="800" dirty="0">
                <a:solidFill>
                  <a:srgbClr val="000000"/>
                </a:solidFill>
                <a:latin typeface="+mn-lt"/>
                <a:cs typeface="Arial" panose="020B0604020202020204" pitchFamily="34" charset="0"/>
              </a:rPr>
              <a:t>ED, erectile dysfunction. </a:t>
            </a:r>
          </a:p>
          <a:p>
            <a:pPr algn="l">
              <a:spcBef>
                <a:spcPts val="0"/>
              </a:spcBef>
              <a:spcAft>
                <a:spcPts val="0"/>
              </a:spcAft>
            </a:pPr>
            <a:r>
              <a:rPr lang="en-US" sz="800" b="1" dirty="0">
                <a:solidFill>
                  <a:srgbClr val="000000"/>
                </a:solidFill>
                <a:latin typeface="+mn-lt"/>
                <a:cs typeface="Arial" panose="020B0604020202020204" pitchFamily="34" charset="0"/>
              </a:rPr>
              <a:t>References:</a:t>
            </a:r>
            <a:r>
              <a:rPr lang="en-US" sz="800" dirty="0">
                <a:solidFill>
                  <a:srgbClr val="000000"/>
                </a:solidFill>
                <a:latin typeface="+mn-lt"/>
                <a:cs typeface="Arial" panose="020B0604020202020204" pitchFamily="34" charset="0"/>
              </a:rPr>
              <a:t> </a:t>
            </a:r>
            <a:r>
              <a:rPr lang="en-US" sz="800" b="1" dirty="0">
                <a:solidFill>
                  <a:srgbClr val="000000"/>
                </a:solidFill>
                <a:latin typeface="+mn-lt"/>
                <a:cs typeface="Arial" panose="020B0604020202020204" pitchFamily="34" charset="0"/>
              </a:rPr>
              <a:t>1.</a:t>
            </a:r>
            <a:r>
              <a:rPr lang="en-US" sz="800" dirty="0">
                <a:solidFill>
                  <a:srgbClr val="000000"/>
                </a:solidFill>
                <a:latin typeface="+mn-lt"/>
                <a:cs typeface="Arial" panose="020B0604020202020204" pitchFamily="34" charset="0"/>
              </a:rPr>
              <a:t> </a:t>
            </a:r>
            <a:r>
              <a:rPr lang="en-US" sz="800" dirty="0">
                <a:solidFill>
                  <a:srgbClr val="000000"/>
                </a:solidFill>
                <a:latin typeface="+mn-lt"/>
              </a:rPr>
              <a:t>Patil T, Bernard B. </a:t>
            </a:r>
            <a:r>
              <a:rPr lang="en-US" sz="800" i="1" dirty="0">
                <a:solidFill>
                  <a:srgbClr val="000000"/>
                </a:solidFill>
                <a:latin typeface="+mn-lt"/>
              </a:rPr>
              <a:t>Oncology (Williston Park)</a:t>
            </a:r>
            <a:r>
              <a:rPr lang="en-US" sz="800" dirty="0">
                <a:solidFill>
                  <a:srgbClr val="000000"/>
                </a:solidFill>
                <a:latin typeface="+mn-lt"/>
              </a:rPr>
              <a:t>. 2018;32(9):470-474, CV3. </a:t>
            </a:r>
            <a:r>
              <a:rPr lang="en-US" sz="800" b="1" dirty="0">
                <a:solidFill>
                  <a:srgbClr val="000000"/>
                </a:solidFill>
                <a:latin typeface="+mn-lt"/>
              </a:rPr>
              <a:t>2. </a:t>
            </a:r>
            <a:r>
              <a:rPr lang="nl-NL" sz="800" dirty="0">
                <a:solidFill>
                  <a:srgbClr val="000000"/>
                </a:solidFill>
                <a:latin typeface="+mn-lt"/>
                <a:cs typeface="Arial" panose="020B0604020202020204" pitchFamily="34" charset="0"/>
              </a:rPr>
              <a:t>Magee DE, Singal RK. </a:t>
            </a:r>
            <a:r>
              <a:rPr lang="nl-NL" sz="800" i="1" dirty="0">
                <a:solidFill>
                  <a:srgbClr val="000000"/>
                </a:solidFill>
                <a:latin typeface="+mn-lt"/>
                <a:cs typeface="Arial" panose="020B0604020202020204" pitchFamily="34" charset="0"/>
              </a:rPr>
              <a:t>Can J Urol. </a:t>
            </a:r>
            <a:r>
              <a:rPr lang="nl-NL" sz="800" dirty="0">
                <a:solidFill>
                  <a:srgbClr val="000000"/>
                </a:solidFill>
                <a:latin typeface="+mn-lt"/>
                <a:cs typeface="Arial" panose="020B0604020202020204" pitchFamily="34" charset="0"/>
              </a:rPr>
              <a:t>2020;27(1S1):11-16. </a:t>
            </a:r>
            <a:r>
              <a:rPr lang="nl-NL" sz="800" b="1" dirty="0">
                <a:solidFill>
                  <a:srgbClr val="000000"/>
                </a:solidFill>
                <a:latin typeface="+mn-lt"/>
                <a:cs typeface="Arial" panose="020B0604020202020204" pitchFamily="34" charset="0"/>
              </a:rPr>
              <a:t>3. </a:t>
            </a:r>
            <a:r>
              <a:rPr lang="fr-FR" sz="800" dirty="0" err="1">
                <a:solidFill>
                  <a:srgbClr val="000000"/>
                </a:solidFill>
                <a:latin typeface="+mn-lt"/>
                <a:cs typeface="Arial" panose="020B0604020202020204" pitchFamily="34" charset="0"/>
              </a:rPr>
              <a:t>Rhee</a:t>
            </a:r>
            <a:r>
              <a:rPr lang="fr-FR" sz="800" dirty="0">
                <a:solidFill>
                  <a:srgbClr val="000000"/>
                </a:solidFill>
                <a:latin typeface="+mn-lt"/>
                <a:cs typeface="Arial" panose="020B0604020202020204" pitchFamily="34" charset="0"/>
              </a:rPr>
              <a:t> H et al. </a:t>
            </a:r>
            <a:r>
              <a:rPr lang="fr-FR" sz="800" i="1" dirty="0">
                <a:solidFill>
                  <a:srgbClr val="000000"/>
                </a:solidFill>
                <a:latin typeface="+mn-lt"/>
                <a:cs typeface="Arial" panose="020B0604020202020204" pitchFamily="34" charset="0"/>
              </a:rPr>
              <a:t>BJU Int. </a:t>
            </a:r>
            <a:r>
              <a:rPr lang="fr-FR" sz="800" dirty="0">
                <a:solidFill>
                  <a:srgbClr val="000000"/>
                </a:solidFill>
                <a:latin typeface="+mn-lt"/>
                <a:cs typeface="Arial" panose="020B0604020202020204" pitchFamily="34" charset="0"/>
              </a:rPr>
              <a:t>2015;115(</a:t>
            </a:r>
            <a:r>
              <a:rPr lang="fr-FR" sz="800" dirty="0" err="1">
                <a:solidFill>
                  <a:srgbClr val="000000"/>
                </a:solidFill>
                <a:latin typeface="+mn-lt"/>
                <a:cs typeface="Arial" panose="020B0604020202020204" pitchFamily="34" charset="0"/>
              </a:rPr>
              <a:t>suppl</a:t>
            </a:r>
            <a:r>
              <a:rPr lang="fr-FR" sz="800" dirty="0">
                <a:solidFill>
                  <a:srgbClr val="000000"/>
                </a:solidFill>
                <a:latin typeface="+mn-lt"/>
                <a:cs typeface="Arial" panose="020B0604020202020204" pitchFamily="34" charset="0"/>
              </a:rPr>
              <a:t> 5):3-13. </a:t>
            </a:r>
            <a:r>
              <a:rPr lang="fr-FR" sz="800" b="1" dirty="0">
                <a:solidFill>
                  <a:srgbClr val="000000"/>
                </a:solidFill>
                <a:latin typeface="+mn-lt"/>
                <a:cs typeface="Arial" panose="020B0604020202020204" pitchFamily="34" charset="0"/>
              </a:rPr>
              <a:t>4. </a:t>
            </a:r>
            <a:r>
              <a:rPr lang="it-IT" sz="800" dirty="0">
                <a:solidFill>
                  <a:srgbClr val="000000"/>
                </a:solidFill>
                <a:latin typeface="+mn-lt"/>
                <a:cs typeface="Arial" panose="020B0604020202020204" pitchFamily="34" charset="0"/>
              </a:rPr>
              <a:t>Karzai FH et al. </a:t>
            </a:r>
            <a:r>
              <a:rPr lang="it-IT" sz="800" i="1" dirty="0">
                <a:solidFill>
                  <a:srgbClr val="000000"/>
                </a:solidFill>
                <a:latin typeface="+mn-lt"/>
                <a:cs typeface="Arial" panose="020B0604020202020204" pitchFamily="34" charset="0"/>
              </a:rPr>
              <a:t>Future Oncol. </a:t>
            </a:r>
            <a:r>
              <a:rPr lang="it-IT" sz="800" dirty="0">
                <a:solidFill>
                  <a:srgbClr val="000000"/>
                </a:solidFill>
                <a:latin typeface="+mn-lt"/>
                <a:cs typeface="Arial" panose="020B0604020202020204" pitchFamily="34" charset="0"/>
              </a:rPr>
              <a:t>2016;12(16):1947-1955. </a:t>
            </a:r>
            <a:r>
              <a:rPr lang="nl-NL" sz="800" b="1" dirty="0">
                <a:solidFill>
                  <a:srgbClr val="000000"/>
                </a:solidFill>
                <a:latin typeface="+mn-lt"/>
                <a:cs typeface="Arial" panose="020B0604020202020204" pitchFamily="34" charset="0"/>
              </a:rPr>
              <a:t>5. </a:t>
            </a:r>
            <a:r>
              <a:rPr lang="it-IT" sz="800" dirty="0">
                <a:solidFill>
                  <a:srgbClr val="000000"/>
                </a:solidFill>
                <a:latin typeface="+mn-lt"/>
                <a:cs typeface="Arial" panose="020B0604020202020204" pitchFamily="34" charset="0"/>
              </a:rPr>
              <a:t>Rezaei MM et al. </a:t>
            </a:r>
            <a:r>
              <a:rPr lang="it-IT" sz="800" i="1" dirty="0">
                <a:solidFill>
                  <a:srgbClr val="000000"/>
                </a:solidFill>
                <a:latin typeface="+mn-lt"/>
                <a:cs typeface="Arial" panose="020B0604020202020204" pitchFamily="34" charset="0"/>
              </a:rPr>
              <a:t>Can Urol Assoc J. </a:t>
            </a:r>
            <a:r>
              <a:rPr lang="it-IT" sz="800" dirty="0">
                <a:solidFill>
                  <a:srgbClr val="000000"/>
                </a:solidFill>
                <a:latin typeface="+mn-lt"/>
                <a:cs typeface="Arial" panose="020B0604020202020204" pitchFamily="34" charset="0"/>
              </a:rPr>
              <a:t>2016;10(9-10):E300-E305. </a:t>
            </a:r>
            <a:r>
              <a:rPr lang="nl-NL" sz="800" b="1" dirty="0">
                <a:solidFill>
                  <a:srgbClr val="000000"/>
                </a:solidFill>
                <a:latin typeface="+mn-lt"/>
                <a:cs typeface="Arial" panose="020B0604020202020204" pitchFamily="34" charset="0"/>
              </a:rPr>
              <a:t>6. </a:t>
            </a:r>
            <a:r>
              <a:rPr lang="en-US" sz="800" dirty="0" err="1">
                <a:solidFill>
                  <a:srgbClr val="000000"/>
                </a:solidFill>
                <a:latin typeface="+mn-lt"/>
              </a:rPr>
              <a:t>Saigal</a:t>
            </a:r>
            <a:r>
              <a:rPr lang="en-US" sz="800" dirty="0">
                <a:solidFill>
                  <a:srgbClr val="000000"/>
                </a:solidFill>
                <a:latin typeface="+mn-lt"/>
              </a:rPr>
              <a:t> CS et al. </a:t>
            </a:r>
            <a:r>
              <a:rPr lang="en-US" sz="800" i="1" dirty="0">
                <a:solidFill>
                  <a:srgbClr val="000000"/>
                </a:solidFill>
                <a:latin typeface="+mn-lt"/>
              </a:rPr>
              <a:t>Cancer. </a:t>
            </a:r>
            <a:r>
              <a:rPr lang="en-US" sz="800" dirty="0">
                <a:solidFill>
                  <a:srgbClr val="000000"/>
                </a:solidFill>
                <a:latin typeface="+mn-lt"/>
              </a:rPr>
              <a:t>2007;110(7):1493-1500. </a:t>
            </a:r>
            <a:r>
              <a:rPr lang="it-IT" sz="800" dirty="0">
                <a:solidFill>
                  <a:srgbClr val="000000"/>
                </a:solidFill>
                <a:latin typeface="+mn-lt"/>
                <a:cs typeface="Arial" panose="020B0604020202020204" pitchFamily="34" charset="0"/>
              </a:rPr>
              <a:t> </a:t>
            </a:r>
            <a:endParaRPr lang="en-US" sz="800" dirty="0">
              <a:solidFill>
                <a:srgbClr val="000000"/>
              </a:solidFill>
              <a:latin typeface="+mn-lt"/>
            </a:endParaRPr>
          </a:p>
        </p:txBody>
      </p:sp>
      <p:sp>
        <p:nvSpPr>
          <p:cNvPr id="10" name="TextBox 9">
            <a:extLst>
              <a:ext uri="{FF2B5EF4-FFF2-40B4-BE49-F238E27FC236}">
                <a16:creationId xmlns:a16="http://schemas.microsoft.com/office/drawing/2014/main" id="{D096FA9B-FA9F-4902-BB03-7FBEDE61B94F}"/>
              </a:ext>
            </a:extLst>
          </p:cNvPr>
          <p:cNvSpPr txBox="1"/>
          <p:nvPr/>
        </p:nvSpPr>
        <p:spPr>
          <a:xfrm>
            <a:off x="414779" y="1250166"/>
            <a:ext cx="8201170" cy="1215717"/>
          </a:xfrm>
          <a:prstGeom prst="rect">
            <a:avLst/>
          </a:prstGeom>
          <a:noFill/>
        </p:spPr>
        <p:txBody>
          <a:bodyPr wrap="square" lIns="0" tIns="0" rIns="0" bIns="0" rtlCol="0">
            <a:spAutoFit/>
          </a:bodyPr>
          <a:lstStyle/>
          <a:p>
            <a:pPr algn="l">
              <a:spcBef>
                <a:spcPts val="0"/>
              </a:spcBef>
              <a:spcAft>
                <a:spcPts val="0"/>
              </a:spcAft>
              <a:buClr>
                <a:schemeClr val="accent5"/>
              </a:buClr>
            </a:pPr>
            <a:r>
              <a:rPr lang="en-US" sz="1600" dirty="0">
                <a:solidFill>
                  <a:srgbClr val="000000"/>
                </a:solidFill>
                <a:latin typeface="+mn-lt"/>
              </a:rPr>
              <a:t>Given the current role of ADT in prostate cancer, it is important to know how to manage side effects that can affect QoL</a:t>
            </a:r>
            <a:r>
              <a:rPr lang="en-US" sz="1600" baseline="30000" dirty="0">
                <a:solidFill>
                  <a:srgbClr val="000000"/>
                </a:solidFill>
                <a:latin typeface="+mn-lt"/>
              </a:rPr>
              <a:t>1</a:t>
            </a:r>
          </a:p>
          <a:p>
            <a:pPr marL="230188" lvl="1" indent="-222250" algn="l">
              <a:spcBef>
                <a:spcPts val="600"/>
              </a:spcBef>
              <a:spcAft>
                <a:spcPts val="0"/>
              </a:spcAft>
              <a:buClr>
                <a:schemeClr val="accent5"/>
              </a:buClr>
              <a:buFont typeface="Arial" panose="020B0604020202020204" pitchFamily="34" charset="0"/>
              <a:buChar char="•"/>
            </a:pPr>
            <a:r>
              <a:rPr lang="en-US" sz="1400" dirty="0">
                <a:solidFill>
                  <a:srgbClr val="000000"/>
                </a:solidFill>
                <a:latin typeface="+mn-lt"/>
              </a:rPr>
              <a:t>The implications of long-term ADT on bone mineral density (BMD), cognitive dysfunction, metabolic syndrome, and cardiovascular disease (CVD) are significant and need to be addressed given the increased survival benefits found with combinations of ADT with other agents</a:t>
            </a:r>
            <a:r>
              <a:rPr lang="en-US" sz="1400" baseline="30000" dirty="0">
                <a:solidFill>
                  <a:srgbClr val="000000"/>
                </a:solidFill>
                <a:latin typeface="+mn-lt"/>
              </a:rPr>
              <a:t>1</a:t>
            </a:r>
          </a:p>
        </p:txBody>
      </p:sp>
    </p:spTree>
    <p:extLst>
      <p:ext uri="{BB962C8B-B14F-4D97-AF65-F5344CB8AC3E}">
        <p14:creationId xmlns:p14="http://schemas.microsoft.com/office/powerpoint/2010/main" val="23086509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E395-94E0-4463-9496-C4CF27E463DB}"/>
              </a:ext>
            </a:extLst>
          </p:cNvPr>
          <p:cNvSpPr>
            <a:spLocks noGrp="1"/>
          </p:cNvSpPr>
          <p:nvPr>
            <p:ph type="title"/>
          </p:nvPr>
        </p:nvSpPr>
        <p:spPr/>
        <p:txBody>
          <a:bodyPr/>
          <a:lstStyle/>
          <a:p>
            <a:r>
              <a:rPr lang="en-US" dirty="0"/>
              <a:t>Potential Long-Term Effects May be Associated With ADT Use</a:t>
            </a:r>
          </a:p>
        </p:txBody>
      </p:sp>
      <p:graphicFrame>
        <p:nvGraphicFramePr>
          <p:cNvPr id="4" name="Table 4">
            <a:extLst>
              <a:ext uri="{FF2B5EF4-FFF2-40B4-BE49-F238E27FC236}">
                <a16:creationId xmlns:a16="http://schemas.microsoft.com/office/drawing/2014/main" id="{B98B6F2D-E1A6-45BC-AF0E-A75142DA0FE5}"/>
              </a:ext>
            </a:extLst>
          </p:cNvPr>
          <p:cNvGraphicFramePr>
            <a:graphicFrameLocks noGrp="1"/>
          </p:cNvGraphicFramePr>
          <p:nvPr>
            <p:ph idx="1"/>
            <p:extLst>
              <p:ext uri="{D42A27DB-BD31-4B8C-83A1-F6EECF244321}">
                <p14:modId xmlns:p14="http://schemas.microsoft.com/office/powerpoint/2010/main" val="3946912930"/>
              </p:ext>
            </p:extLst>
          </p:nvPr>
        </p:nvGraphicFramePr>
        <p:xfrm>
          <a:off x="628754" y="2614968"/>
          <a:ext cx="8061756" cy="2877659"/>
        </p:xfrm>
        <a:graphic>
          <a:graphicData uri="http://schemas.openxmlformats.org/drawingml/2006/table">
            <a:tbl>
              <a:tblPr firstRow="1" bandRow="1">
                <a:tableStyleId>{EB344D84-9AFB-497E-A393-DC336BA19D2E}</a:tableStyleId>
              </a:tblPr>
              <a:tblGrid>
                <a:gridCol w="2038662">
                  <a:extLst>
                    <a:ext uri="{9D8B030D-6E8A-4147-A177-3AD203B41FA5}">
                      <a16:colId xmlns:a16="http://schemas.microsoft.com/office/drawing/2014/main" val="1304764138"/>
                    </a:ext>
                  </a:extLst>
                </a:gridCol>
                <a:gridCol w="6023094">
                  <a:extLst>
                    <a:ext uri="{9D8B030D-6E8A-4147-A177-3AD203B41FA5}">
                      <a16:colId xmlns:a16="http://schemas.microsoft.com/office/drawing/2014/main" val="1827685864"/>
                    </a:ext>
                  </a:extLst>
                </a:gridCol>
              </a:tblGrid>
              <a:tr h="246727">
                <a:tc>
                  <a:txBody>
                    <a:bodyPr/>
                    <a:lstStyle/>
                    <a:p>
                      <a:r>
                        <a:rPr lang="en-US" sz="1400" dirty="0" err="1">
                          <a:solidFill>
                            <a:schemeClr val="bg1"/>
                          </a:solidFill>
                        </a:rPr>
                        <a:t>Symptoms</a:t>
                      </a:r>
                      <a:r>
                        <a:rPr lang="en-US" sz="1400" baseline="30000" dirty="0" err="1">
                          <a:solidFill>
                            <a:schemeClr val="bg1"/>
                          </a:solidFill>
                        </a:rPr>
                        <a:t>a</a:t>
                      </a:r>
                      <a:endParaRPr lang="en-US" sz="1400" baseline="30000" dirty="0">
                        <a:solidFill>
                          <a:schemeClr val="bg1"/>
                        </a:solidFill>
                      </a:endParaRPr>
                    </a:p>
                  </a:txBody>
                  <a:tcPr anchor="ctr">
                    <a:solidFill>
                      <a:schemeClr val="tx1"/>
                    </a:solidFill>
                  </a:tcPr>
                </a:tc>
                <a:tc>
                  <a:txBody>
                    <a:bodyPr/>
                    <a:lstStyle/>
                    <a:p>
                      <a:r>
                        <a:rPr lang="en-US" sz="1400" dirty="0">
                          <a:solidFill>
                            <a:schemeClr val="bg1"/>
                          </a:solidFill>
                        </a:rPr>
                        <a:t>Comments</a:t>
                      </a:r>
                    </a:p>
                  </a:txBody>
                  <a:tcPr anchor="ctr">
                    <a:solidFill>
                      <a:schemeClr val="tx1"/>
                    </a:solidFill>
                  </a:tcPr>
                </a:tc>
                <a:extLst>
                  <a:ext uri="{0D108BD9-81ED-4DB2-BD59-A6C34878D82A}">
                    <a16:rowId xmlns:a16="http://schemas.microsoft.com/office/drawing/2014/main" val="2998457331"/>
                  </a:ext>
                </a:extLst>
              </a:tr>
              <a:tr h="349491">
                <a:tc>
                  <a:txBody>
                    <a:bodyPr/>
                    <a:lstStyle/>
                    <a:p>
                      <a:r>
                        <a:rPr lang="en-US" sz="1200" dirty="0">
                          <a:solidFill>
                            <a:srgbClr val="000000"/>
                          </a:solidFill>
                        </a:rPr>
                        <a:t>Hot Flashes</a:t>
                      </a:r>
                    </a:p>
                  </a:txBody>
                  <a:tcPr anchor="ctr"/>
                </a:tc>
                <a:tc>
                  <a:txBody>
                    <a:bodyPr/>
                    <a:lstStyle/>
                    <a:p>
                      <a:r>
                        <a:rPr lang="en-US" sz="1200" b="0" dirty="0">
                          <a:solidFill>
                            <a:srgbClr val="000000"/>
                          </a:solidFill>
                        </a:rPr>
                        <a:t>Affects 80% of patients treated on ADT and can be mitigated by lifestyle changes or medications.</a:t>
                      </a:r>
                      <a:r>
                        <a:rPr lang="en-US" sz="1200" b="0" baseline="30000" dirty="0">
                          <a:solidFill>
                            <a:srgbClr val="000000"/>
                          </a:solidFill>
                        </a:rPr>
                        <a:t>2,3</a:t>
                      </a:r>
                      <a:endParaRPr lang="en-US" sz="1200" baseline="30000" dirty="0">
                        <a:solidFill>
                          <a:srgbClr val="000000"/>
                        </a:solidFill>
                      </a:endParaRPr>
                    </a:p>
                  </a:txBody>
                  <a:tcPr anchor="ctr"/>
                </a:tc>
                <a:extLst>
                  <a:ext uri="{0D108BD9-81ED-4DB2-BD59-A6C34878D82A}">
                    <a16:rowId xmlns:a16="http://schemas.microsoft.com/office/drawing/2014/main" val="2042446405"/>
                  </a:ext>
                </a:extLst>
              </a:tr>
              <a:tr h="349491">
                <a:tc>
                  <a:txBody>
                    <a:bodyPr/>
                    <a:lstStyle/>
                    <a:p>
                      <a:r>
                        <a:rPr lang="en-US" sz="1200" dirty="0">
                          <a:solidFill>
                            <a:srgbClr val="000000"/>
                          </a:solidFill>
                        </a:rPr>
                        <a:t>Sexual Dysfunction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ED is prevalent in men receiving ADT (73.3%-95%).</a:t>
                      </a:r>
                      <a:r>
                        <a:rPr lang="en-US" sz="1200" baseline="30000" dirty="0">
                          <a:solidFill>
                            <a:srgbClr val="000000"/>
                          </a:solidFill>
                        </a:rPr>
                        <a:t> </a:t>
                      </a:r>
                      <a:r>
                        <a:rPr lang="en-US" sz="1200" dirty="0">
                          <a:solidFill>
                            <a:srgbClr val="000000"/>
                          </a:solidFill>
                          <a:cs typeface="Arial" panose="020B0604020202020204" pitchFamily="34" charset="0"/>
                        </a:rPr>
                        <a:t>Counseling and referral to psychosocial and/or sexual rehabilitation experts are options.</a:t>
                      </a:r>
                      <a:r>
                        <a:rPr lang="en-US" sz="1200" baseline="30000" dirty="0">
                          <a:solidFill>
                            <a:srgbClr val="000000"/>
                          </a:solidFill>
                          <a:cs typeface="Arial" panose="020B0604020202020204" pitchFamily="34" charset="0"/>
                        </a:rPr>
                        <a:t>3</a:t>
                      </a:r>
                    </a:p>
                  </a:txBody>
                  <a:tcPr anchor="ctr"/>
                </a:tc>
                <a:extLst>
                  <a:ext uri="{0D108BD9-81ED-4DB2-BD59-A6C34878D82A}">
                    <a16:rowId xmlns:a16="http://schemas.microsoft.com/office/drawing/2014/main" val="546351956"/>
                  </a:ext>
                </a:extLst>
              </a:tr>
              <a:tr h="349491">
                <a:tc>
                  <a:txBody>
                    <a:bodyPr/>
                    <a:lstStyle/>
                    <a:p>
                      <a:r>
                        <a:rPr lang="en-US" sz="1200" dirty="0">
                          <a:solidFill>
                            <a:srgbClr val="000000"/>
                          </a:solidFill>
                        </a:rPr>
                        <a:t>Decreased BMD</a:t>
                      </a:r>
                    </a:p>
                  </a:txBody>
                  <a:tcPr anchor="ctr"/>
                </a:tc>
                <a:tc>
                  <a:txBody>
                    <a:bodyPr/>
                    <a:lstStyle/>
                    <a:p>
                      <a:r>
                        <a:rPr lang="en-US" sz="1200" b="0" dirty="0">
                          <a:solidFill>
                            <a:srgbClr val="000000"/>
                          </a:solidFill>
                        </a:rPr>
                        <a:t>BMD is significantly reduced in men receiving ADT, and the risk of fracture increases with use of ADT and appears to be dose dependent.</a:t>
                      </a:r>
                      <a:r>
                        <a:rPr lang="en-US" sz="1200" b="0" baseline="30000" dirty="0">
                          <a:solidFill>
                            <a:srgbClr val="000000"/>
                          </a:solidFill>
                        </a:rPr>
                        <a:t>1</a:t>
                      </a:r>
                      <a:endParaRPr lang="en-US" sz="1200" b="1" baseline="30000" dirty="0">
                        <a:solidFill>
                          <a:srgbClr val="000000"/>
                        </a:solidFill>
                      </a:endParaRPr>
                    </a:p>
                  </a:txBody>
                  <a:tcPr anchor="ctr"/>
                </a:tc>
                <a:extLst>
                  <a:ext uri="{0D108BD9-81ED-4DB2-BD59-A6C34878D82A}">
                    <a16:rowId xmlns:a16="http://schemas.microsoft.com/office/drawing/2014/main" val="2473910816"/>
                  </a:ext>
                </a:extLst>
              </a:tr>
              <a:tr h="286859">
                <a:tc>
                  <a:txBody>
                    <a:bodyPr/>
                    <a:lstStyle/>
                    <a:p>
                      <a:r>
                        <a:rPr lang="en-US" sz="1200" dirty="0">
                          <a:solidFill>
                            <a:srgbClr val="000000"/>
                          </a:solidFill>
                        </a:rPr>
                        <a:t>Cognitive Dysfunction</a:t>
                      </a:r>
                    </a:p>
                  </a:txBody>
                  <a:tcPr anchor="ctr"/>
                </a:tc>
                <a:tc>
                  <a:txBody>
                    <a:bodyPr/>
                    <a:lstStyle/>
                    <a:p>
                      <a:r>
                        <a:rPr lang="en-US" sz="1200" b="0" dirty="0">
                          <a:solidFill>
                            <a:srgbClr val="000000"/>
                          </a:solidFill>
                        </a:rPr>
                        <a:t>Men receiving ADT are at risk for a spectrum of neurocognitive complication, such as depression, memory difficulties, and fatigue.</a:t>
                      </a:r>
                      <a:r>
                        <a:rPr lang="en-US" sz="1200" b="0" baseline="30000" dirty="0">
                          <a:solidFill>
                            <a:srgbClr val="000000"/>
                          </a:solidFill>
                        </a:rPr>
                        <a:t>1</a:t>
                      </a:r>
                    </a:p>
                  </a:txBody>
                  <a:tcPr anchor="ctr"/>
                </a:tc>
                <a:extLst>
                  <a:ext uri="{0D108BD9-81ED-4DB2-BD59-A6C34878D82A}">
                    <a16:rowId xmlns:a16="http://schemas.microsoft.com/office/drawing/2014/main" val="2323263726"/>
                  </a:ext>
                </a:extLst>
              </a:tr>
              <a:tr h="286859">
                <a:tc>
                  <a:txBody>
                    <a:bodyPr/>
                    <a:lstStyle/>
                    <a:p>
                      <a:r>
                        <a:rPr lang="en-US" sz="1200" dirty="0">
                          <a:solidFill>
                            <a:srgbClr val="000000"/>
                          </a:solidFill>
                        </a:rPr>
                        <a:t>Metabolic Syndrome</a:t>
                      </a:r>
                    </a:p>
                  </a:txBody>
                  <a:tcPr anchor="ctr"/>
                </a:tc>
                <a:tc>
                  <a:txBody>
                    <a:bodyPr/>
                    <a:lstStyle/>
                    <a:p>
                      <a:r>
                        <a:rPr lang="en-US" sz="1200" dirty="0">
                          <a:solidFill>
                            <a:srgbClr val="000000"/>
                          </a:solidFill>
                        </a:rPr>
                        <a:t>Men receiving ADT are at high risk for developing metabolic syndrome.</a:t>
                      </a:r>
                      <a:r>
                        <a:rPr lang="en-US" sz="1200" baseline="30000" dirty="0">
                          <a:solidFill>
                            <a:srgbClr val="000000"/>
                          </a:solidFill>
                        </a:rPr>
                        <a:t>4</a:t>
                      </a:r>
                      <a:r>
                        <a:rPr lang="en-US" sz="1200" dirty="0">
                          <a:solidFill>
                            <a:srgbClr val="000000"/>
                          </a:solidFill>
                        </a:rPr>
                        <a:t> </a:t>
                      </a:r>
                    </a:p>
                  </a:txBody>
                  <a:tcPr anchor="ctr"/>
                </a:tc>
                <a:extLst>
                  <a:ext uri="{0D108BD9-81ED-4DB2-BD59-A6C34878D82A}">
                    <a16:rowId xmlns:a16="http://schemas.microsoft.com/office/drawing/2014/main" val="451439170"/>
                  </a:ext>
                </a:extLst>
              </a:tr>
              <a:tr h="349491">
                <a:tc>
                  <a:txBody>
                    <a:bodyPr/>
                    <a:lstStyle/>
                    <a:p>
                      <a:r>
                        <a:rPr lang="en-US" sz="1200" dirty="0">
                          <a:solidFill>
                            <a:srgbClr val="000000"/>
                          </a:solidFill>
                        </a:rPr>
                        <a:t>CVD</a:t>
                      </a:r>
                    </a:p>
                  </a:txBody>
                  <a:tcPr anchor="ctr"/>
                </a:tc>
                <a:tc>
                  <a:txBody>
                    <a:bodyPr/>
                    <a:lstStyle/>
                    <a:p>
                      <a:r>
                        <a:rPr lang="en-US" sz="1200" b="0" dirty="0">
                          <a:solidFill>
                            <a:srgbClr val="000000"/>
                          </a:solidFill>
                        </a:rPr>
                        <a:t>The link between ADT and CVD has evolved over the past two decades. Men with newly diagnosed prostate cancer who received ADT had a 20% increased risk of CVD.</a:t>
                      </a:r>
                      <a:r>
                        <a:rPr lang="en-US" sz="1200" b="0" baseline="30000" dirty="0">
                          <a:solidFill>
                            <a:srgbClr val="000000"/>
                          </a:solidFill>
                        </a:rPr>
                        <a:t>5,6</a:t>
                      </a:r>
                    </a:p>
                  </a:txBody>
                  <a:tcPr anchor="ctr"/>
                </a:tc>
                <a:extLst>
                  <a:ext uri="{0D108BD9-81ED-4DB2-BD59-A6C34878D82A}">
                    <a16:rowId xmlns:a16="http://schemas.microsoft.com/office/drawing/2014/main" val="1342321765"/>
                  </a:ext>
                </a:extLst>
              </a:tr>
            </a:tbl>
          </a:graphicData>
        </a:graphic>
      </p:graphicFrame>
      <p:sp>
        <p:nvSpPr>
          <p:cNvPr id="6" name="TextBox 5">
            <a:extLst>
              <a:ext uri="{FF2B5EF4-FFF2-40B4-BE49-F238E27FC236}">
                <a16:creationId xmlns:a16="http://schemas.microsoft.com/office/drawing/2014/main" id="{56639474-CA93-4FF8-AEF3-EAFA0B001D00}"/>
              </a:ext>
            </a:extLst>
          </p:cNvPr>
          <p:cNvSpPr txBox="1"/>
          <p:nvPr/>
        </p:nvSpPr>
        <p:spPr>
          <a:xfrm>
            <a:off x="427646" y="5776701"/>
            <a:ext cx="8243508" cy="492443"/>
          </a:xfrm>
          <a:prstGeom prst="rect">
            <a:avLst/>
          </a:prstGeom>
          <a:noFill/>
        </p:spPr>
        <p:txBody>
          <a:bodyPr wrap="square" lIns="0" tIns="0" rIns="0" bIns="0" rtlCol="0">
            <a:spAutoFit/>
          </a:bodyPr>
          <a:lstStyle/>
          <a:p>
            <a:pPr algn="l">
              <a:spcBef>
                <a:spcPts val="0"/>
              </a:spcBef>
              <a:spcAft>
                <a:spcPts val="0"/>
              </a:spcAft>
            </a:pPr>
            <a:r>
              <a:rPr lang="en-US" sz="800" baseline="30000" dirty="0" err="1">
                <a:solidFill>
                  <a:srgbClr val="000000"/>
                </a:solidFill>
                <a:latin typeface="+mn-lt"/>
                <a:cs typeface="Arial" panose="020B0604020202020204" pitchFamily="34" charset="0"/>
              </a:rPr>
              <a:t>a</a:t>
            </a:r>
            <a:r>
              <a:rPr lang="en-US" sz="800" dirty="0" err="1">
                <a:solidFill>
                  <a:srgbClr val="000000"/>
                </a:solidFill>
                <a:latin typeface="+mn-lt"/>
                <a:cs typeface="Arial" panose="020B0604020202020204" pitchFamily="34" charset="0"/>
              </a:rPr>
              <a:t>Other</a:t>
            </a:r>
            <a:r>
              <a:rPr lang="en-US" sz="800" dirty="0">
                <a:solidFill>
                  <a:srgbClr val="000000"/>
                </a:solidFill>
                <a:latin typeface="+mn-lt"/>
                <a:cs typeface="Arial" panose="020B0604020202020204" pitchFamily="34" charset="0"/>
              </a:rPr>
              <a:t> common effects are osteoporosis, liver cancer, gynecomastia, colorectal cancer, mood changes, and kidney injury. </a:t>
            </a:r>
          </a:p>
          <a:p>
            <a:pPr algn="l">
              <a:spcBef>
                <a:spcPts val="0"/>
              </a:spcBef>
              <a:spcAft>
                <a:spcPts val="0"/>
              </a:spcAft>
            </a:pPr>
            <a:r>
              <a:rPr lang="en-US" sz="800" dirty="0">
                <a:solidFill>
                  <a:srgbClr val="000000"/>
                </a:solidFill>
                <a:latin typeface="+mn-lt"/>
                <a:cs typeface="Arial" panose="020B0604020202020204" pitchFamily="34" charset="0"/>
              </a:rPr>
              <a:t>ED, erectile dysfunction. </a:t>
            </a:r>
          </a:p>
          <a:p>
            <a:pPr algn="l">
              <a:spcBef>
                <a:spcPts val="0"/>
              </a:spcBef>
              <a:spcAft>
                <a:spcPts val="0"/>
              </a:spcAft>
            </a:pPr>
            <a:r>
              <a:rPr lang="en-US" sz="800" b="1" dirty="0">
                <a:solidFill>
                  <a:srgbClr val="000000"/>
                </a:solidFill>
                <a:latin typeface="+mn-lt"/>
                <a:cs typeface="Arial" panose="020B0604020202020204" pitchFamily="34" charset="0"/>
              </a:rPr>
              <a:t>References:</a:t>
            </a:r>
            <a:r>
              <a:rPr lang="en-US" sz="800" dirty="0">
                <a:solidFill>
                  <a:srgbClr val="000000"/>
                </a:solidFill>
                <a:latin typeface="+mn-lt"/>
                <a:cs typeface="Arial" panose="020B0604020202020204" pitchFamily="34" charset="0"/>
              </a:rPr>
              <a:t> </a:t>
            </a:r>
            <a:r>
              <a:rPr lang="en-US" sz="800" b="1" dirty="0">
                <a:solidFill>
                  <a:srgbClr val="000000"/>
                </a:solidFill>
                <a:latin typeface="+mn-lt"/>
                <a:cs typeface="Arial" panose="020B0604020202020204" pitchFamily="34" charset="0"/>
              </a:rPr>
              <a:t>1.</a:t>
            </a:r>
            <a:r>
              <a:rPr lang="en-US" sz="800" dirty="0">
                <a:solidFill>
                  <a:srgbClr val="000000"/>
                </a:solidFill>
                <a:latin typeface="+mn-lt"/>
                <a:cs typeface="Arial" panose="020B0604020202020204" pitchFamily="34" charset="0"/>
              </a:rPr>
              <a:t> </a:t>
            </a:r>
            <a:r>
              <a:rPr lang="en-US" sz="800" dirty="0">
                <a:solidFill>
                  <a:srgbClr val="000000"/>
                </a:solidFill>
                <a:latin typeface="+mn-lt"/>
              </a:rPr>
              <a:t>Patil T, Bernard B. </a:t>
            </a:r>
            <a:r>
              <a:rPr lang="en-US" sz="800" i="1" dirty="0">
                <a:solidFill>
                  <a:srgbClr val="000000"/>
                </a:solidFill>
                <a:latin typeface="+mn-lt"/>
              </a:rPr>
              <a:t>Oncology (Williston Park)</a:t>
            </a:r>
            <a:r>
              <a:rPr lang="en-US" sz="800" dirty="0">
                <a:solidFill>
                  <a:srgbClr val="000000"/>
                </a:solidFill>
                <a:latin typeface="+mn-lt"/>
              </a:rPr>
              <a:t>. 2018;32(9):470-474, CV3. </a:t>
            </a:r>
            <a:r>
              <a:rPr lang="en-US" sz="800" b="1" dirty="0">
                <a:solidFill>
                  <a:srgbClr val="000000"/>
                </a:solidFill>
                <a:latin typeface="+mn-lt"/>
              </a:rPr>
              <a:t>2. </a:t>
            </a:r>
            <a:r>
              <a:rPr lang="nl-NL" sz="800" dirty="0">
                <a:solidFill>
                  <a:srgbClr val="000000"/>
                </a:solidFill>
                <a:latin typeface="+mn-lt"/>
                <a:cs typeface="Arial" panose="020B0604020202020204" pitchFamily="34" charset="0"/>
              </a:rPr>
              <a:t>Magee DE, Singal RK. </a:t>
            </a:r>
            <a:r>
              <a:rPr lang="nl-NL" sz="800" i="1" dirty="0">
                <a:solidFill>
                  <a:srgbClr val="000000"/>
                </a:solidFill>
                <a:latin typeface="+mn-lt"/>
                <a:cs typeface="Arial" panose="020B0604020202020204" pitchFamily="34" charset="0"/>
              </a:rPr>
              <a:t>Can J Urol. </a:t>
            </a:r>
            <a:r>
              <a:rPr lang="nl-NL" sz="800" dirty="0">
                <a:solidFill>
                  <a:srgbClr val="000000"/>
                </a:solidFill>
                <a:latin typeface="+mn-lt"/>
                <a:cs typeface="Arial" panose="020B0604020202020204" pitchFamily="34" charset="0"/>
              </a:rPr>
              <a:t>2020;27(1S1):11-16. </a:t>
            </a:r>
            <a:r>
              <a:rPr lang="nl-NL" sz="800" b="1" dirty="0">
                <a:solidFill>
                  <a:srgbClr val="000000"/>
                </a:solidFill>
                <a:latin typeface="+mn-lt"/>
                <a:cs typeface="Arial" panose="020B0604020202020204" pitchFamily="34" charset="0"/>
              </a:rPr>
              <a:t>3. </a:t>
            </a:r>
            <a:r>
              <a:rPr lang="fr-FR" sz="800" dirty="0" err="1">
                <a:solidFill>
                  <a:srgbClr val="000000"/>
                </a:solidFill>
                <a:latin typeface="+mn-lt"/>
                <a:cs typeface="Arial" panose="020B0604020202020204" pitchFamily="34" charset="0"/>
              </a:rPr>
              <a:t>Rhee</a:t>
            </a:r>
            <a:r>
              <a:rPr lang="fr-FR" sz="800" dirty="0">
                <a:solidFill>
                  <a:srgbClr val="000000"/>
                </a:solidFill>
                <a:latin typeface="+mn-lt"/>
                <a:cs typeface="Arial" panose="020B0604020202020204" pitchFamily="34" charset="0"/>
              </a:rPr>
              <a:t> H et al. </a:t>
            </a:r>
            <a:r>
              <a:rPr lang="fr-FR" sz="800" i="1" dirty="0">
                <a:solidFill>
                  <a:srgbClr val="000000"/>
                </a:solidFill>
                <a:latin typeface="+mn-lt"/>
                <a:cs typeface="Arial" panose="020B0604020202020204" pitchFamily="34" charset="0"/>
              </a:rPr>
              <a:t>BJU Int. </a:t>
            </a:r>
            <a:r>
              <a:rPr lang="fr-FR" sz="800" dirty="0">
                <a:solidFill>
                  <a:srgbClr val="000000"/>
                </a:solidFill>
                <a:latin typeface="+mn-lt"/>
                <a:cs typeface="Arial" panose="020B0604020202020204" pitchFamily="34" charset="0"/>
              </a:rPr>
              <a:t>2015;115(</a:t>
            </a:r>
            <a:r>
              <a:rPr lang="fr-FR" sz="800" dirty="0" err="1">
                <a:solidFill>
                  <a:srgbClr val="000000"/>
                </a:solidFill>
                <a:latin typeface="+mn-lt"/>
                <a:cs typeface="Arial" panose="020B0604020202020204" pitchFamily="34" charset="0"/>
              </a:rPr>
              <a:t>suppl</a:t>
            </a:r>
            <a:r>
              <a:rPr lang="fr-FR" sz="800" dirty="0">
                <a:solidFill>
                  <a:srgbClr val="000000"/>
                </a:solidFill>
                <a:latin typeface="+mn-lt"/>
                <a:cs typeface="Arial" panose="020B0604020202020204" pitchFamily="34" charset="0"/>
              </a:rPr>
              <a:t> 5):3-13. </a:t>
            </a:r>
            <a:r>
              <a:rPr lang="fr-FR" sz="800" b="1" dirty="0">
                <a:solidFill>
                  <a:srgbClr val="000000"/>
                </a:solidFill>
                <a:latin typeface="+mn-lt"/>
                <a:cs typeface="Arial" panose="020B0604020202020204" pitchFamily="34" charset="0"/>
              </a:rPr>
              <a:t>4. </a:t>
            </a:r>
            <a:r>
              <a:rPr lang="it-IT" sz="800" dirty="0">
                <a:solidFill>
                  <a:srgbClr val="000000"/>
                </a:solidFill>
                <a:latin typeface="+mn-lt"/>
                <a:cs typeface="Arial" panose="020B0604020202020204" pitchFamily="34" charset="0"/>
              </a:rPr>
              <a:t>Karzai FH et al. </a:t>
            </a:r>
            <a:r>
              <a:rPr lang="it-IT" sz="800" i="1" dirty="0">
                <a:solidFill>
                  <a:srgbClr val="000000"/>
                </a:solidFill>
                <a:latin typeface="+mn-lt"/>
                <a:cs typeface="Arial" panose="020B0604020202020204" pitchFamily="34" charset="0"/>
              </a:rPr>
              <a:t>Future Oncol. </a:t>
            </a:r>
            <a:r>
              <a:rPr lang="it-IT" sz="800" dirty="0">
                <a:solidFill>
                  <a:srgbClr val="000000"/>
                </a:solidFill>
                <a:latin typeface="+mn-lt"/>
                <a:cs typeface="Arial" panose="020B0604020202020204" pitchFamily="34" charset="0"/>
              </a:rPr>
              <a:t>2016;12(16):1947-1955. </a:t>
            </a:r>
            <a:r>
              <a:rPr lang="nl-NL" sz="800" b="1" dirty="0">
                <a:solidFill>
                  <a:srgbClr val="000000"/>
                </a:solidFill>
                <a:latin typeface="+mn-lt"/>
                <a:cs typeface="Arial" panose="020B0604020202020204" pitchFamily="34" charset="0"/>
              </a:rPr>
              <a:t>5. </a:t>
            </a:r>
            <a:r>
              <a:rPr lang="it-IT" sz="800" dirty="0">
                <a:solidFill>
                  <a:srgbClr val="000000"/>
                </a:solidFill>
                <a:latin typeface="+mn-lt"/>
                <a:cs typeface="Arial" panose="020B0604020202020204" pitchFamily="34" charset="0"/>
              </a:rPr>
              <a:t>Rezaei MM et al. </a:t>
            </a:r>
            <a:r>
              <a:rPr lang="it-IT" sz="800" i="1" dirty="0">
                <a:solidFill>
                  <a:srgbClr val="000000"/>
                </a:solidFill>
                <a:latin typeface="+mn-lt"/>
                <a:cs typeface="Arial" panose="020B0604020202020204" pitchFamily="34" charset="0"/>
              </a:rPr>
              <a:t>Can Urol Assoc J. </a:t>
            </a:r>
            <a:r>
              <a:rPr lang="it-IT" sz="800" dirty="0">
                <a:solidFill>
                  <a:srgbClr val="000000"/>
                </a:solidFill>
                <a:latin typeface="+mn-lt"/>
                <a:cs typeface="Arial" panose="020B0604020202020204" pitchFamily="34" charset="0"/>
              </a:rPr>
              <a:t>2016;10(9-10):E300-E305. </a:t>
            </a:r>
            <a:r>
              <a:rPr lang="nl-NL" sz="800" b="1" dirty="0">
                <a:solidFill>
                  <a:srgbClr val="000000"/>
                </a:solidFill>
                <a:latin typeface="+mn-lt"/>
                <a:cs typeface="Arial" panose="020B0604020202020204" pitchFamily="34" charset="0"/>
              </a:rPr>
              <a:t>6. </a:t>
            </a:r>
            <a:r>
              <a:rPr lang="en-US" sz="800" dirty="0" err="1">
                <a:solidFill>
                  <a:srgbClr val="000000"/>
                </a:solidFill>
                <a:latin typeface="+mn-lt"/>
              </a:rPr>
              <a:t>Saigal</a:t>
            </a:r>
            <a:r>
              <a:rPr lang="en-US" sz="800" dirty="0">
                <a:solidFill>
                  <a:srgbClr val="000000"/>
                </a:solidFill>
                <a:latin typeface="+mn-lt"/>
              </a:rPr>
              <a:t> CS, et al. </a:t>
            </a:r>
            <a:r>
              <a:rPr lang="en-US" sz="800" i="1" dirty="0">
                <a:solidFill>
                  <a:srgbClr val="000000"/>
                </a:solidFill>
                <a:latin typeface="+mn-lt"/>
              </a:rPr>
              <a:t>Cancer. </a:t>
            </a:r>
            <a:r>
              <a:rPr lang="en-US" sz="800" dirty="0">
                <a:solidFill>
                  <a:srgbClr val="000000"/>
                </a:solidFill>
                <a:latin typeface="+mn-lt"/>
              </a:rPr>
              <a:t>2007;110(7):1493-1500. </a:t>
            </a:r>
            <a:r>
              <a:rPr lang="it-IT" sz="800" dirty="0">
                <a:solidFill>
                  <a:srgbClr val="000000"/>
                </a:solidFill>
                <a:latin typeface="+mn-lt"/>
                <a:cs typeface="Arial" panose="020B0604020202020204" pitchFamily="34" charset="0"/>
              </a:rPr>
              <a:t> </a:t>
            </a:r>
            <a:endParaRPr lang="en-US" sz="800" dirty="0">
              <a:solidFill>
                <a:srgbClr val="000000"/>
              </a:solidFill>
              <a:latin typeface="+mn-lt"/>
            </a:endParaRPr>
          </a:p>
        </p:txBody>
      </p:sp>
      <p:sp>
        <p:nvSpPr>
          <p:cNvPr id="10" name="TextBox 9">
            <a:extLst>
              <a:ext uri="{FF2B5EF4-FFF2-40B4-BE49-F238E27FC236}">
                <a16:creationId xmlns:a16="http://schemas.microsoft.com/office/drawing/2014/main" id="{D096FA9B-FA9F-4902-BB03-7FBEDE61B94F}"/>
              </a:ext>
            </a:extLst>
          </p:cNvPr>
          <p:cNvSpPr txBox="1"/>
          <p:nvPr/>
        </p:nvSpPr>
        <p:spPr>
          <a:xfrm>
            <a:off x="414779" y="1250166"/>
            <a:ext cx="8201170" cy="1215717"/>
          </a:xfrm>
          <a:prstGeom prst="rect">
            <a:avLst/>
          </a:prstGeom>
          <a:noFill/>
        </p:spPr>
        <p:txBody>
          <a:bodyPr wrap="square" lIns="0" tIns="0" rIns="0" bIns="0" rtlCol="0">
            <a:spAutoFit/>
          </a:bodyPr>
          <a:lstStyle/>
          <a:p>
            <a:pPr algn="l">
              <a:spcBef>
                <a:spcPts val="0"/>
              </a:spcBef>
              <a:spcAft>
                <a:spcPts val="0"/>
              </a:spcAft>
              <a:buClr>
                <a:schemeClr val="accent5"/>
              </a:buClr>
            </a:pPr>
            <a:r>
              <a:rPr lang="en-US" sz="1600" dirty="0">
                <a:solidFill>
                  <a:srgbClr val="000000"/>
                </a:solidFill>
                <a:latin typeface="+mn-lt"/>
              </a:rPr>
              <a:t>Given the current role of ADT in prostate cancer, it is important to know how to manage side effects that can affect QoL</a:t>
            </a:r>
            <a:r>
              <a:rPr lang="en-US" sz="1600" baseline="30000" dirty="0">
                <a:solidFill>
                  <a:srgbClr val="000000"/>
                </a:solidFill>
                <a:latin typeface="+mn-lt"/>
              </a:rPr>
              <a:t>1</a:t>
            </a:r>
          </a:p>
          <a:p>
            <a:pPr marL="230188" lvl="1" indent="-222250" algn="l">
              <a:spcBef>
                <a:spcPts val="600"/>
              </a:spcBef>
              <a:spcAft>
                <a:spcPts val="0"/>
              </a:spcAft>
              <a:buClr>
                <a:schemeClr val="accent5"/>
              </a:buClr>
              <a:buFont typeface="Arial" panose="020B0604020202020204" pitchFamily="34" charset="0"/>
              <a:buChar char="•"/>
            </a:pPr>
            <a:r>
              <a:rPr lang="en-US" sz="1400" dirty="0">
                <a:solidFill>
                  <a:srgbClr val="000000"/>
                </a:solidFill>
                <a:latin typeface="+mn-lt"/>
              </a:rPr>
              <a:t>The implications of long-term ADT on bone mineral density (BMD), cognitive dysfunction, metabolic syndrome and cardiovascular disease (CVD) are significant and need to be addressed given the increased survival benefits found with combinations of ADT with other agents</a:t>
            </a:r>
            <a:r>
              <a:rPr lang="en-US" sz="1400" baseline="30000" dirty="0">
                <a:solidFill>
                  <a:srgbClr val="000000"/>
                </a:solidFill>
                <a:latin typeface="+mn-lt"/>
              </a:rPr>
              <a:t>1</a:t>
            </a:r>
          </a:p>
        </p:txBody>
      </p:sp>
      <p:sp>
        <p:nvSpPr>
          <p:cNvPr id="3" name="Rectangle 2">
            <a:extLst>
              <a:ext uri="{FF2B5EF4-FFF2-40B4-BE49-F238E27FC236}">
                <a16:creationId xmlns:a16="http://schemas.microsoft.com/office/drawing/2014/main" id="{435B4834-789D-4A88-B2A0-211687DE1353}"/>
              </a:ext>
            </a:extLst>
          </p:cNvPr>
          <p:cNvSpPr/>
          <p:nvPr/>
        </p:nvSpPr>
        <p:spPr bwMode="auto">
          <a:xfrm>
            <a:off x="628754" y="3813423"/>
            <a:ext cx="8042400" cy="1691640"/>
          </a:xfrm>
          <a:prstGeom prst="rect">
            <a:avLst/>
          </a:prstGeom>
          <a:noFill/>
          <a:ln w="28575" cap="flat" cmpd="sng" algn="ctr">
            <a:solidFill>
              <a:schemeClr val="accent4"/>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822452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3A47C1-C049-FC4F-A247-67B047A6B962}"/>
              </a:ext>
            </a:extLst>
          </p:cNvPr>
          <p:cNvPicPr>
            <a:picLocks noChangeAspect="1"/>
          </p:cNvPicPr>
          <p:nvPr/>
        </p:nvPicPr>
        <p:blipFill rotWithShape="1">
          <a:blip r:embed="rId3">
            <a:extLst>
              <a:ext uri="{28A0092B-C50C-407E-A947-70E740481C1C}">
                <a14:useLocalDpi xmlns:a14="http://schemas.microsoft.com/office/drawing/2010/main" val="0"/>
              </a:ext>
            </a:extLst>
          </a:blip>
          <a:srcRect l="-11872" r="40854"/>
          <a:stretch/>
        </p:blipFill>
        <p:spPr>
          <a:xfrm>
            <a:off x="2641601" y="0"/>
            <a:ext cx="6511452" cy="6870700"/>
          </a:xfrm>
          <a:prstGeom prst="rect">
            <a:avLst/>
          </a:prstGeom>
        </p:spPr>
      </p:pic>
      <p:pic>
        <p:nvPicPr>
          <p:cNvPr id="8" name="Picture 7">
            <a:extLst>
              <a:ext uri="{FF2B5EF4-FFF2-40B4-BE49-F238E27FC236}">
                <a16:creationId xmlns:a16="http://schemas.microsoft.com/office/drawing/2014/main" id="{1D45DE70-9198-0D43-90D5-DFF849580865}"/>
              </a:ext>
            </a:extLst>
          </p:cNvPr>
          <p:cNvPicPr>
            <a:picLocks noChangeAspect="1"/>
          </p:cNvPicPr>
          <p:nvPr/>
        </p:nvPicPr>
        <p:blipFill rotWithShape="1">
          <a:blip r:embed="rId4">
            <a:extLst>
              <a:ext uri="{28A0092B-C50C-407E-A947-70E740481C1C}">
                <a14:useLocalDpi xmlns:a14="http://schemas.microsoft.com/office/drawing/2010/main" val="0"/>
              </a:ext>
            </a:extLst>
          </a:blip>
          <a:srcRect l="-18855" t="34255" r="41287" b="34691"/>
          <a:stretch/>
        </p:blipFill>
        <p:spPr>
          <a:xfrm>
            <a:off x="2038349" y="2344848"/>
            <a:ext cx="7105651" cy="2131729"/>
          </a:xfrm>
          <a:prstGeom prst="rect">
            <a:avLst/>
          </a:prstGeom>
        </p:spPr>
      </p:pic>
      <p:sp>
        <p:nvSpPr>
          <p:cNvPr id="2" name="Title 1">
            <a:extLst>
              <a:ext uri="{FF2B5EF4-FFF2-40B4-BE49-F238E27FC236}">
                <a16:creationId xmlns:a16="http://schemas.microsoft.com/office/drawing/2014/main" id="{651B4C03-5230-4474-90EB-97E69EB0C672}"/>
              </a:ext>
            </a:extLst>
          </p:cNvPr>
          <p:cNvSpPr>
            <a:spLocks noGrp="1"/>
          </p:cNvSpPr>
          <p:nvPr>
            <p:ph type="ctrTitle"/>
          </p:nvPr>
        </p:nvSpPr>
        <p:spPr/>
        <p:txBody>
          <a:bodyPr/>
          <a:lstStyle/>
          <a:p>
            <a:r>
              <a:rPr lang="en-US" dirty="0"/>
              <a:t>Changes in Bone </a:t>
            </a:r>
            <a:br>
              <a:rPr lang="en-US" dirty="0"/>
            </a:br>
            <a:r>
              <a:rPr lang="en-US" dirty="0"/>
              <a:t>Mineral Density (BMD)</a:t>
            </a:r>
          </a:p>
        </p:txBody>
      </p:sp>
      <p:sp>
        <p:nvSpPr>
          <p:cNvPr id="3" name="Subtitle 2">
            <a:extLst>
              <a:ext uri="{FF2B5EF4-FFF2-40B4-BE49-F238E27FC236}">
                <a16:creationId xmlns:a16="http://schemas.microsoft.com/office/drawing/2014/main" id="{610525DB-A52F-4A3F-983A-0A8540518F15}"/>
              </a:ext>
            </a:extLst>
          </p:cNvPr>
          <p:cNvSpPr>
            <a:spLocks noGrp="1"/>
          </p:cNvSpPr>
          <p:nvPr>
            <p:ph type="subTitle" idx="1"/>
          </p:nvPr>
        </p:nvSpPr>
        <p:spPr>
          <a:xfrm>
            <a:off x="516857" y="3987421"/>
            <a:ext cx="4139984" cy="482142"/>
          </a:xfrm>
        </p:spPr>
        <p:txBody>
          <a:bodyPr/>
          <a:lstStyle/>
          <a:p>
            <a:r>
              <a:rPr lang="en-US" sz="2000" dirty="0"/>
              <a:t>Managing Bone Health While on ADT</a:t>
            </a:r>
          </a:p>
        </p:txBody>
      </p:sp>
      <p:sp>
        <p:nvSpPr>
          <p:cNvPr id="10" name="Rectangle 9">
            <a:extLst>
              <a:ext uri="{FF2B5EF4-FFF2-40B4-BE49-F238E27FC236}">
                <a16:creationId xmlns:a16="http://schemas.microsoft.com/office/drawing/2014/main" id="{E33CFE1C-F5F2-6B4C-9D7C-3096C3F3474F}"/>
              </a:ext>
            </a:extLst>
          </p:cNvPr>
          <p:cNvSpPr/>
          <p:nvPr/>
        </p:nvSpPr>
        <p:spPr bwMode="auto">
          <a:xfrm rot="10800000">
            <a:off x="6283105" y="2308272"/>
            <a:ext cx="2860896" cy="73152"/>
          </a:xfrm>
          <a:prstGeom prst="rect">
            <a:avLst/>
          </a:prstGeom>
          <a:gradFill flip="none" rotWithShape="1">
            <a:gsLst>
              <a:gs pos="0">
                <a:schemeClr val="accent4"/>
              </a:gs>
              <a:gs pos="50000">
                <a:srgbClr val="A6A94E">
                  <a:tint val="44500"/>
                  <a:satMod val="160000"/>
                </a:srgbClr>
              </a:gs>
              <a:gs pos="99000">
                <a:srgbClr val="A6A94E">
                  <a:tint val="23500"/>
                  <a:satMod val="160000"/>
                  <a:alpha val="0"/>
                </a:srgbClr>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669207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Chevron 9">
            <a:extLst>
              <a:ext uri="{FF2B5EF4-FFF2-40B4-BE49-F238E27FC236}">
                <a16:creationId xmlns:a16="http://schemas.microsoft.com/office/drawing/2014/main" id="{A215F933-E923-4C60-B2EE-A3F5F7A205CC}"/>
              </a:ext>
            </a:extLst>
          </p:cNvPr>
          <p:cNvSpPr/>
          <p:nvPr/>
        </p:nvSpPr>
        <p:spPr bwMode="auto">
          <a:xfrm rot="10800000">
            <a:off x="2640425" y="2519511"/>
            <a:ext cx="6073363" cy="1005840"/>
          </a:xfrm>
          <a:prstGeom prst="chevron">
            <a:avLst>
              <a:gd name="adj" fmla="val 42281"/>
            </a:avLst>
          </a:prstGeom>
          <a:solidFill>
            <a:srgbClr val="84BD00">
              <a:alpha val="23922"/>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8" name="Arrow: Chevron 7">
            <a:extLst>
              <a:ext uri="{FF2B5EF4-FFF2-40B4-BE49-F238E27FC236}">
                <a16:creationId xmlns:a16="http://schemas.microsoft.com/office/drawing/2014/main" id="{CC3390F5-6527-4DC3-9A4E-5FF7314B5DB7}"/>
              </a:ext>
            </a:extLst>
          </p:cNvPr>
          <p:cNvSpPr/>
          <p:nvPr/>
        </p:nvSpPr>
        <p:spPr bwMode="auto">
          <a:xfrm>
            <a:off x="414779" y="1449288"/>
            <a:ext cx="5923008" cy="615553"/>
          </a:xfrm>
          <a:prstGeom prst="chevron">
            <a:avLst>
              <a:gd name="adj" fmla="val 40657"/>
            </a:avLst>
          </a:prstGeom>
          <a:solidFill>
            <a:srgbClr val="00A9E0">
              <a:alpha val="32941"/>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r>
              <a:rPr kumimoji="0" lang="en-US" sz="2000" b="0" i="0" u="none" strike="noStrike" cap="none" normalizeH="0" baseline="0" dirty="0">
                <a:ln>
                  <a:noFill/>
                </a:ln>
                <a:solidFill>
                  <a:schemeClr val="tx1"/>
                </a:solidFill>
                <a:effectLst/>
                <a:latin typeface="+mn-lt"/>
              </a:rPr>
              <a:t>ADT causes a decrease in BMD and an increased </a:t>
            </a:r>
            <a:br>
              <a:rPr kumimoji="0" lang="en-US" sz="2000" b="0" i="0" u="none" strike="noStrike" cap="none" normalizeH="0" baseline="0" dirty="0">
                <a:ln>
                  <a:noFill/>
                </a:ln>
                <a:solidFill>
                  <a:schemeClr val="tx1"/>
                </a:solidFill>
                <a:effectLst/>
                <a:latin typeface="+mn-lt"/>
              </a:rPr>
            </a:br>
            <a:r>
              <a:rPr kumimoji="0" lang="en-US" sz="2000" b="0" i="0" u="none" strike="noStrike" cap="none" normalizeH="0" baseline="0" dirty="0">
                <a:ln>
                  <a:noFill/>
                </a:ln>
                <a:solidFill>
                  <a:schemeClr val="tx1"/>
                </a:solidFill>
                <a:effectLst/>
                <a:latin typeface="+mn-lt"/>
              </a:rPr>
              <a:t>risk of bone fractures</a:t>
            </a:r>
            <a:r>
              <a:rPr lang="en-US" sz="2000" baseline="30000" dirty="0">
                <a:latin typeface="+mn-lt"/>
              </a:rPr>
              <a:t>1</a:t>
            </a:r>
            <a:endParaRPr kumimoji="0" lang="en-US" sz="2000" b="0" i="0" u="none" strike="noStrike" cap="none" normalizeH="0" baseline="30000" dirty="0">
              <a:ln>
                <a:noFill/>
              </a:ln>
              <a:solidFill>
                <a:schemeClr val="tx1"/>
              </a:solidFill>
              <a:effectLst/>
              <a:latin typeface="+mn-lt"/>
            </a:endParaRPr>
          </a:p>
        </p:txBody>
      </p:sp>
      <p:sp>
        <p:nvSpPr>
          <p:cNvPr id="2" name="Title 1">
            <a:extLst>
              <a:ext uri="{FF2B5EF4-FFF2-40B4-BE49-F238E27FC236}">
                <a16:creationId xmlns:a16="http://schemas.microsoft.com/office/drawing/2014/main" id="{76F48D26-C371-40D0-AD60-BB2D18CF3509}"/>
              </a:ext>
            </a:extLst>
          </p:cNvPr>
          <p:cNvSpPr>
            <a:spLocks noGrp="1"/>
          </p:cNvSpPr>
          <p:nvPr>
            <p:ph type="title"/>
          </p:nvPr>
        </p:nvSpPr>
        <p:spPr/>
        <p:txBody>
          <a:bodyPr/>
          <a:lstStyle/>
          <a:p>
            <a:r>
              <a:rPr lang="en-US" dirty="0"/>
              <a:t>In Patients With Prostate Cancer, Long-Term Use of ADT Is Associated With Decreased BMD</a:t>
            </a:r>
            <a:endParaRPr lang="en-US" baseline="30000" dirty="0">
              <a:solidFill>
                <a:schemeClr val="bg1"/>
              </a:solidFill>
            </a:endParaRPr>
          </a:p>
        </p:txBody>
      </p:sp>
      <p:sp>
        <p:nvSpPr>
          <p:cNvPr id="24" name="Text Box 8">
            <a:extLst>
              <a:ext uri="{FF2B5EF4-FFF2-40B4-BE49-F238E27FC236}">
                <a16:creationId xmlns:a16="http://schemas.microsoft.com/office/drawing/2014/main" id="{DF3D82BE-4D97-4B00-BF93-3350911D52C5}"/>
              </a:ext>
            </a:extLst>
          </p:cNvPr>
          <p:cNvSpPr txBox="1">
            <a:spLocks noChangeArrowheads="1"/>
          </p:cNvSpPr>
          <p:nvPr/>
        </p:nvSpPr>
        <p:spPr bwMode="auto">
          <a:xfrm>
            <a:off x="362537" y="5145820"/>
            <a:ext cx="7174715" cy="1283472"/>
          </a:xfrm>
          <a:prstGeom prst="rect">
            <a:avLst/>
          </a:prstGeom>
          <a:noFill/>
          <a:ln w="9525">
            <a:noFill/>
            <a:miter lim="800000"/>
            <a:headEnd/>
            <a:tailEnd/>
          </a:ln>
        </p:spPr>
        <p:txBody>
          <a:bodyPr lIns="0" tIns="0" rIns="0" bIns="0" anchor="b" anchorCtr="0"/>
          <a:lstStyle/>
          <a:p>
            <a:pPr marL="57150" algn="l"/>
            <a:r>
              <a:rPr lang="en-US" sz="800" b="1" dirty="0">
                <a:solidFill>
                  <a:srgbClr val="000000"/>
                </a:solidFill>
                <a:latin typeface="+mn-lt"/>
                <a:cs typeface="Arial" panose="020B0604020202020204" pitchFamily="34" charset="0"/>
              </a:rPr>
              <a:t>References: 1.</a:t>
            </a:r>
            <a:r>
              <a:rPr lang="en-US" sz="800" dirty="0">
                <a:solidFill>
                  <a:srgbClr val="000000"/>
                </a:solidFill>
                <a:latin typeface="+mn-lt"/>
                <a:cs typeface="Arial" panose="020B0604020202020204" pitchFamily="34" charset="0"/>
              </a:rPr>
              <a:t> </a:t>
            </a:r>
            <a:r>
              <a:rPr lang="nl-NL" sz="800" dirty="0">
                <a:solidFill>
                  <a:srgbClr val="000000"/>
                </a:solidFill>
                <a:latin typeface="+mn-lt"/>
                <a:cs typeface="Arial" panose="020B0604020202020204" pitchFamily="34" charset="0"/>
              </a:rPr>
              <a:t>Magee DE, Singal RK. </a:t>
            </a:r>
            <a:r>
              <a:rPr lang="nl-NL" sz="800" i="1" dirty="0">
                <a:solidFill>
                  <a:srgbClr val="000000"/>
                </a:solidFill>
                <a:latin typeface="+mn-lt"/>
                <a:cs typeface="Arial" panose="020B0604020202020204" pitchFamily="34" charset="0"/>
              </a:rPr>
              <a:t>Can J Urol. </a:t>
            </a:r>
            <a:r>
              <a:rPr lang="nl-NL" sz="800" dirty="0">
                <a:solidFill>
                  <a:srgbClr val="000000"/>
                </a:solidFill>
                <a:latin typeface="+mn-lt"/>
                <a:cs typeface="Arial" panose="020B0604020202020204" pitchFamily="34" charset="0"/>
              </a:rPr>
              <a:t>2020;27(1S1):11-16. </a:t>
            </a:r>
            <a:r>
              <a:rPr lang="nl-NL" sz="800" b="1" dirty="0">
                <a:solidFill>
                  <a:srgbClr val="000000"/>
                </a:solidFill>
                <a:latin typeface="+mn-lt"/>
                <a:cs typeface="Arial" panose="020B0604020202020204" pitchFamily="34" charset="0"/>
              </a:rPr>
              <a:t>2. </a:t>
            </a:r>
            <a:r>
              <a:rPr lang="fr-FR" sz="800" dirty="0" err="1">
                <a:solidFill>
                  <a:srgbClr val="000000"/>
                </a:solidFill>
                <a:latin typeface="+mn-lt"/>
                <a:cs typeface="Arial" panose="020B0604020202020204" pitchFamily="34" charset="0"/>
              </a:rPr>
              <a:t>Rhee</a:t>
            </a:r>
            <a:r>
              <a:rPr lang="fr-FR" sz="800" dirty="0">
                <a:solidFill>
                  <a:srgbClr val="000000"/>
                </a:solidFill>
                <a:latin typeface="+mn-lt"/>
                <a:cs typeface="Arial" panose="020B0604020202020204" pitchFamily="34" charset="0"/>
              </a:rPr>
              <a:t> H et al. </a:t>
            </a:r>
            <a:r>
              <a:rPr lang="fr-FR" sz="800" i="1" dirty="0">
                <a:solidFill>
                  <a:srgbClr val="000000"/>
                </a:solidFill>
                <a:latin typeface="+mn-lt"/>
                <a:cs typeface="Arial" panose="020B0604020202020204" pitchFamily="34" charset="0"/>
              </a:rPr>
              <a:t>BJU Int. </a:t>
            </a:r>
            <a:r>
              <a:rPr lang="fr-FR" sz="800" dirty="0">
                <a:solidFill>
                  <a:srgbClr val="000000"/>
                </a:solidFill>
                <a:latin typeface="+mn-lt"/>
                <a:cs typeface="Arial" panose="020B0604020202020204" pitchFamily="34" charset="0"/>
              </a:rPr>
              <a:t>2015;115(</a:t>
            </a:r>
            <a:r>
              <a:rPr lang="fr-FR" sz="800" dirty="0" err="1">
                <a:solidFill>
                  <a:srgbClr val="000000"/>
                </a:solidFill>
                <a:latin typeface="+mn-lt"/>
                <a:cs typeface="Arial" panose="020B0604020202020204" pitchFamily="34" charset="0"/>
              </a:rPr>
              <a:t>suppl</a:t>
            </a:r>
            <a:r>
              <a:rPr lang="fr-FR" sz="800" dirty="0">
                <a:solidFill>
                  <a:srgbClr val="000000"/>
                </a:solidFill>
                <a:latin typeface="+mn-lt"/>
                <a:cs typeface="Arial" panose="020B0604020202020204" pitchFamily="34" charset="0"/>
              </a:rPr>
              <a:t> 5):3-13. </a:t>
            </a:r>
            <a:r>
              <a:rPr lang="fr-FR" sz="800" b="1" dirty="0">
                <a:solidFill>
                  <a:srgbClr val="000000"/>
                </a:solidFill>
                <a:latin typeface="+mn-lt"/>
                <a:cs typeface="Arial" panose="020B0604020202020204" pitchFamily="34" charset="0"/>
              </a:rPr>
              <a:t>3. </a:t>
            </a:r>
            <a:r>
              <a:rPr lang="en-US" sz="800" dirty="0">
                <a:solidFill>
                  <a:srgbClr val="000000"/>
                </a:solidFill>
                <a:latin typeface="+mn-lt"/>
                <a:cs typeface="Arial" panose="020B0604020202020204" pitchFamily="34" charset="0"/>
              </a:rPr>
              <a:t>Cheung AS et al. </a:t>
            </a:r>
            <a:r>
              <a:rPr lang="en-US" sz="800" i="1" dirty="0" err="1">
                <a:solidFill>
                  <a:srgbClr val="000000"/>
                </a:solidFill>
                <a:latin typeface="+mn-lt"/>
                <a:cs typeface="Arial" panose="020B0604020202020204" pitchFamily="34" charset="0"/>
              </a:rPr>
              <a:t>Endocr</a:t>
            </a:r>
            <a:r>
              <a:rPr lang="en-US" sz="800" i="1" dirty="0">
                <a:solidFill>
                  <a:srgbClr val="000000"/>
                </a:solidFill>
                <a:latin typeface="+mn-lt"/>
                <a:cs typeface="Arial" panose="020B0604020202020204" pitchFamily="34" charset="0"/>
              </a:rPr>
              <a:t> </a:t>
            </a:r>
            <a:r>
              <a:rPr lang="en-US" sz="800" i="1" dirty="0" err="1">
                <a:solidFill>
                  <a:srgbClr val="000000"/>
                </a:solidFill>
                <a:latin typeface="+mn-lt"/>
                <a:cs typeface="Arial" panose="020B0604020202020204" pitchFamily="34" charset="0"/>
              </a:rPr>
              <a:t>Relat</a:t>
            </a:r>
            <a:r>
              <a:rPr lang="en-US" sz="800" i="1" dirty="0">
                <a:solidFill>
                  <a:srgbClr val="000000"/>
                </a:solidFill>
                <a:latin typeface="+mn-lt"/>
                <a:cs typeface="Arial" panose="020B0604020202020204" pitchFamily="34" charset="0"/>
              </a:rPr>
              <a:t> Cancer</a:t>
            </a:r>
            <a:r>
              <a:rPr lang="en-US" sz="800" dirty="0">
                <a:solidFill>
                  <a:srgbClr val="000000"/>
                </a:solidFill>
                <a:latin typeface="+mn-lt"/>
                <a:cs typeface="Arial" panose="020B0604020202020204" pitchFamily="34" charset="0"/>
              </a:rPr>
              <a:t>. 2014;21(5):R371-394. </a:t>
            </a:r>
          </a:p>
        </p:txBody>
      </p:sp>
      <p:grpSp>
        <p:nvGrpSpPr>
          <p:cNvPr id="9" name="Group 8">
            <a:extLst>
              <a:ext uri="{FF2B5EF4-FFF2-40B4-BE49-F238E27FC236}">
                <a16:creationId xmlns:a16="http://schemas.microsoft.com/office/drawing/2014/main" id="{BD6F31BC-4BA0-47C6-B6AF-CCEF83F270C0}"/>
              </a:ext>
            </a:extLst>
          </p:cNvPr>
          <p:cNvGrpSpPr/>
          <p:nvPr/>
        </p:nvGrpSpPr>
        <p:grpSpPr>
          <a:xfrm>
            <a:off x="6738605" y="1123612"/>
            <a:ext cx="2085060" cy="1239371"/>
            <a:chOff x="464259" y="1109430"/>
            <a:chExt cx="2085060" cy="1239371"/>
          </a:xfrm>
        </p:grpSpPr>
        <p:sp>
          <p:nvSpPr>
            <p:cNvPr id="16" name="Rectangle 15">
              <a:extLst>
                <a:ext uri="{FF2B5EF4-FFF2-40B4-BE49-F238E27FC236}">
                  <a16:creationId xmlns:a16="http://schemas.microsoft.com/office/drawing/2014/main" id="{0FEC3847-F76A-084A-B781-4C8BFDE41D16}"/>
                </a:ext>
              </a:extLst>
            </p:cNvPr>
            <p:cNvSpPr/>
            <p:nvPr/>
          </p:nvSpPr>
          <p:spPr>
            <a:xfrm>
              <a:off x="652404" y="1275125"/>
              <a:ext cx="1638250" cy="1015663"/>
            </a:xfrm>
            <a:prstGeom prst="rect">
              <a:avLst/>
            </a:prstGeom>
            <a:noFill/>
          </p:spPr>
          <p:txBody>
            <a:bodyPr wrap="square" lIns="91440" tIns="45720" rIns="91440" bIns="45720">
              <a:spAutoFit/>
            </a:bodyPr>
            <a:lstStyle/>
            <a:p>
              <a:pPr algn="ctr"/>
              <a:r>
                <a:rPr lang="en-US" sz="6000" b="1" spc="-210" dirty="0">
                  <a:ln w="0"/>
                  <a:solidFill>
                    <a:schemeClr val="accent5"/>
                  </a:solidFill>
                  <a:effectLst>
                    <a:outerShdw blurRad="38100" dist="19050" dir="2700000" algn="tl" rotWithShape="0">
                      <a:schemeClr val="dk1">
                        <a:alpha val="40000"/>
                      </a:schemeClr>
                    </a:outerShdw>
                  </a:effectLst>
                  <a:latin typeface="+mn-lt"/>
                </a:rPr>
                <a:t>39%</a:t>
              </a:r>
            </a:p>
          </p:txBody>
        </p:sp>
        <p:sp>
          <p:nvSpPr>
            <p:cNvPr id="17" name="TextBox 16">
              <a:extLst>
                <a:ext uri="{FF2B5EF4-FFF2-40B4-BE49-F238E27FC236}">
                  <a16:creationId xmlns:a16="http://schemas.microsoft.com/office/drawing/2014/main" id="{3D06CE0E-AEA6-A741-A9B2-813E56502E6F}"/>
                </a:ext>
              </a:extLst>
            </p:cNvPr>
            <p:cNvSpPr txBox="1"/>
            <p:nvPr/>
          </p:nvSpPr>
          <p:spPr>
            <a:xfrm>
              <a:off x="464259" y="2041024"/>
              <a:ext cx="2085060" cy="307777"/>
            </a:xfrm>
            <a:prstGeom prst="rect">
              <a:avLst/>
            </a:prstGeom>
            <a:noFill/>
          </p:spPr>
          <p:txBody>
            <a:bodyPr wrap="square" rtlCol="0">
              <a:spAutoFit/>
            </a:bodyPr>
            <a:lstStyle/>
            <a:p>
              <a:r>
                <a:rPr lang="en-US" sz="1400" b="1" dirty="0">
                  <a:solidFill>
                    <a:srgbClr val="000000"/>
                  </a:solidFill>
                  <a:latin typeface="+mn-lt"/>
                </a:rPr>
                <a:t>Bone Fractures</a:t>
              </a:r>
              <a:r>
                <a:rPr lang="en-US" sz="1400" b="1" baseline="30000" dirty="0">
                  <a:solidFill>
                    <a:srgbClr val="000000"/>
                  </a:solidFill>
                  <a:latin typeface="+mn-lt"/>
                </a:rPr>
                <a:t>1</a:t>
              </a:r>
            </a:p>
          </p:txBody>
        </p:sp>
        <p:sp>
          <p:nvSpPr>
            <p:cNvPr id="18" name="TextBox 17">
              <a:extLst>
                <a:ext uri="{FF2B5EF4-FFF2-40B4-BE49-F238E27FC236}">
                  <a16:creationId xmlns:a16="http://schemas.microsoft.com/office/drawing/2014/main" id="{F00816B5-6E0D-924B-A171-D275FF8BB02F}"/>
                </a:ext>
              </a:extLst>
            </p:cNvPr>
            <p:cNvSpPr txBox="1"/>
            <p:nvPr/>
          </p:nvSpPr>
          <p:spPr>
            <a:xfrm>
              <a:off x="758431" y="1109430"/>
              <a:ext cx="1024831" cy="430887"/>
            </a:xfrm>
            <a:prstGeom prst="rect">
              <a:avLst/>
            </a:prstGeom>
            <a:noFill/>
          </p:spPr>
          <p:txBody>
            <a:bodyPr wrap="square" rtlCol="0">
              <a:spAutoFit/>
            </a:bodyPr>
            <a:lstStyle/>
            <a:p>
              <a:r>
                <a:rPr lang="en-US" b="1" dirty="0">
                  <a:latin typeface="+mn-lt"/>
                </a:rPr>
                <a:t>RISK</a:t>
              </a:r>
            </a:p>
          </p:txBody>
        </p:sp>
      </p:grpSp>
      <p:sp>
        <p:nvSpPr>
          <p:cNvPr id="30" name="TextBox 29">
            <a:extLst>
              <a:ext uri="{FF2B5EF4-FFF2-40B4-BE49-F238E27FC236}">
                <a16:creationId xmlns:a16="http://schemas.microsoft.com/office/drawing/2014/main" id="{FC6271E8-A2C9-8049-9716-1C5121EAB97C}"/>
              </a:ext>
            </a:extLst>
          </p:cNvPr>
          <p:cNvSpPr txBox="1"/>
          <p:nvPr/>
        </p:nvSpPr>
        <p:spPr>
          <a:xfrm>
            <a:off x="3025326" y="2655855"/>
            <a:ext cx="5865587" cy="707886"/>
          </a:xfrm>
          <a:prstGeom prst="rect">
            <a:avLst/>
          </a:prstGeom>
          <a:noFill/>
        </p:spPr>
        <p:txBody>
          <a:bodyPr wrap="square" rtlCol="0">
            <a:spAutoFit/>
          </a:bodyPr>
          <a:lstStyle/>
          <a:p>
            <a:pPr algn="l">
              <a:spcBef>
                <a:spcPts val="0"/>
              </a:spcBef>
              <a:spcAft>
                <a:spcPts val="0"/>
              </a:spcAft>
            </a:pPr>
            <a:r>
              <a:rPr lang="en-US" sz="2000" dirty="0">
                <a:latin typeface="+mn-lt"/>
              </a:rPr>
              <a:t>While on ADT, the risk of osteoporosis is 49.2% and 80.6% after 4 years and 8 years, respectively</a:t>
            </a:r>
            <a:r>
              <a:rPr lang="en-US" sz="2000" baseline="30000" dirty="0">
                <a:latin typeface="+mn-lt"/>
              </a:rPr>
              <a:t>2</a:t>
            </a:r>
            <a:r>
              <a:rPr lang="en-US" sz="2000" dirty="0">
                <a:latin typeface="+mn-lt"/>
              </a:rPr>
              <a:t>  </a:t>
            </a:r>
          </a:p>
        </p:txBody>
      </p:sp>
      <p:sp>
        <p:nvSpPr>
          <p:cNvPr id="3" name="TextBox 2">
            <a:extLst>
              <a:ext uri="{FF2B5EF4-FFF2-40B4-BE49-F238E27FC236}">
                <a16:creationId xmlns:a16="http://schemas.microsoft.com/office/drawing/2014/main" id="{A5844C8D-932C-42F9-8296-4BD762261044}"/>
              </a:ext>
            </a:extLst>
          </p:cNvPr>
          <p:cNvSpPr txBox="1"/>
          <p:nvPr/>
        </p:nvSpPr>
        <p:spPr>
          <a:xfrm>
            <a:off x="602283" y="1186004"/>
            <a:ext cx="65" cy="215444"/>
          </a:xfrm>
          <a:prstGeom prst="rect">
            <a:avLst/>
          </a:prstGeom>
          <a:noFill/>
        </p:spPr>
        <p:txBody>
          <a:bodyPr wrap="none" lIns="0" tIns="0" rIns="0" bIns="0" rtlCol="0">
            <a:spAutoFit/>
          </a:bodyPr>
          <a:lstStyle/>
          <a:p>
            <a:pPr algn="l">
              <a:spcBef>
                <a:spcPts val="0"/>
              </a:spcBef>
              <a:spcAft>
                <a:spcPts val="0"/>
              </a:spcAft>
            </a:pPr>
            <a:endParaRPr lang="en-US" sz="1400" dirty="0">
              <a:latin typeface="+mn-lt"/>
            </a:endParaRPr>
          </a:p>
        </p:txBody>
      </p:sp>
      <p:grpSp>
        <p:nvGrpSpPr>
          <p:cNvPr id="43" name="Group 42">
            <a:extLst>
              <a:ext uri="{FF2B5EF4-FFF2-40B4-BE49-F238E27FC236}">
                <a16:creationId xmlns:a16="http://schemas.microsoft.com/office/drawing/2014/main" id="{8A34A337-884A-4247-A7E5-F295CAAA485E}"/>
              </a:ext>
            </a:extLst>
          </p:cNvPr>
          <p:cNvGrpSpPr/>
          <p:nvPr/>
        </p:nvGrpSpPr>
        <p:grpSpPr>
          <a:xfrm>
            <a:off x="-41883" y="2324090"/>
            <a:ext cx="2305451" cy="959735"/>
            <a:chOff x="-465426" y="950864"/>
            <a:chExt cx="2305451" cy="959735"/>
          </a:xfrm>
        </p:grpSpPr>
        <p:sp>
          <p:nvSpPr>
            <p:cNvPr id="44" name="Rectangle 43">
              <a:extLst>
                <a:ext uri="{FF2B5EF4-FFF2-40B4-BE49-F238E27FC236}">
                  <a16:creationId xmlns:a16="http://schemas.microsoft.com/office/drawing/2014/main" id="{DD8B2055-0910-4A8F-B559-C0463A43E4D3}"/>
                </a:ext>
              </a:extLst>
            </p:cNvPr>
            <p:cNvSpPr/>
            <p:nvPr/>
          </p:nvSpPr>
          <p:spPr>
            <a:xfrm>
              <a:off x="-465426" y="950864"/>
              <a:ext cx="2167161" cy="830997"/>
            </a:xfrm>
            <a:prstGeom prst="rect">
              <a:avLst/>
            </a:prstGeom>
            <a:noFill/>
          </p:spPr>
          <p:txBody>
            <a:bodyPr wrap="square" lIns="91440" tIns="45720" rIns="91440" bIns="45720">
              <a:spAutoFit/>
            </a:bodyPr>
            <a:lstStyle/>
            <a:p>
              <a:pPr algn="ctr"/>
              <a:r>
                <a:rPr lang="en-US" sz="4800" b="1" spc="-210" dirty="0">
                  <a:ln w="0"/>
                  <a:solidFill>
                    <a:schemeClr val="accent5"/>
                  </a:solidFill>
                  <a:effectLst>
                    <a:outerShdw blurRad="38100" dist="19050" dir="2700000" algn="tl" rotWithShape="0">
                      <a:schemeClr val="dk1">
                        <a:alpha val="40000"/>
                      </a:schemeClr>
                    </a:outerShdw>
                  </a:effectLst>
                  <a:latin typeface="+mn-lt"/>
                </a:rPr>
                <a:t>5%-10%</a:t>
              </a:r>
            </a:p>
          </p:txBody>
        </p:sp>
        <p:sp>
          <p:nvSpPr>
            <p:cNvPr id="45" name="TextBox 44">
              <a:extLst>
                <a:ext uri="{FF2B5EF4-FFF2-40B4-BE49-F238E27FC236}">
                  <a16:creationId xmlns:a16="http://schemas.microsoft.com/office/drawing/2014/main" id="{9C7B4823-FB73-482B-8A35-EC05052E3E04}"/>
                </a:ext>
              </a:extLst>
            </p:cNvPr>
            <p:cNvSpPr txBox="1"/>
            <p:nvPr/>
          </p:nvSpPr>
          <p:spPr>
            <a:xfrm>
              <a:off x="-245035" y="1602822"/>
              <a:ext cx="2085060" cy="307777"/>
            </a:xfrm>
            <a:prstGeom prst="rect">
              <a:avLst/>
            </a:prstGeom>
            <a:noFill/>
          </p:spPr>
          <p:txBody>
            <a:bodyPr wrap="square" rtlCol="0">
              <a:spAutoFit/>
            </a:bodyPr>
            <a:lstStyle/>
            <a:p>
              <a:r>
                <a:rPr lang="en-US" sz="1400" b="1" dirty="0">
                  <a:solidFill>
                    <a:srgbClr val="000000"/>
                  </a:solidFill>
                  <a:latin typeface="+mn-lt"/>
                </a:rPr>
                <a:t>BMD in first year</a:t>
              </a:r>
              <a:r>
                <a:rPr lang="en-US" sz="1400" b="1" baseline="30000" dirty="0">
                  <a:solidFill>
                    <a:srgbClr val="000000"/>
                  </a:solidFill>
                  <a:latin typeface="+mn-lt"/>
                </a:rPr>
                <a:t>1</a:t>
              </a:r>
            </a:p>
          </p:txBody>
        </p:sp>
      </p:grpSp>
      <p:sp>
        <p:nvSpPr>
          <p:cNvPr id="13" name="Arrow: Chevron 12">
            <a:extLst>
              <a:ext uri="{FF2B5EF4-FFF2-40B4-BE49-F238E27FC236}">
                <a16:creationId xmlns:a16="http://schemas.microsoft.com/office/drawing/2014/main" id="{013F7FE5-1057-4B92-9F9E-7D9C957308E9}"/>
              </a:ext>
            </a:extLst>
          </p:cNvPr>
          <p:cNvSpPr/>
          <p:nvPr/>
        </p:nvSpPr>
        <p:spPr bwMode="auto">
          <a:xfrm>
            <a:off x="422284" y="3792662"/>
            <a:ext cx="5366041" cy="923329"/>
          </a:xfrm>
          <a:prstGeom prst="chevron">
            <a:avLst>
              <a:gd name="adj" fmla="val 40657"/>
            </a:avLst>
          </a:prstGeom>
          <a:solidFill>
            <a:srgbClr val="00A9E0">
              <a:alpha val="32941"/>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2000" dirty="0">
                <a:latin typeface="+mn-lt"/>
              </a:rPr>
              <a:t>Osteoporosis and osteopenia are </a:t>
            </a:r>
            <a:br>
              <a:rPr lang="en-US" sz="2000" dirty="0">
                <a:latin typeface="+mn-lt"/>
              </a:rPr>
            </a:br>
            <a:r>
              <a:rPr lang="en-US" sz="2000" dirty="0">
                <a:latin typeface="+mn-lt"/>
              </a:rPr>
              <a:t>under-recognized despite their high </a:t>
            </a:r>
            <a:br>
              <a:rPr lang="en-US" sz="2000" dirty="0">
                <a:latin typeface="+mn-lt"/>
              </a:rPr>
            </a:br>
            <a:r>
              <a:rPr lang="en-US" sz="2000" dirty="0">
                <a:latin typeface="+mn-lt"/>
              </a:rPr>
              <a:t>mortality rate</a:t>
            </a:r>
            <a:r>
              <a:rPr lang="en-US" sz="2000" baseline="30000" dirty="0">
                <a:latin typeface="+mn-lt"/>
              </a:rPr>
              <a:t>3</a:t>
            </a:r>
            <a:r>
              <a:rPr lang="en-US" sz="2000" dirty="0">
                <a:latin typeface="+mn-lt"/>
              </a:rPr>
              <a:t>  </a:t>
            </a:r>
          </a:p>
        </p:txBody>
      </p:sp>
      <p:grpSp>
        <p:nvGrpSpPr>
          <p:cNvPr id="53" name="Group 52">
            <a:extLst>
              <a:ext uri="{FF2B5EF4-FFF2-40B4-BE49-F238E27FC236}">
                <a16:creationId xmlns:a16="http://schemas.microsoft.com/office/drawing/2014/main" id="{10AC4186-79CC-4FA9-B5FB-E168037C2FAD}"/>
              </a:ext>
            </a:extLst>
          </p:cNvPr>
          <p:cNvGrpSpPr/>
          <p:nvPr/>
        </p:nvGrpSpPr>
        <p:grpSpPr>
          <a:xfrm>
            <a:off x="6416406" y="3721839"/>
            <a:ext cx="2258944" cy="1093894"/>
            <a:chOff x="665538" y="1179423"/>
            <a:chExt cx="2258944" cy="1093894"/>
          </a:xfrm>
        </p:grpSpPr>
        <p:sp>
          <p:nvSpPr>
            <p:cNvPr id="54" name="Rectangle 53">
              <a:extLst>
                <a:ext uri="{FF2B5EF4-FFF2-40B4-BE49-F238E27FC236}">
                  <a16:creationId xmlns:a16="http://schemas.microsoft.com/office/drawing/2014/main" id="{CA20284E-0247-46CC-A613-9384BE652DA2}"/>
                </a:ext>
              </a:extLst>
            </p:cNvPr>
            <p:cNvSpPr/>
            <p:nvPr/>
          </p:nvSpPr>
          <p:spPr>
            <a:xfrm>
              <a:off x="665538" y="1179423"/>
              <a:ext cx="2258944" cy="1015663"/>
            </a:xfrm>
            <a:prstGeom prst="rect">
              <a:avLst/>
            </a:prstGeom>
            <a:noFill/>
          </p:spPr>
          <p:txBody>
            <a:bodyPr wrap="square" lIns="91440" tIns="45720" rIns="91440" bIns="45720">
              <a:spAutoFit/>
            </a:bodyPr>
            <a:lstStyle/>
            <a:p>
              <a:pPr algn="ctr"/>
              <a:r>
                <a:rPr lang="en-US" sz="6000" b="1" spc="-210" dirty="0">
                  <a:ln w="0"/>
                  <a:solidFill>
                    <a:schemeClr val="accent5"/>
                  </a:solidFill>
                  <a:effectLst>
                    <a:outerShdw blurRad="38100" dist="19050" dir="2700000" algn="tl" rotWithShape="0">
                      <a:schemeClr val="dk1">
                        <a:alpha val="40000"/>
                      </a:schemeClr>
                    </a:outerShdw>
                  </a:effectLst>
                  <a:latin typeface="+mn-lt"/>
                </a:rPr>
                <a:t>37.5%</a:t>
              </a:r>
            </a:p>
          </p:txBody>
        </p:sp>
        <p:sp>
          <p:nvSpPr>
            <p:cNvPr id="55" name="TextBox 54">
              <a:extLst>
                <a:ext uri="{FF2B5EF4-FFF2-40B4-BE49-F238E27FC236}">
                  <a16:creationId xmlns:a16="http://schemas.microsoft.com/office/drawing/2014/main" id="{ED3B27F7-EBBF-4717-9165-27A4EEEA88A8}"/>
                </a:ext>
              </a:extLst>
            </p:cNvPr>
            <p:cNvSpPr txBox="1"/>
            <p:nvPr/>
          </p:nvSpPr>
          <p:spPr>
            <a:xfrm>
              <a:off x="752480" y="1965540"/>
              <a:ext cx="2085060" cy="307777"/>
            </a:xfrm>
            <a:prstGeom prst="rect">
              <a:avLst/>
            </a:prstGeom>
            <a:noFill/>
          </p:spPr>
          <p:txBody>
            <a:bodyPr wrap="square" rtlCol="0">
              <a:spAutoFit/>
            </a:bodyPr>
            <a:lstStyle/>
            <a:p>
              <a:r>
                <a:rPr lang="en-US" sz="1400" b="1" dirty="0">
                  <a:solidFill>
                    <a:srgbClr val="000000"/>
                  </a:solidFill>
                  <a:latin typeface="+mn-lt"/>
                </a:rPr>
                <a:t>Mortality Rate</a:t>
              </a:r>
              <a:r>
                <a:rPr lang="en-US" sz="1400" b="1" baseline="30000" dirty="0">
                  <a:solidFill>
                    <a:srgbClr val="000000"/>
                  </a:solidFill>
                  <a:latin typeface="+mn-lt"/>
                </a:rPr>
                <a:t>3</a:t>
              </a:r>
            </a:p>
          </p:txBody>
        </p:sp>
      </p:grpSp>
      <p:grpSp>
        <p:nvGrpSpPr>
          <p:cNvPr id="28" name="Group 27">
            <a:extLst>
              <a:ext uri="{FF2B5EF4-FFF2-40B4-BE49-F238E27FC236}">
                <a16:creationId xmlns:a16="http://schemas.microsoft.com/office/drawing/2014/main" id="{5ECF8474-6E79-164D-A693-32059A9E39E1}"/>
              </a:ext>
            </a:extLst>
          </p:cNvPr>
          <p:cNvGrpSpPr/>
          <p:nvPr/>
        </p:nvGrpSpPr>
        <p:grpSpPr>
          <a:xfrm>
            <a:off x="6516417" y="1376867"/>
            <a:ext cx="583535" cy="718688"/>
            <a:chOff x="4901753" y="1416702"/>
            <a:chExt cx="314852" cy="387775"/>
          </a:xfrm>
        </p:grpSpPr>
        <p:sp>
          <p:nvSpPr>
            <p:cNvPr id="29" name="Arrow: Up 18">
              <a:extLst>
                <a:ext uri="{FF2B5EF4-FFF2-40B4-BE49-F238E27FC236}">
                  <a16:creationId xmlns:a16="http://schemas.microsoft.com/office/drawing/2014/main" id="{7E1E69A2-8612-2B4F-B947-BAD96D5760F2}"/>
                </a:ext>
              </a:extLst>
            </p:cNvPr>
            <p:cNvSpPr/>
            <p:nvPr/>
          </p:nvSpPr>
          <p:spPr>
            <a:xfrm>
              <a:off x="4943056" y="1449460"/>
              <a:ext cx="273549" cy="355017"/>
            </a:xfrm>
            <a:prstGeom prst="upArrow">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Up 18">
              <a:extLst>
                <a:ext uri="{FF2B5EF4-FFF2-40B4-BE49-F238E27FC236}">
                  <a16:creationId xmlns:a16="http://schemas.microsoft.com/office/drawing/2014/main" id="{F7CAEC64-874A-CC46-861F-F44980FD4DA6}"/>
                </a:ext>
              </a:extLst>
            </p:cNvPr>
            <p:cNvSpPr/>
            <p:nvPr/>
          </p:nvSpPr>
          <p:spPr>
            <a:xfrm>
              <a:off x="4901753" y="1416702"/>
              <a:ext cx="273549" cy="355017"/>
            </a:xfrm>
            <a:prstGeom prst="up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BA11F73B-2A96-0941-B59F-34CB7FFBBED4}"/>
              </a:ext>
            </a:extLst>
          </p:cNvPr>
          <p:cNvGrpSpPr/>
          <p:nvPr/>
        </p:nvGrpSpPr>
        <p:grpSpPr>
          <a:xfrm rot="10800000">
            <a:off x="1993366" y="2488230"/>
            <a:ext cx="583535" cy="718688"/>
            <a:chOff x="4901753" y="1416702"/>
            <a:chExt cx="314852" cy="387775"/>
          </a:xfrm>
        </p:grpSpPr>
        <p:sp>
          <p:nvSpPr>
            <p:cNvPr id="33" name="Arrow: Up 18">
              <a:extLst>
                <a:ext uri="{FF2B5EF4-FFF2-40B4-BE49-F238E27FC236}">
                  <a16:creationId xmlns:a16="http://schemas.microsoft.com/office/drawing/2014/main" id="{4F99D027-2ED7-614A-BB2A-82F1CDEBE3B2}"/>
                </a:ext>
              </a:extLst>
            </p:cNvPr>
            <p:cNvSpPr/>
            <p:nvPr/>
          </p:nvSpPr>
          <p:spPr>
            <a:xfrm>
              <a:off x="4943056" y="1449460"/>
              <a:ext cx="273549" cy="355017"/>
            </a:xfrm>
            <a:prstGeom prst="upArrow">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 18">
              <a:extLst>
                <a:ext uri="{FF2B5EF4-FFF2-40B4-BE49-F238E27FC236}">
                  <a16:creationId xmlns:a16="http://schemas.microsoft.com/office/drawing/2014/main" id="{C2D71C68-A3D9-DC43-A279-F9CA96C96503}"/>
                </a:ext>
              </a:extLst>
            </p:cNvPr>
            <p:cNvSpPr/>
            <p:nvPr/>
          </p:nvSpPr>
          <p:spPr>
            <a:xfrm>
              <a:off x="4901753" y="1416702"/>
              <a:ext cx="273549" cy="355017"/>
            </a:xfrm>
            <a:prstGeom prst="up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344B50BE-F06F-DB46-B8D8-AC5D316F25D9}"/>
              </a:ext>
            </a:extLst>
          </p:cNvPr>
          <p:cNvGrpSpPr/>
          <p:nvPr/>
        </p:nvGrpSpPr>
        <p:grpSpPr>
          <a:xfrm>
            <a:off x="1209679" y="5199009"/>
            <a:ext cx="6724641" cy="537258"/>
            <a:chOff x="762233" y="2420554"/>
            <a:chExt cx="7518278" cy="527808"/>
          </a:xfrm>
        </p:grpSpPr>
        <p:grpSp>
          <p:nvGrpSpPr>
            <p:cNvPr id="37" name="Group 36">
              <a:extLst>
                <a:ext uri="{FF2B5EF4-FFF2-40B4-BE49-F238E27FC236}">
                  <a16:creationId xmlns:a16="http://schemas.microsoft.com/office/drawing/2014/main" id="{2CFBE9E1-47CE-7043-9FF0-667F1C72BB69}"/>
                </a:ext>
              </a:extLst>
            </p:cNvPr>
            <p:cNvGrpSpPr/>
            <p:nvPr/>
          </p:nvGrpSpPr>
          <p:grpSpPr>
            <a:xfrm>
              <a:off x="762233" y="2420554"/>
              <a:ext cx="7518278" cy="527808"/>
              <a:chOff x="9105861" y="1607931"/>
              <a:chExt cx="2590800" cy="4228095"/>
            </a:xfrm>
          </p:grpSpPr>
          <p:sp>
            <p:nvSpPr>
              <p:cNvPr id="39" name="Rectangle 38">
                <a:extLst>
                  <a:ext uri="{FF2B5EF4-FFF2-40B4-BE49-F238E27FC236}">
                    <a16:creationId xmlns:a16="http://schemas.microsoft.com/office/drawing/2014/main" id="{8E294CC1-1177-D044-8DA5-05F575626B64}"/>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40" name="Group 39">
                <a:extLst>
                  <a:ext uri="{FF2B5EF4-FFF2-40B4-BE49-F238E27FC236}">
                    <a16:creationId xmlns:a16="http://schemas.microsoft.com/office/drawing/2014/main" id="{768694C8-31A8-894E-A509-CA458CB8C3C0}"/>
                  </a:ext>
                </a:extLst>
              </p:cNvPr>
              <p:cNvGrpSpPr/>
              <p:nvPr/>
            </p:nvGrpSpPr>
            <p:grpSpPr>
              <a:xfrm>
                <a:off x="9105861" y="1613639"/>
                <a:ext cx="2590800" cy="4222387"/>
                <a:chOff x="484094" y="1613639"/>
                <a:chExt cx="2590800" cy="4222387"/>
              </a:xfrm>
            </p:grpSpPr>
            <p:sp>
              <p:nvSpPr>
                <p:cNvPr id="41" name="Freeform 40">
                  <a:extLst>
                    <a:ext uri="{FF2B5EF4-FFF2-40B4-BE49-F238E27FC236}">
                      <a16:creationId xmlns:a16="http://schemas.microsoft.com/office/drawing/2014/main" id="{DEF7E713-9CB8-4448-9762-C6114BEC121C}"/>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42" name="Freeform 41">
                  <a:extLst>
                    <a:ext uri="{FF2B5EF4-FFF2-40B4-BE49-F238E27FC236}">
                      <a16:creationId xmlns:a16="http://schemas.microsoft.com/office/drawing/2014/main" id="{04167DD8-12F9-484B-BC57-9A6F3D8DAA84}"/>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sp>
          <p:nvSpPr>
            <p:cNvPr id="38" name="Rectangle 37">
              <a:extLst>
                <a:ext uri="{FF2B5EF4-FFF2-40B4-BE49-F238E27FC236}">
                  <a16:creationId xmlns:a16="http://schemas.microsoft.com/office/drawing/2014/main" id="{46BE6EBA-A054-B540-BA8B-BE121EDCEB13}"/>
                </a:ext>
              </a:extLst>
            </p:cNvPr>
            <p:cNvSpPr/>
            <p:nvPr/>
          </p:nvSpPr>
          <p:spPr bwMode="auto">
            <a:xfrm>
              <a:off x="915826" y="2527039"/>
              <a:ext cx="7198601" cy="302363"/>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spcBef>
                  <a:spcPts val="0"/>
                </a:spcBef>
                <a:spcAft>
                  <a:spcPts val="0"/>
                </a:spcAft>
              </a:pPr>
              <a:r>
                <a:rPr lang="en-US" sz="2000" b="1" dirty="0">
                  <a:latin typeface="Calibri" panose="020F0502020204030204" pitchFamily="34" charset="0"/>
                  <a:cs typeface="Calibri" panose="020F0502020204030204" pitchFamily="34" charset="0"/>
                </a:rPr>
                <a:t>Fracture rate is correlated with cumulative ADT use.</a:t>
              </a:r>
              <a:r>
                <a:rPr lang="en-US" sz="2000" b="1" baseline="30000" dirty="0">
                  <a:latin typeface="Calibri" panose="020F0502020204030204" pitchFamily="34" charset="0"/>
                  <a:cs typeface="Calibri" panose="020F0502020204030204" pitchFamily="34" charset="0"/>
                </a:rPr>
                <a:t>3</a:t>
              </a:r>
            </a:p>
          </p:txBody>
        </p:sp>
      </p:grpSp>
      <p:grpSp>
        <p:nvGrpSpPr>
          <p:cNvPr id="46" name="Group 45">
            <a:extLst>
              <a:ext uri="{FF2B5EF4-FFF2-40B4-BE49-F238E27FC236}">
                <a16:creationId xmlns:a16="http://schemas.microsoft.com/office/drawing/2014/main" id="{4B3FB334-4D70-7E43-A4BE-B18499321207}"/>
              </a:ext>
            </a:extLst>
          </p:cNvPr>
          <p:cNvGrpSpPr/>
          <p:nvPr/>
        </p:nvGrpSpPr>
        <p:grpSpPr>
          <a:xfrm>
            <a:off x="6038944" y="3844550"/>
            <a:ext cx="583535" cy="718688"/>
            <a:chOff x="4901753" y="1416702"/>
            <a:chExt cx="314852" cy="387775"/>
          </a:xfrm>
        </p:grpSpPr>
        <p:sp>
          <p:nvSpPr>
            <p:cNvPr id="47" name="Arrow: Up 18">
              <a:extLst>
                <a:ext uri="{FF2B5EF4-FFF2-40B4-BE49-F238E27FC236}">
                  <a16:creationId xmlns:a16="http://schemas.microsoft.com/office/drawing/2014/main" id="{A0622578-9EA4-C443-83D8-1C30EF815DAF}"/>
                </a:ext>
              </a:extLst>
            </p:cNvPr>
            <p:cNvSpPr/>
            <p:nvPr/>
          </p:nvSpPr>
          <p:spPr>
            <a:xfrm>
              <a:off x="4943056" y="1449460"/>
              <a:ext cx="273549" cy="355017"/>
            </a:xfrm>
            <a:prstGeom prst="upArrow">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Up 18">
              <a:extLst>
                <a:ext uri="{FF2B5EF4-FFF2-40B4-BE49-F238E27FC236}">
                  <a16:creationId xmlns:a16="http://schemas.microsoft.com/office/drawing/2014/main" id="{67F2444F-E2EA-9C49-9C77-DD7A8EA68DAC}"/>
                </a:ext>
              </a:extLst>
            </p:cNvPr>
            <p:cNvSpPr/>
            <p:nvPr/>
          </p:nvSpPr>
          <p:spPr>
            <a:xfrm>
              <a:off x="4901753" y="1416702"/>
              <a:ext cx="273549" cy="355017"/>
            </a:xfrm>
            <a:prstGeom prst="up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33098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B5D4-EA4B-4482-8D84-4EC21887B1F8}"/>
              </a:ext>
            </a:extLst>
          </p:cNvPr>
          <p:cNvSpPr>
            <a:spLocks noGrp="1"/>
          </p:cNvSpPr>
          <p:nvPr>
            <p:ph type="title"/>
          </p:nvPr>
        </p:nvSpPr>
        <p:spPr/>
        <p:txBody>
          <a:bodyPr>
            <a:normAutofit/>
          </a:bodyPr>
          <a:lstStyle/>
          <a:p>
            <a:r>
              <a:rPr lang="en-US" dirty="0"/>
              <a:t>Recommendations for Screening/Management of BMD During Long-Term Use of ADT</a:t>
            </a:r>
          </a:p>
        </p:txBody>
      </p:sp>
      <p:sp>
        <p:nvSpPr>
          <p:cNvPr id="32" name="TextBox 31">
            <a:extLst>
              <a:ext uri="{FF2B5EF4-FFF2-40B4-BE49-F238E27FC236}">
                <a16:creationId xmlns:a16="http://schemas.microsoft.com/office/drawing/2014/main" id="{2835A12F-7176-40A4-A845-5DC1CC8492AA}"/>
              </a:ext>
            </a:extLst>
          </p:cNvPr>
          <p:cNvSpPr txBox="1"/>
          <p:nvPr/>
        </p:nvSpPr>
        <p:spPr>
          <a:xfrm>
            <a:off x="5439546" y="1398698"/>
            <a:ext cx="3262394" cy="2292935"/>
          </a:xfrm>
          <a:prstGeom prst="rect">
            <a:avLst/>
          </a:prstGeom>
          <a:noFill/>
        </p:spPr>
        <p:txBody>
          <a:bodyPr wrap="square" lIns="91440" tIns="45720" rIns="91440" bIns="45720" rtlCol="0" anchor="t">
            <a:spAutoFit/>
          </a:bodyPr>
          <a:lstStyle>
            <a:defPPr>
              <a:defRPr lang="en-US"/>
            </a:defPPr>
            <a:lvl1pPr marL="171450" indent="-171450" algn="l">
              <a:spcBef>
                <a:spcPts val="200"/>
              </a:spcBef>
              <a:spcAft>
                <a:spcPts val="200"/>
              </a:spcAft>
              <a:buClr>
                <a:srgbClr val="000000"/>
              </a:buClr>
              <a:buFont typeface="Arial" panose="020B0604020202020204" pitchFamily="34" charset="0"/>
              <a:buChar char="•"/>
              <a:defRPr sz="1400">
                <a:solidFill>
                  <a:srgbClr val="000000"/>
                </a:solidFill>
                <a:latin typeface="+mn-lt"/>
              </a:defRPr>
            </a:lvl1pPr>
          </a:lstStyle>
          <a:p>
            <a:pPr marL="0" indent="0">
              <a:spcBef>
                <a:spcPts val="600"/>
              </a:spcBef>
              <a:spcAft>
                <a:spcPts val="0"/>
              </a:spcAft>
              <a:buClr>
                <a:schemeClr val="accent5"/>
              </a:buClr>
              <a:buNone/>
            </a:pPr>
            <a:r>
              <a:rPr lang="en-US" sz="1600" b="1" dirty="0">
                <a:solidFill>
                  <a:schemeClr val="tx1"/>
                </a:solidFill>
                <a:cs typeface="Arial"/>
              </a:rPr>
              <a:t>Interventions</a:t>
            </a:r>
            <a:r>
              <a:rPr lang="en-US" sz="1600" b="1" baseline="30000" dirty="0">
                <a:solidFill>
                  <a:schemeClr val="tx1"/>
                </a:solidFill>
                <a:cs typeface="Arial"/>
              </a:rPr>
              <a:t>2,4</a:t>
            </a:r>
            <a:r>
              <a:rPr lang="en-US" sz="1600" b="1" dirty="0">
                <a:solidFill>
                  <a:schemeClr val="tx1"/>
                </a:solidFill>
                <a:cs typeface="Arial"/>
              </a:rPr>
              <a:t>:</a:t>
            </a:r>
            <a:endParaRPr lang="en-US" sz="1600" dirty="0">
              <a:solidFill>
                <a:schemeClr val="tx1"/>
              </a:solidFill>
            </a:endParaRPr>
          </a:p>
          <a:p>
            <a:pPr>
              <a:spcBef>
                <a:spcPts val="600"/>
              </a:spcBef>
              <a:spcAft>
                <a:spcPts val="0"/>
              </a:spcAft>
              <a:buClr>
                <a:schemeClr val="accent5"/>
              </a:buClr>
            </a:pPr>
            <a:r>
              <a:rPr lang="en-US" b="1" dirty="0"/>
              <a:t>Prevent: </a:t>
            </a:r>
            <a:r>
              <a:rPr lang="en-US" dirty="0"/>
              <a:t>Denosumab 60 mg every 6 months has been shown to improve BMD and reduce fractures</a:t>
            </a:r>
          </a:p>
          <a:p>
            <a:pPr>
              <a:spcBef>
                <a:spcPts val="600"/>
              </a:spcBef>
              <a:spcAft>
                <a:spcPts val="0"/>
              </a:spcAft>
              <a:buClr>
                <a:schemeClr val="accent5"/>
              </a:buClr>
            </a:pPr>
            <a:r>
              <a:rPr lang="en-US" b="1" dirty="0"/>
              <a:t>Treat: </a:t>
            </a:r>
            <a:r>
              <a:rPr lang="en-US" dirty="0"/>
              <a:t>Currently, zoledronic acid is the only FDA approved bisphosphonate to treat bone metastases in prostate cancer patients</a:t>
            </a:r>
          </a:p>
          <a:p>
            <a:pPr>
              <a:spcBef>
                <a:spcPts val="600"/>
              </a:spcBef>
              <a:spcAft>
                <a:spcPts val="0"/>
              </a:spcAft>
              <a:buClr>
                <a:schemeClr val="accent5"/>
              </a:buClr>
            </a:pPr>
            <a:endParaRPr lang="en-US" dirty="0"/>
          </a:p>
        </p:txBody>
      </p:sp>
      <p:sp>
        <p:nvSpPr>
          <p:cNvPr id="40" name="TextBox 39">
            <a:extLst>
              <a:ext uri="{FF2B5EF4-FFF2-40B4-BE49-F238E27FC236}">
                <a16:creationId xmlns:a16="http://schemas.microsoft.com/office/drawing/2014/main" id="{480A3536-77D3-4469-8611-5F615775DCE8}"/>
              </a:ext>
            </a:extLst>
          </p:cNvPr>
          <p:cNvSpPr txBox="1"/>
          <p:nvPr/>
        </p:nvSpPr>
        <p:spPr>
          <a:xfrm>
            <a:off x="1173550" y="3429000"/>
            <a:ext cx="3523548" cy="2446824"/>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050">
                <a:solidFill>
                  <a:srgbClr val="000000"/>
                </a:solidFill>
                <a:latin typeface="+mn-lt"/>
              </a:defRPr>
            </a:lvl1pPr>
          </a:lstStyle>
          <a:p>
            <a:pPr marL="0" indent="0">
              <a:spcBef>
                <a:spcPts val="600"/>
              </a:spcBef>
              <a:spcAft>
                <a:spcPts val="0"/>
              </a:spcAft>
              <a:buClr>
                <a:schemeClr val="accent5"/>
              </a:buClr>
              <a:buNone/>
            </a:pPr>
            <a:r>
              <a:rPr lang="en-US" sz="1600" b="1" dirty="0">
                <a:solidFill>
                  <a:schemeClr val="tx1"/>
                </a:solidFill>
                <a:cs typeface="Arial"/>
              </a:rPr>
              <a:t>Also consider</a:t>
            </a:r>
            <a:r>
              <a:rPr lang="en-US" sz="1600" b="1" baseline="30000" dirty="0">
                <a:solidFill>
                  <a:schemeClr val="tx1"/>
                </a:solidFill>
                <a:cs typeface="Arial"/>
              </a:rPr>
              <a:t>2,3</a:t>
            </a:r>
            <a:r>
              <a:rPr lang="en-US" sz="1600" b="1" dirty="0">
                <a:solidFill>
                  <a:schemeClr val="tx1"/>
                </a:solidFill>
                <a:cs typeface="Arial"/>
              </a:rPr>
              <a:t>:</a:t>
            </a:r>
            <a:endParaRPr lang="en-US" sz="1600" dirty="0">
              <a:solidFill>
                <a:schemeClr val="tx1"/>
              </a:solidFill>
            </a:endParaRPr>
          </a:p>
          <a:p>
            <a:pPr>
              <a:spcBef>
                <a:spcPts val="600"/>
              </a:spcBef>
              <a:spcAft>
                <a:spcPts val="0"/>
              </a:spcAft>
              <a:buClr>
                <a:schemeClr val="accent5"/>
              </a:buClr>
            </a:pPr>
            <a:r>
              <a:rPr lang="en-US" sz="1400" dirty="0"/>
              <a:t>Lifestyle changes, including aerobic and resistance exercise</a:t>
            </a:r>
          </a:p>
          <a:p>
            <a:pPr>
              <a:spcBef>
                <a:spcPts val="600"/>
              </a:spcBef>
              <a:spcAft>
                <a:spcPts val="0"/>
              </a:spcAft>
              <a:buClr>
                <a:schemeClr val="accent5"/>
              </a:buClr>
            </a:pPr>
            <a:r>
              <a:rPr lang="en-US" sz="1400" dirty="0"/>
              <a:t>Alcohol and smoking cessation</a:t>
            </a:r>
          </a:p>
          <a:p>
            <a:pPr>
              <a:spcBef>
                <a:spcPts val="600"/>
              </a:spcBef>
              <a:spcAft>
                <a:spcPts val="0"/>
              </a:spcAft>
              <a:buClr>
                <a:schemeClr val="accent5"/>
              </a:buClr>
            </a:pPr>
            <a:r>
              <a:rPr lang="en-US" sz="1400" dirty="0"/>
              <a:t>Referral to endocrinologist/oncologist</a:t>
            </a:r>
          </a:p>
          <a:p>
            <a:pPr>
              <a:spcBef>
                <a:spcPts val="600"/>
              </a:spcBef>
              <a:spcAft>
                <a:spcPts val="0"/>
              </a:spcAft>
              <a:buClr>
                <a:schemeClr val="accent5"/>
              </a:buClr>
            </a:pPr>
            <a:r>
              <a:rPr lang="en-US" sz="1400" dirty="0"/>
              <a:t>Pretreatment dental assessment and follow-up to reduce risk of osteonecrosis </a:t>
            </a:r>
            <a:br>
              <a:rPr lang="en-US" sz="1400" dirty="0"/>
            </a:br>
            <a:r>
              <a:rPr lang="en-US" sz="1400" dirty="0"/>
              <a:t>of jaw</a:t>
            </a:r>
          </a:p>
          <a:p>
            <a:pPr>
              <a:spcBef>
                <a:spcPts val="600"/>
              </a:spcBef>
              <a:spcAft>
                <a:spcPts val="0"/>
              </a:spcAft>
              <a:buClr>
                <a:schemeClr val="accent5"/>
              </a:buClr>
            </a:pPr>
            <a:endParaRPr lang="en-US" sz="1400" dirty="0"/>
          </a:p>
        </p:txBody>
      </p:sp>
      <p:sp>
        <p:nvSpPr>
          <p:cNvPr id="44" name="TextBox 43">
            <a:extLst>
              <a:ext uri="{FF2B5EF4-FFF2-40B4-BE49-F238E27FC236}">
                <a16:creationId xmlns:a16="http://schemas.microsoft.com/office/drawing/2014/main" id="{55745A48-9806-4D72-BADA-A6A63F06DDBE}"/>
              </a:ext>
            </a:extLst>
          </p:cNvPr>
          <p:cNvSpPr txBox="1"/>
          <p:nvPr/>
        </p:nvSpPr>
        <p:spPr>
          <a:xfrm>
            <a:off x="1173550" y="1398698"/>
            <a:ext cx="3273609" cy="1605568"/>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050">
                <a:solidFill>
                  <a:srgbClr val="000000"/>
                </a:solidFill>
                <a:latin typeface="+mn-lt"/>
              </a:defRPr>
            </a:lvl1pPr>
          </a:lstStyle>
          <a:p>
            <a:pPr marL="0" indent="0">
              <a:spcBef>
                <a:spcPts val="0"/>
              </a:spcBef>
              <a:spcAft>
                <a:spcPts val="600"/>
              </a:spcAft>
              <a:buClr>
                <a:schemeClr val="accent5"/>
              </a:buClr>
              <a:buNone/>
            </a:pPr>
            <a:r>
              <a:rPr lang="en-US" sz="1600" b="1" dirty="0">
                <a:solidFill>
                  <a:schemeClr val="tx1"/>
                </a:solidFill>
                <a:cs typeface="Arial"/>
              </a:rPr>
              <a:t>Monitoring BMD</a:t>
            </a:r>
            <a:r>
              <a:rPr lang="en-US" sz="1600" b="1" baseline="30000" dirty="0">
                <a:solidFill>
                  <a:schemeClr val="tx1"/>
                </a:solidFill>
                <a:cs typeface="Arial"/>
              </a:rPr>
              <a:t>1,2</a:t>
            </a:r>
            <a:r>
              <a:rPr lang="en-US" sz="1600" b="1" dirty="0">
                <a:solidFill>
                  <a:schemeClr val="tx1"/>
                </a:solidFill>
                <a:cs typeface="Arial"/>
              </a:rPr>
              <a:t>:</a:t>
            </a:r>
            <a:endParaRPr lang="en-US" sz="1600" dirty="0">
              <a:solidFill>
                <a:schemeClr val="tx1"/>
              </a:solidFill>
            </a:endParaRPr>
          </a:p>
          <a:p>
            <a:pPr>
              <a:spcBef>
                <a:spcPts val="0"/>
              </a:spcBef>
              <a:spcAft>
                <a:spcPts val="600"/>
              </a:spcAft>
              <a:buClr>
                <a:schemeClr val="accent5"/>
              </a:buClr>
            </a:pPr>
            <a:r>
              <a:rPr lang="en-US" sz="1400" dirty="0"/>
              <a:t>Baseline DEXA scan or quantitative CT scan to evaluate risk stratification</a:t>
            </a:r>
          </a:p>
          <a:p>
            <a:pPr>
              <a:spcBef>
                <a:spcPts val="0"/>
              </a:spcBef>
              <a:spcAft>
                <a:spcPts val="600"/>
              </a:spcAft>
              <a:buClr>
                <a:schemeClr val="accent5"/>
              </a:buClr>
            </a:pPr>
            <a:r>
              <a:rPr lang="en-US" sz="1400" dirty="0"/>
              <a:t>BMD should be monitored every </a:t>
            </a:r>
            <a:br>
              <a:rPr lang="en-US" sz="1400" dirty="0"/>
            </a:br>
            <a:r>
              <a:rPr lang="en-US" sz="1400" dirty="0"/>
              <a:t>1-2 years</a:t>
            </a:r>
          </a:p>
          <a:p>
            <a:pPr>
              <a:spcBef>
                <a:spcPts val="0"/>
              </a:spcBef>
              <a:spcAft>
                <a:spcPts val="600"/>
              </a:spcAft>
              <a:buClr>
                <a:schemeClr val="accent5"/>
              </a:buClr>
            </a:pPr>
            <a:endParaRPr lang="en-US" sz="1200" dirty="0"/>
          </a:p>
        </p:txBody>
      </p:sp>
      <p:sp>
        <p:nvSpPr>
          <p:cNvPr id="47" name="Text Box 8">
            <a:extLst>
              <a:ext uri="{FF2B5EF4-FFF2-40B4-BE49-F238E27FC236}">
                <a16:creationId xmlns:a16="http://schemas.microsoft.com/office/drawing/2014/main" id="{5C483D64-D233-421A-BB92-79B8A0ACA57A}"/>
              </a:ext>
            </a:extLst>
          </p:cNvPr>
          <p:cNvSpPr txBox="1">
            <a:spLocks noChangeArrowheads="1"/>
          </p:cNvSpPr>
          <p:nvPr/>
        </p:nvSpPr>
        <p:spPr bwMode="auto">
          <a:xfrm>
            <a:off x="367390" y="6013140"/>
            <a:ext cx="6774566" cy="417872"/>
          </a:xfrm>
          <a:prstGeom prst="rect">
            <a:avLst/>
          </a:prstGeom>
          <a:noFill/>
          <a:ln w="9525">
            <a:noFill/>
            <a:miter lim="800000"/>
            <a:headEnd/>
            <a:tailEnd/>
          </a:ln>
        </p:spPr>
        <p:txBody>
          <a:bodyPr lIns="0" tIns="0" rIns="0" bIns="0" anchor="b" anchorCtr="0"/>
          <a:lstStyle/>
          <a:p>
            <a:pPr marL="57150" algn="l">
              <a:spcBef>
                <a:spcPts val="0"/>
              </a:spcBef>
              <a:spcAft>
                <a:spcPts val="0"/>
              </a:spcAft>
            </a:pPr>
            <a:r>
              <a:rPr lang="en-US" sz="800" dirty="0">
                <a:solidFill>
                  <a:srgbClr val="000000"/>
                </a:solidFill>
                <a:latin typeface="+mn-lt"/>
                <a:cs typeface="Arial" panose="020B0604020202020204" pitchFamily="34" charset="0"/>
              </a:rPr>
              <a:t>CT, </a:t>
            </a:r>
            <a:r>
              <a:rPr lang="en-US" sz="800" dirty="0">
                <a:solidFill>
                  <a:srgbClr val="000000"/>
                </a:solidFill>
                <a:latin typeface="+mn-lt"/>
              </a:rPr>
              <a:t>computed tomography; DEXA, dual-energy x-ray absorptiometry; IU, international unit.</a:t>
            </a:r>
          </a:p>
          <a:p>
            <a:pPr marL="57150" algn="l">
              <a:spcBef>
                <a:spcPts val="0"/>
              </a:spcBef>
              <a:spcAft>
                <a:spcPts val="0"/>
              </a:spcAft>
            </a:pPr>
            <a:r>
              <a:rPr lang="en-US" sz="800" b="1" dirty="0">
                <a:solidFill>
                  <a:srgbClr val="000000"/>
                </a:solidFill>
                <a:latin typeface="+mn-lt"/>
                <a:cs typeface="Arial" panose="020B0604020202020204" pitchFamily="34" charset="0"/>
              </a:rPr>
              <a:t>References:</a:t>
            </a:r>
            <a:r>
              <a:rPr lang="en-US" sz="800" dirty="0">
                <a:solidFill>
                  <a:srgbClr val="000000"/>
                </a:solidFill>
                <a:latin typeface="+mn-lt"/>
                <a:cs typeface="Arial" panose="020B0604020202020204" pitchFamily="34" charset="0"/>
              </a:rPr>
              <a:t> </a:t>
            </a:r>
            <a:r>
              <a:rPr lang="en-US" sz="800" b="1" dirty="0">
                <a:solidFill>
                  <a:srgbClr val="000000"/>
                </a:solidFill>
                <a:latin typeface="+mn-lt"/>
                <a:cs typeface="Arial" panose="020B0604020202020204" pitchFamily="34" charset="0"/>
              </a:rPr>
              <a:t>1.</a:t>
            </a:r>
            <a:r>
              <a:rPr lang="en-US" sz="800" dirty="0">
                <a:solidFill>
                  <a:srgbClr val="000000"/>
                </a:solidFill>
                <a:latin typeface="+mn-lt"/>
                <a:cs typeface="Arial" panose="020B0604020202020204" pitchFamily="34" charset="0"/>
              </a:rPr>
              <a:t> </a:t>
            </a:r>
            <a:r>
              <a:rPr lang="nl-NL" sz="800" dirty="0">
                <a:solidFill>
                  <a:srgbClr val="000000"/>
                </a:solidFill>
                <a:latin typeface="+mn-lt"/>
                <a:cs typeface="Arial" panose="020B0604020202020204" pitchFamily="34" charset="0"/>
              </a:rPr>
              <a:t>Magee DE, Singal RK. </a:t>
            </a:r>
            <a:r>
              <a:rPr lang="nl-NL" sz="800" i="1" dirty="0">
                <a:solidFill>
                  <a:srgbClr val="000000"/>
                </a:solidFill>
                <a:latin typeface="+mn-lt"/>
                <a:cs typeface="Arial" panose="020B0604020202020204" pitchFamily="34" charset="0"/>
              </a:rPr>
              <a:t>Can J Urol. </a:t>
            </a:r>
            <a:r>
              <a:rPr lang="nl-NL" sz="800" dirty="0">
                <a:solidFill>
                  <a:srgbClr val="000000"/>
                </a:solidFill>
                <a:latin typeface="+mn-lt"/>
                <a:cs typeface="Arial" panose="020B0604020202020204" pitchFamily="34" charset="0"/>
              </a:rPr>
              <a:t>2020;27(1S1):11-16. </a:t>
            </a:r>
            <a:r>
              <a:rPr lang="nl-NL" sz="800" b="1" dirty="0">
                <a:solidFill>
                  <a:srgbClr val="000000"/>
                </a:solidFill>
                <a:latin typeface="+mn-lt"/>
                <a:cs typeface="Arial" panose="020B0604020202020204" pitchFamily="34" charset="0"/>
              </a:rPr>
              <a:t>2. </a:t>
            </a:r>
            <a:r>
              <a:rPr lang="fr-FR" sz="800" dirty="0" err="1">
                <a:solidFill>
                  <a:srgbClr val="000000"/>
                </a:solidFill>
                <a:latin typeface="+mn-lt"/>
                <a:cs typeface="Arial" panose="020B0604020202020204" pitchFamily="34" charset="0"/>
              </a:rPr>
              <a:t>Rhee</a:t>
            </a:r>
            <a:r>
              <a:rPr lang="fr-FR" sz="800" dirty="0">
                <a:solidFill>
                  <a:srgbClr val="000000"/>
                </a:solidFill>
                <a:latin typeface="+mn-lt"/>
                <a:cs typeface="Arial" panose="020B0604020202020204" pitchFamily="34" charset="0"/>
              </a:rPr>
              <a:t> H et al. </a:t>
            </a:r>
            <a:r>
              <a:rPr lang="fr-FR" sz="800" i="1" dirty="0">
                <a:solidFill>
                  <a:srgbClr val="000000"/>
                </a:solidFill>
                <a:latin typeface="+mn-lt"/>
                <a:cs typeface="Arial" panose="020B0604020202020204" pitchFamily="34" charset="0"/>
              </a:rPr>
              <a:t>BJU Int. </a:t>
            </a:r>
            <a:r>
              <a:rPr lang="fr-FR" sz="800" dirty="0">
                <a:solidFill>
                  <a:srgbClr val="000000"/>
                </a:solidFill>
                <a:latin typeface="+mn-lt"/>
                <a:cs typeface="Arial" panose="020B0604020202020204" pitchFamily="34" charset="0"/>
              </a:rPr>
              <a:t>2015;115(</a:t>
            </a:r>
            <a:r>
              <a:rPr lang="fr-FR" sz="800" dirty="0" err="1">
                <a:solidFill>
                  <a:srgbClr val="000000"/>
                </a:solidFill>
                <a:latin typeface="+mn-lt"/>
                <a:cs typeface="Arial" panose="020B0604020202020204" pitchFamily="34" charset="0"/>
              </a:rPr>
              <a:t>suppl</a:t>
            </a:r>
            <a:r>
              <a:rPr lang="fr-FR" sz="800" dirty="0">
                <a:solidFill>
                  <a:srgbClr val="000000"/>
                </a:solidFill>
                <a:latin typeface="+mn-lt"/>
                <a:cs typeface="Arial" panose="020B0604020202020204" pitchFamily="34" charset="0"/>
              </a:rPr>
              <a:t> 5):3-13</a:t>
            </a:r>
            <a:r>
              <a:rPr lang="en-US" sz="800" dirty="0">
                <a:solidFill>
                  <a:srgbClr val="000000"/>
                </a:solidFill>
                <a:latin typeface="+mn-lt"/>
                <a:cs typeface="Arial" panose="020B0604020202020204" pitchFamily="34" charset="0"/>
              </a:rPr>
              <a:t>. </a:t>
            </a:r>
            <a:r>
              <a:rPr lang="en-US" sz="800" b="1" dirty="0">
                <a:solidFill>
                  <a:srgbClr val="000000"/>
                </a:solidFill>
                <a:latin typeface="+mn-lt"/>
                <a:cs typeface="Arial" panose="020B0604020202020204" pitchFamily="34" charset="0"/>
              </a:rPr>
              <a:t>3. </a:t>
            </a:r>
            <a:r>
              <a:rPr lang="en-US" sz="800" dirty="0">
                <a:solidFill>
                  <a:srgbClr val="000000"/>
                </a:solidFill>
                <a:latin typeface="+mn-lt"/>
                <a:cs typeface="Arial" panose="020B0604020202020204" pitchFamily="34" charset="0"/>
              </a:rPr>
              <a:t>Cheung AS et al. </a:t>
            </a:r>
            <a:r>
              <a:rPr lang="en-US" sz="800" i="1" dirty="0" err="1">
                <a:solidFill>
                  <a:srgbClr val="000000"/>
                </a:solidFill>
                <a:latin typeface="+mn-lt"/>
                <a:cs typeface="Arial" panose="020B0604020202020204" pitchFamily="34" charset="0"/>
              </a:rPr>
              <a:t>Endocr</a:t>
            </a:r>
            <a:r>
              <a:rPr lang="en-US" sz="800" i="1" dirty="0">
                <a:solidFill>
                  <a:srgbClr val="000000"/>
                </a:solidFill>
                <a:latin typeface="+mn-lt"/>
                <a:cs typeface="Arial" panose="020B0604020202020204" pitchFamily="34" charset="0"/>
              </a:rPr>
              <a:t> </a:t>
            </a:r>
            <a:r>
              <a:rPr lang="en-US" sz="800" i="1" dirty="0" err="1">
                <a:solidFill>
                  <a:srgbClr val="000000"/>
                </a:solidFill>
                <a:latin typeface="+mn-lt"/>
                <a:cs typeface="Arial" panose="020B0604020202020204" pitchFamily="34" charset="0"/>
              </a:rPr>
              <a:t>Relat</a:t>
            </a:r>
            <a:r>
              <a:rPr lang="en-US" sz="800" i="1" dirty="0">
                <a:solidFill>
                  <a:srgbClr val="000000"/>
                </a:solidFill>
                <a:latin typeface="+mn-lt"/>
                <a:cs typeface="Arial" panose="020B0604020202020204" pitchFamily="34" charset="0"/>
              </a:rPr>
              <a:t> Cancer</a:t>
            </a:r>
            <a:r>
              <a:rPr lang="en-US" sz="800" dirty="0">
                <a:solidFill>
                  <a:srgbClr val="000000"/>
                </a:solidFill>
                <a:latin typeface="+mn-lt"/>
                <a:cs typeface="Arial" panose="020B0604020202020204" pitchFamily="34" charset="0"/>
              </a:rPr>
              <a:t>. 2014;21(5):R371-394.</a:t>
            </a:r>
            <a:r>
              <a:rPr lang="en-US" sz="800" b="1" dirty="0">
                <a:solidFill>
                  <a:srgbClr val="000000"/>
                </a:solidFill>
                <a:latin typeface="+mn-lt"/>
                <a:cs typeface="Arial" panose="020B0604020202020204" pitchFamily="34" charset="0"/>
              </a:rPr>
              <a:t>4. </a:t>
            </a:r>
            <a:r>
              <a:rPr lang="en-US" sz="800" dirty="0">
                <a:solidFill>
                  <a:srgbClr val="000000"/>
                </a:solidFill>
                <a:latin typeface="+mn-lt"/>
              </a:rPr>
              <a:t>Israeli RS. </a:t>
            </a:r>
            <a:r>
              <a:rPr lang="en-US" sz="800" i="1" dirty="0">
                <a:solidFill>
                  <a:srgbClr val="000000"/>
                </a:solidFill>
                <a:latin typeface="+mn-lt"/>
              </a:rPr>
              <a:t>Rev Urol</a:t>
            </a:r>
            <a:r>
              <a:rPr lang="en-US" sz="800" dirty="0">
                <a:solidFill>
                  <a:srgbClr val="000000"/>
                </a:solidFill>
                <a:latin typeface="+mn-lt"/>
              </a:rPr>
              <a:t>. 2008;10(2):99-110.</a:t>
            </a:r>
            <a:endParaRPr lang="en-US" sz="800" strike="sngStrike" dirty="0">
              <a:solidFill>
                <a:srgbClr val="000000"/>
              </a:solidFill>
              <a:highlight>
                <a:srgbClr val="FFFF00"/>
              </a:highlight>
              <a:latin typeface="+mn-lt"/>
            </a:endParaRPr>
          </a:p>
        </p:txBody>
      </p:sp>
      <p:sp>
        <p:nvSpPr>
          <p:cNvPr id="22" name="TextBox 21">
            <a:extLst>
              <a:ext uri="{FF2B5EF4-FFF2-40B4-BE49-F238E27FC236}">
                <a16:creationId xmlns:a16="http://schemas.microsoft.com/office/drawing/2014/main" id="{A90FABB2-71DB-43B1-A137-C098497310F0}"/>
              </a:ext>
            </a:extLst>
          </p:cNvPr>
          <p:cNvSpPr txBox="1"/>
          <p:nvPr/>
        </p:nvSpPr>
        <p:spPr>
          <a:xfrm>
            <a:off x="5439546" y="3429000"/>
            <a:ext cx="3060510" cy="1410643"/>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200">
                <a:solidFill>
                  <a:srgbClr val="000000"/>
                </a:solidFill>
                <a:latin typeface="+mn-lt"/>
              </a:defRPr>
            </a:lvl1pPr>
          </a:lstStyle>
          <a:p>
            <a:pPr marL="0" indent="0">
              <a:spcBef>
                <a:spcPts val="200"/>
              </a:spcBef>
              <a:spcAft>
                <a:spcPts val="0"/>
              </a:spcAft>
              <a:buClr>
                <a:schemeClr val="accent5"/>
              </a:buClr>
              <a:buNone/>
            </a:pPr>
            <a:r>
              <a:rPr lang="en-US" sz="1600" b="1" dirty="0">
                <a:solidFill>
                  <a:schemeClr val="tx1"/>
                </a:solidFill>
                <a:cs typeface="Arial"/>
              </a:rPr>
              <a:t>National Osteoporosis Foundation recommendation</a:t>
            </a:r>
            <a:r>
              <a:rPr lang="en-US" sz="1600" b="1" baseline="30000" dirty="0">
                <a:solidFill>
                  <a:schemeClr val="tx1"/>
                </a:solidFill>
                <a:cs typeface="Arial"/>
              </a:rPr>
              <a:t>1</a:t>
            </a:r>
            <a:r>
              <a:rPr lang="en-US" sz="1600" b="1" dirty="0">
                <a:solidFill>
                  <a:schemeClr val="tx1"/>
                </a:solidFill>
                <a:cs typeface="Arial"/>
              </a:rPr>
              <a:t>:</a:t>
            </a:r>
            <a:endParaRPr lang="en-US" sz="1600" dirty="0">
              <a:solidFill>
                <a:schemeClr val="tx1"/>
              </a:solidFill>
            </a:endParaRPr>
          </a:p>
          <a:p>
            <a:pPr>
              <a:spcBef>
                <a:spcPts val="600"/>
              </a:spcBef>
              <a:spcAft>
                <a:spcPts val="0"/>
              </a:spcAft>
              <a:buClr>
                <a:schemeClr val="accent5"/>
              </a:buClr>
            </a:pPr>
            <a:r>
              <a:rPr lang="en-US" sz="1400" dirty="0"/>
              <a:t>Daily calcium intake of 600-1200 mg </a:t>
            </a:r>
          </a:p>
          <a:p>
            <a:pPr>
              <a:spcBef>
                <a:spcPts val="600"/>
              </a:spcBef>
              <a:spcAft>
                <a:spcPts val="0"/>
              </a:spcAft>
              <a:buClr>
                <a:schemeClr val="accent5"/>
              </a:buClr>
            </a:pPr>
            <a:r>
              <a:rPr lang="en-US" sz="1400" dirty="0"/>
              <a:t>Daily vitamin D supplement of </a:t>
            </a:r>
            <a:br>
              <a:rPr lang="en-US" sz="1400" dirty="0"/>
            </a:br>
            <a:r>
              <a:rPr lang="en-US" sz="1400" dirty="0"/>
              <a:t>800-1000 IU</a:t>
            </a:r>
          </a:p>
        </p:txBody>
      </p:sp>
      <p:pic>
        <p:nvPicPr>
          <p:cNvPr id="25" name="Picture 24">
            <a:extLst>
              <a:ext uri="{FF2B5EF4-FFF2-40B4-BE49-F238E27FC236}">
                <a16:creationId xmlns:a16="http://schemas.microsoft.com/office/drawing/2014/main" id="{65D403C5-05B5-8248-BFF9-A85C59410F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944" b="50000"/>
          <a:stretch/>
        </p:blipFill>
        <p:spPr>
          <a:xfrm>
            <a:off x="375530" y="1386439"/>
            <a:ext cx="551379" cy="522744"/>
          </a:xfrm>
          <a:prstGeom prst="rect">
            <a:avLst/>
          </a:prstGeom>
        </p:spPr>
      </p:pic>
      <p:grpSp>
        <p:nvGrpSpPr>
          <p:cNvPr id="8" name="Group 7">
            <a:extLst>
              <a:ext uri="{FF2B5EF4-FFF2-40B4-BE49-F238E27FC236}">
                <a16:creationId xmlns:a16="http://schemas.microsoft.com/office/drawing/2014/main" id="{876A4922-2EFC-214E-9425-6FB1575617EF}"/>
              </a:ext>
            </a:extLst>
          </p:cNvPr>
          <p:cNvGrpSpPr/>
          <p:nvPr/>
        </p:nvGrpSpPr>
        <p:grpSpPr>
          <a:xfrm>
            <a:off x="4872355" y="1339688"/>
            <a:ext cx="377613" cy="465072"/>
            <a:chOff x="4901753" y="1416702"/>
            <a:chExt cx="314852" cy="387775"/>
          </a:xfrm>
        </p:grpSpPr>
        <p:sp>
          <p:nvSpPr>
            <p:cNvPr id="28" name="Arrow: Up 18">
              <a:extLst>
                <a:ext uri="{FF2B5EF4-FFF2-40B4-BE49-F238E27FC236}">
                  <a16:creationId xmlns:a16="http://schemas.microsoft.com/office/drawing/2014/main" id="{914040B5-FF4B-4C4B-B5A9-2EFFAF426A26}"/>
                </a:ext>
              </a:extLst>
            </p:cNvPr>
            <p:cNvSpPr/>
            <p:nvPr/>
          </p:nvSpPr>
          <p:spPr>
            <a:xfrm>
              <a:off x="4943056" y="1449460"/>
              <a:ext cx="273549" cy="355017"/>
            </a:xfrm>
            <a:prstGeom prst="upArrow">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Up 18">
              <a:extLst>
                <a:ext uri="{FF2B5EF4-FFF2-40B4-BE49-F238E27FC236}">
                  <a16:creationId xmlns:a16="http://schemas.microsoft.com/office/drawing/2014/main" id="{27A31759-13D2-D74B-8530-7CE155A75483}"/>
                </a:ext>
              </a:extLst>
            </p:cNvPr>
            <p:cNvSpPr/>
            <p:nvPr/>
          </p:nvSpPr>
          <p:spPr>
            <a:xfrm>
              <a:off x="4901753" y="1416702"/>
              <a:ext cx="273549" cy="355017"/>
            </a:xfrm>
            <a:prstGeom prst="up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5316EB28-73F6-2642-B171-6E702B8B02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7585" t="49620"/>
          <a:stretch/>
        </p:blipFill>
        <p:spPr>
          <a:xfrm>
            <a:off x="4727906" y="3388208"/>
            <a:ext cx="513457" cy="713941"/>
          </a:xfrm>
          <a:prstGeom prst="rect">
            <a:avLst/>
          </a:prstGeom>
        </p:spPr>
      </p:pic>
      <p:pic>
        <p:nvPicPr>
          <p:cNvPr id="7" name="Picture 6">
            <a:extLst>
              <a:ext uri="{FF2B5EF4-FFF2-40B4-BE49-F238E27FC236}">
                <a16:creationId xmlns:a16="http://schemas.microsoft.com/office/drawing/2014/main" id="{286ADCB5-4D23-F140-BF9F-D4D2D73FB2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988" t="29198" r="29065" b="36310"/>
          <a:stretch/>
        </p:blipFill>
        <p:spPr>
          <a:xfrm>
            <a:off x="367390" y="3305799"/>
            <a:ext cx="624862" cy="955979"/>
          </a:xfrm>
          <a:prstGeom prst="rect">
            <a:avLst/>
          </a:prstGeom>
        </p:spPr>
      </p:pic>
      <p:grpSp>
        <p:nvGrpSpPr>
          <p:cNvPr id="36" name="Group 35">
            <a:extLst>
              <a:ext uri="{FF2B5EF4-FFF2-40B4-BE49-F238E27FC236}">
                <a16:creationId xmlns:a16="http://schemas.microsoft.com/office/drawing/2014/main" id="{A3B2EDE0-AF67-484B-AF07-C21C623EF2AB}"/>
              </a:ext>
            </a:extLst>
          </p:cNvPr>
          <p:cNvGrpSpPr/>
          <p:nvPr/>
        </p:nvGrpSpPr>
        <p:grpSpPr>
          <a:xfrm>
            <a:off x="1113167" y="3476190"/>
            <a:ext cx="1673165" cy="250938"/>
            <a:chOff x="9105861" y="1607931"/>
            <a:chExt cx="2590800" cy="4228095"/>
          </a:xfrm>
        </p:grpSpPr>
        <p:sp>
          <p:nvSpPr>
            <p:cNvPr id="41" name="Rectangle 40">
              <a:extLst>
                <a:ext uri="{FF2B5EF4-FFF2-40B4-BE49-F238E27FC236}">
                  <a16:creationId xmlns:a16="http://schemas.microsoft.com/office/drawing/2014/main" id="{2B41E627-069E-A646-B45A-E770683BDDBC}"/>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45" name="Group 44">
              <a:extLst>
                <a:ext uri="{FF2B5EF4-FFF2-40B4-BE49-F238E27FC236}">
                  <a16:creationId xmlns:a16="http://schemas.microsoft.com/office/drawing/2014/main" id="{70C087E6-418A-554A-97FE-6A2B85C5EAA9}"/>
                </a:ext>
              </a:extLst>
            </p:cNvPr>
            <p:cNvGrpSpPr/>
            <p:nvPr/>
          </p:nvGrpSpPr>
          <p:grpSpPr>
            <a:xfrm>
              <a:off x="9105861" y="1613639"/>
              <a:ext cx="2590800" cy="4222387"/>
              <a:chOff x="484094" y="1613639"/>
              <a:chExt cx="2590800" cy="4222387"/>
            </a:xfrm>
          </p:grpSpPr>
          <p:sp>
            <p:nvSpPr>
              <p:cNvPr id="51" name="Freeform 50">
                <a:extLst>
                  <a:ext uri="{FF2B5EF4-FFF2-40B4-BE49-F238E27FC236}">
                    <a16:creationId xmlns:a16="http://schemas.microsoft.com/office/drawing/2014/main" id="{35BFD3BA-F234-F44D-B0B4-47AC6B084204}"/>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52" name="Freeform 51">
                <a:extLst>
                  <a:ext uri="{FF2B5EF4-FFF2-40B4-BE49-F238E27FC236}">
                    <a16:creationId xmlns:a16="http://schemas.microsoft.com/office/drawing/2014/main" id="{1101D2DA-5031-3F40-9E0B-5F1DEDF6C1EE}"/>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grpSp>
        <p:nvGrpSpPr>
          <p:cNvPr id="53" name="Group 52">
            <a:extLst>
              <a:ext uri="{FF2B5EF4-FFF2-40B4-BE49-F238E27FC236}">
                <a16:creationId xmlns:a16="http://schemas.microsoft.com/office/drawing/2014/main" id="{67AF5015-7604-834B-904F-AC31F6D03401}"/>
              </a:ext>
            </a:extLst>
          </p:cNvPr>
          <p:cNvGrpSpPr/>
          <p:nvPr/>
        </p:nvGrpSpPr>
        <p:grpSpPr>
          <a:xfrm>
            <a:off x="1113167" y="1440356"/>
            <a:ext cx="1957837" cy="250938"/>
            <a:chOff x="9105861" y="1607931"/>
            <a:chExt cx="2590800" cy="4228095"/>
          </a:xfrm>
        </p:grpSpPr>
        <p:sp>
          <p:nvSpPr>
            <p:cNvPr id="54" name="Rectangle 53">
              <a:extLst>
                <a:ext uri="{FF2B5EF4-FFF2-40B4-BE49-F238E27FC236}">
                  <a16:creationId xmlns:a16="http://schemas.microsoft.com/office/drawing/2014/main" id="{50CC8987-5E55-DB44-81A8-A82E5872762A}"/>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55" name="Group 54">
              <a:extLst>
                <a:ext uri="{FF2B5EF4-FFF2-40B4-BE49-F238E27FC236}">
                  <a16:creationId xmlns:a16="http://schemas.microsoft.com/office/drawing/2014/main" id="{36CDA9C5-5ABE-DA45-B564-358D1685EC18}"/>
                </a:ext>
              </a:extLst>
            </p:cNvPr>
            <p:cNvGrpSpPr/>
            <p:nvPr/>
          </p:nvGrpSpPr>
          <p:grpSpPr>
            <a:xfrm>
              <a:off x="9105861" y="1613639"/>
              <a:ext cx="2590800" cy="4222387"/>
              <a:chOff x="484094" y="1613639"/>
              <a:chExt cx="2590800" cy="4222387"/>
            </a:xfrm>
          </p:grpSpPr>
          <p:sp>
            <p:nvSpPr>
              <p:cNvPr id="56" name="Freeform 55">
                <a:extLst>
                  <a:ext uri="{FF2B5EF4-FFF2-40B4-BE49-F238E27FC236}">
                    <a16:creationId xmlns:a16="http://schemas.microsoft.com/office/drawing/2014/main" id="{13E16DC4-9C61-E14C-89C1-ED21FDBEFBAD}"/>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57" name="Freeform 56">
                <a:extLst>
                  <a:ext uri="{FF2B5EF4-FFF2-40B4-BE49-F238E27FC236}">
                    <a16:creationId xmlns:a16="http://schemas.microsoft.com/office/drawing/2014/main" id="{16EB1D73-A152-A547-A633-DA11709312D9}"/>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grpSp>
        <p:nvGrpSpPr>
          <p:cNvPr id="58" name="Group 57">
            <a:extLst>
              <a:ext uri="{FF2B5EF4-FFF2-40B4-BE49-F238E27FC236}">
                <a16:creationId xmlns:a16="http://schemas.microsoft.com/office/drawing/2014/main" id="{6075F3B0-A61B-7043-9B61-041BEFA088BF}"/>
              </a:ext>
            </a:extLst>
          </p:cNvPr>
          <p:cNvGrpSpPr/>
          <p:nvPr/>
        </p:nvGrpSpPr>
        <p:grpSpPr>
          <a:xfrm>
            <a:off x="5400497" y="1440356"/>
            <a:ext cx="1615953" cy="250938"/>
            <a:chOff x="9105861" y="1607931"/>
            <a:chExt cx="2590800" cy="4228095"/>
          </a:xfrm>
        </p:grpSpPr>
        <p:sp>
          <p:nvSpPr>
            <p:cNvPr id="59" name="Rectangle 58">
              <a:extLst>
                <a:ext uri="{FF2B5EF4-FFF2-40B4-BE49-F238E27FC236}">
                  <a16:creationId xmlns:a16="http://schemas.microsoft.com/office/drawing/2014/main" id="{26EDEFA2-33AF-5347-B0C6-DCAC398CDA86}"/>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dirty="0">
                <a:ln>
                  <a:noFill/>
                </a:ln>
                <a:solidFill>
                  <a:schemeClr val="tx1"/>
                </a:solidFill>
                <a:effectLst/>
                <a:latin typeface="Arial" charset="0"/>
              </a:endParaRPr>
            </a:p>
          </p:txBody>
        </p:sp>
        <p:grpSp>
          <p:nvGrpSpPr>
            <p:cNvPr id="60" name="Group 59">
              <a:extLst>
                <a:ext uri="{FF2B5EF4-FFF2-40B4-BE49-F238E27FC236}">
                  <a16:creationId xmlns:a16="http://schemas.microsoft.com/office/drawing/2014/main" id="{B400557C-7327-324F-87C0-821C03597747}"/>
                </a:ext>
              </a:extLst>
            </p:cNvPr>
            <p:cNvGrpSpPr/>
            <p:nvPr/>
          </p:nvGrpSpPr>
          <p:grpSpPr>
            <a:xfrm>
              <a:off x="9105861" y="1613639"/>
              <a:ext cx="2590800" cy="4222387"/>
              <a:chOff x="484094" y="1613639"/>
              <a:chExt cx="2590800" cy="4222387"/>
            </a:xfrm>
          </p:grpSpPr>
          <p:sp>
            <p:nvSpPr>
              <p:cNvPr id="61" name="Freeform 60">
                <a:extLst>
                  <a:ext uri="{FF2B5EF4-FFF2-40B4-BE49-F238E27FC236}">
                    <a16:creationId xmlns:a16="http://schemas.microsoft.com/office/drawing/2014/main" id="{ACC56206-3EC7-314F-AA38-AF196616A7DB}"/>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62" name="Freeform 61">
                <a:extLst>
                  <a:ext uri="{FF2B5EF4-FFF2-40B4-BE49-F238E27FC236}">
                    <a16:creationId xmlns:a16="http://schemas.microsoft.com/office/drawing/2014/main" id="{0BA346FF-77DE-E04B-BDE4-9666883BE5C5}"/>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grpSp>
        <p:nvGrpSpPr>
          <p:cNvPr id="63" name="Group 62">
            <a:extLst>
              <a:ext uri="{FF2B5EF4-FFF2-40B4-BE49-F238E27FC236}">
                <a16:creationId xmlns:a16="http://schemas.microsoft.com/office/drawing/2014/main" id="{F25E10B5-8B5A-BB48-8EEA-445427C00383}"/>
              </a:ext>
            </a:extLst>
          </p:cNvPr>
          <p:cNvGrpSpPr/>
          <p:nvPr/>
        </p:nvGrpSpPr>
        <p:grpSpPr>
          <a:xfrm>
            <a:off x="5400497" y="3450309"/>
            <a:ext cx="2889488" cy="538457"/>
            <a:chOff x="9105861" y="1607929"/>
            <a:chExt cx="2590800" cy="4228097"/>
          </a:xfrm>
        </p:grpSpPr>
        <p:sp>
          <p:nvSpPr>
            <p:cNvPr id="64" name="Rectangle 63">
              <a:extLst>
                <a:ext uri="{FF2B5EF4-FFF2-40B4-BE49-F238E27FC236}">
                  <a16:creationId xmlns:a16="http://schemas.microsoft.com/office/drawing/2014/main" id="{EFFACC63-09B7-1C4C-ADE8-0C4B469F94A5}"/>
                </a:ext>
              </a:extLst>
            </p:cNvPr>
            <p:cNvSpPr/>
            <p:nvPr/>
          </p:nvSpPr>
          <p:spPr bwMode="auto">
            <a:xfrm>
              <a:off x="9105861" y="1607929"/>
              <a:ext cx="2590800" cy="4222380"/>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dirty="0">
                <a:ln>
                  <a:noFill/>
                </a:ln>
                <a:solidFill>
                  <a:schemeClr val="tx1"/>
                </a:solidFill>
                <a:effectLst/>
              </a:endParaRPr>
            </a:p>
          </p:txBody>
        </p:sp>
        <p:grpSp>
          <p:nvGrpSpPr>
            <p:cNvPr id="65" name="Group 64">
              <a:extLst>
                <a:ext uri="{FF2B5EF4-FFF2-40B4-BE49-F238E27FC236}">
                  <a16:creationId xmlns:a16="http://schemas.microsoft.com/office/drawing/2014/main" id="{6F3C3EE1-3576-634F-85E5-3194E3821CD5}"/>
                </a:ext>
              </a:extLst>
            </p:cNvPr>
            <p:cNvGrpSpPr/>
            <p:nvPr/>
          </p:nvGrpSpPr>
          <p:grpSpPr>
            <a:xfrm>
              <a:off x="9105861" y="1613638"/>
              <a:ext cx="2590800" cy="4222388"/>
              <a:chOff x="484094" y="1613638"/>
              <a:chExt cx="2590800" cy="4222388"/>
            </a:xfrm>
          </p:grpSpPr>
          <p:sp>
            <p:nvSpPr>
              <p:cNvPr id="66" name="Freeform 65">
                <a:extLst>
                  <a:ext uri="{FF2B5EF4-FFF2-40B4-BE49-F238E27FC236}">
                    <a16:creationId xmlns:a16="http://schemas.microsoft.com/office/drawing/2014/main" id="{3E7AB866-8A46-8743-A492-2BE6AF5AD154}"/>
                  </a:ext>
                </a:extLst>
              </p:cNvPr>
              <p:cNvSpPr/>
              <p:nvPr/>
            </p:nvSpPr>
            <p:spPr bwMode="auto">
              <a:xfrm>
                <a:off x="484094" y="1613646"/>
                <a:ext cx="90720" cy="4222380"/>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endParaRPr>
              </a:p>
            </p:txBody>
          </p:sp>
          <p:sp>
            <p:nvSpPr>
              <p:cNvPr id="67" name="Freeform 66">
                <a:extLst>
                  <a:ext uri="{FF2B5EF4-FFF2-40B4-BE49-F238E27FC236}">
                    <a16:creationId xmlns:a16="http://schemas.microsoft.com/office/drawing/2014/main" id="{0F3444C4-60EC-1F49-B37D-E6C0F4A51561}"/>
                  </a:ext>
                </a:extLst>
              </p:cNvPr>
              <p:cNvSpPr/>
              <p:nvPr/>
            </p:nvSpPr>
            <p:spPr bwMode="auto">
              <a:xfrm rot="10800000">
                <a:off x="2986673" y="1613638"/>
                <a:ext cx="88221" cy="4222380"/>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endParaRPr>
              </a:p>
            </p:txBody>
          </p:sp>
        </p:grpSp>
      </p:grpSp>
    </p:spTree>
    <p:extLst>
      <p:ext uri="{BB962C8B-B14F-4D97-AF65-F5344CB8AC3E}">
        <p14:creationId xmlns:p14="http://schemas.microsoft.com/office/powerpoint/2010/main" val="12937959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4055F-62CE-E144-8439-CC989D544C92}"/>
              </a:ext>
            </a:extLst>
          </p:cNvPr>
          <p:cNvPicPr>
            <a:picLocks noChangeAspect="1"/>
          </p:cNvPicPr>
          <p:nvPr/>
        </p:nvPicPr>
        <p:blipFill rotWithShape="1">
          <a:blip r:embed="rId3">
            <a:extLst>
              <a:ext uri="{28A0092B-C50C-407E-A947-70E740481C1C}">
                <a14:useLocalDpi xmlns:a14="http://schemas.microsoft.com/office/drawing/2010/main" val="0"/>
              </a:ext>
            </a:extLst>
          </a:blip>
          <a:srcRect r="40408"/>
          <a:stretch/>
        </p:blipFill>
        <p:spPr>
          <a:xfrm>
            <a:off x="938447" y="-12700"/>
            <a:ext cx="8205553" cy="6870700"/>
          </a:xfrm>
          <a:prstGeom prst="rect">
            <a:avLst/>
          </a:prstGeom>
        </p:spPr>
      </p:pic>
      <p:pic>
        <p:nvPicPr>
          <p:cNvPr id="10" name="Picture 9">
            <a:extLst>
              <a:ext uri="{FF2B5EF4-FFF2-40B4-BE49-F238E27FC236}">
                <a16:creationId xmlns:a16="http://schemas.microsoft.com/office/drawing/2014/main" id="{6A736785-652B-C444-94BA-97CC6AD7914E}"/>
              </a:ext>
            </a:extLst>
          </p:cNvPr>
          <p:cNvPicPr>
            <a:picLocks noChangeAspect="1"/>
          </p:cNvPicPr>
          <p:nvPr/>
        </p:nvPicPr>
        <p:blipFill rotWithShape="1">
          <a:blip r:embed="rId4">
            <a:extLst>
              <a:ext uri="{28A0092B-C50C-407E-A947-70E740481C1C}">
                <a14:useLocalDpi xmlns:a14="http://schemas.microsoft.com/office/drawing/2010/main" val="0"/>
              </a:ext>
            </a:extLst>
          </a:blip>
          <a:srcRect l="1" t="37702" r="39781" b="24086"/>
          <a:stretch/>
        </p:blipFill>
        <p:spPr>
          <a:xfrm>
            <a:off x="1003299" y="2595178"/>
            <a:ext cx="8205553" cy="2630337"/>
          </a:xfrm>
          <a:prstGeom prst="rect">
            <a:avLst/>
          </a:prstGeom>
        </p:spPr>
      </p:pic>
      <p:sp>
        <p:nvSpPr>
          <p:cNvPr id="2" name="Title 1">
            <a:extLst>
              <a:ext uri="{FF2B5EF4-FFF2-40B4-BE49-F238E27FC236}">
                <a16:creationId xmlns:a16="http://schemas.microsoft.com/office/drawing/2014/main" id="{303D0C0E-2CF0-429D-A473-62A9CDB46308}"/>
              </a:ext>
            </a:extLst>
          </p:cNvPr>
          <p:cNvSpPr>
            <a:spLocks noGrp="1"/>
          </p:cNvSpPr>
          <p:nvPr>
            <p:ph type="ctrTitle"/>
          </p:nvPr>
        </p:nvSpPr>
        <p:spPr/>
        <p:txBody>
          <a:bodyPr/>
          <a:lstStyle/>
          <a:p>
            <a:r>
              <a:rPr lang="en-US" dirty="0"/>
              <a:t>Cognitive Dysfunction</a:t>
            </a:r>
          </a:p>
        </p:txBody>
      </p:sp>
      <p:sp>
        <p:nvSpPr>
          <p:cNvPr id="8" name="Rectangle 7">
            <a:extLst>
              <a:ext uri="{FF2B5EF4-FFF2-40B4-BE49-F238E27FC236}">
                <a16:creationId xmlns:a16="http://schemas.microsoft.com/office/drawing/2014/main" id="{84901ED8-8521-2347-8FBB-54651409FFA3}"/>
              </a:ext>
            </a:extLst>
          </p:cNvPr>
          <p:cNvSpPr/>
          <p:nvPr/>
        </p:nvSpPr>
        <p:spPr bwMode="auto">
          <a:xfrm rot="10800000">
            <a:off x="6283105" y="5184349"/>
            <a:ext cx="2860896" cy="73152"/>
          </a:xfrm>
          <a:prstGeom prst="rect">
            <a:avLst/>
          </a:prstGeom>
          <a:gradFill flip="none" rotWithShape="1">
            <a:gsLst>
              <a:gs pos="0">
                <a:schemeClr val="accent4"/>
              </a:gs>
              <a:gs pos="50000">
                <a:srgbClr val="A6A94E">
                  <a:tint val="44500"/>
                  <a:satMod val="160000"/>
                </a:srgbClr>
              </a:gs>
              <a:gs pos="99000">
                <a:srgbClr val="A6A94E">
                  <a:tint val="23500"/>
                  <a:satMod val="160000"/>
                  <a:alpha val="0"/>
                </a:srgbClr>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384337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048831A2-E929-B84D-B3CD-89D7E1AB7A60}"/>
              </a:ext>
            </a:extLst>
          </p:cNvPr>
          <p:cNvSpPr/>
          <p:nvPr/>
        </p:nvSpPr>
        <p:spPr bwMode="auto">
          <a:xfrm>
            <a:off x="782186" y="1229235"/>
            <a:ext cx="1813828" cy="1227910"/>
          </a:xfrm>
          <a:prstGeom prst="roundRect">
            <a:avLst/>
          </a:prstGeom>
          <a:noFill/>
        </p:spPr>
        <p:txBody>
          <a:bodyPr wrap="none" lIns="0" tIns="0" rIns="0" bIns="0" rtlCol="0">
            <a:spAutoFit/>
          </a:bodyPr>
          <a:lstStyle/>
          <a:p>
            <a:pPr>
              <a:spcBef>
                <a:spcPts val="0"/>
              </a:spcBef>
              <a:spcAft>
                <a:spcPts val="0"/>
              </a:spcAft>
            </a:pPr>
            <a:endParaRPr lang="en-US" sz="1400" b="1">
              <a:latin typeface="+mn-lt"/>
            </a:endParaRPr>
          </a:p>
        </p:txBody>
      </p:sp>
      <p:sp>
        <p:nvSpPr>
          <p:cNvPr id="9" name="Double Bracket 8">
            <a:extLst>
              <a:ext uri="{FF2B5EF4-FFF2-40B4-BE49-F238E27FC236}">
                <a16:creationId xmlns:a16="http://schemas.microsoft.com/office/drawing/2014/main" id="{1AC2FD48-B9D3-9C48-AF7C-22966B5C26B7}"/>
              </a:ext>
            </a:extLst>
          </p:cNvPr>
          <p:cNvSpPr/>
          <p:nvPr/>
        </p:nvSpPr>
        <p:spPr bwMode="auto">
          <a:xfrm>
            <a:off x="3436829" y="2272769"/>
            <a:ext cx="2475016" cy="2475016"/>
          </a:xfrm>
          <a:prstGeom prst="bracketPair">
            <a:avLst>
              <a:gd name="adj" fmla="val 26504"/>
            </a:avLst>
          </a:prstGeom>
          <a:solidFill>
            <a:schemeClr val="bg1"/>
          </a:solidFill>
          <a:ln w="12700"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080D8FED-7587-2C4F-A751-6436506A2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265" b="66405"/>
          <a:stretch/>
        </p:blipFill>
        <p:spPr>
          <a:xfrm>
            <a:off x="3542276" y="2518039"/>
            <a:ext cx="2215274" cy="2303929"/>
          </a:xfrm>
          <a:prstGeom prst="rect">
            <a:avLst/>
          </a:prstGeom>
        </p:spPr>
      </p:pic>
      <p:sp>
        <p:nvSpPr>
          <p:cNvPr id="2" name="Title 1">
            <a:extLst>
              <a:ext uri="{FF2B5EF4-FFF2-40B4-BE49-F238E27FC236}">
                <a16:creationId xmlns:a16="http://schemas.microsoft.com/office/drawing/2014/main" id="{DDE38EAE-856C-4B71-A612-EEB1B5931033}"/>
              </a:ext>
            </a:extLst>
          </p:cNvPr>
          <p:cNvSpPr>
            <a:spLocks noGrp="1"/>
          </p:cNvSpPr>
          <p:nvPr>
            <p:ph type="title"/>
          </p:nvPr>
        </p:nvSpPr>
        <p:spPr/>
        <p:txBody>
          <a:bodyPr/>
          <a:lstStyle/>
          <a:p>
            <a:r>
              <a:rPr lang="en-US" dirty="0"/>
              <a:t>Cognitive Function Domains Potentially Affected by </a:t>
            </a:r>
            <a:br>
              <a:rPr lang="en-US" dirty="0"/>
            </a:br>
            <a:r>
              <a:rPr lang="en-US" dirty="0"/>
              <a:t>Long-Term Use of ADT</a:t>
            </a:r>
          </a:p>
        </p:txBody>
      </p:sp>
      <p:sp>
        <p:nvSpPr>
          <p:cNvPr id="5" name="TextBox 4">
            <a:extLst>
              <a:ext uri="{FF2B5EF4-FFF2-40B4-BE49-F238E27FC236}">
                <a16:creationId xmlns:a16="http://schemas.microsoft.com/office/drawing/2014/main" id="{BB8F8BCD-B8D7-4C3D-ABBA-6B4F0FCCFDC6}"/>
              </a:ext>
            </a:extLst>
          </p:cNvPr>
          <p:cNvSpPr txBox="1"/>
          <p:nvPr/>
        </p:nvSpPr>
        <p:spPr>
          <a:xfrm>
            <a:off x="1248667" y="1912927"/>
            <a:ext cx="1422986" cy="215444"/>
          </a:xfrm>
          <a:prstGeom prst="rect">
            <a:avLst/>
          </a:prstGeom>
          <a:noFill/>
        </p:spPr>
        <p:txBody>
          <a:bodyPr wrap="square" lIns="0" tIns="0" rIns="0" bIns="0" rtlCol="0">
            <a:spAutoFit/>
          </a:bodyPr>
          <a:lstStyle/>
          <a:p>
            <a:pPr>
              <a:spcBef>
                <a:spcPts val="0"/>
              </a:spcBef>
              <a:spcAft>
                <a:spcPts val="0"/>
              </a:spcAft>
            </a:pPr>
            <a:r>
              <a:rPr lang="en-US" sz="1400" b="1" dirty="0">
                <a:latin typeface="+mn-lt"/>
              </a:rPr>
              <a:t>Working Memory</a:t>
            </a:r>
            <a:r>
              <a:rPr lang="en-US" sz="1400" b="1" baseline="30000" dirty="0">
                <a:latin typeface="+mn-lt"/>
              </a:rPr>
              <a:t>1</a:t>
            </a:r>
          </a:p>
        </p:txBody>
      </p:sp>
      <p:sp>
        <p:nvSpPr>
          <p:cNvPr id="11" name="TextBox 10">
            <a:extLst>
              <a:ext uri="{FF2B5EF4-FFF2-40B4-BE49-F238E27FC236}">
                <a16:creationId xmlns:a16="http://schemas.microsoft.com/office/drawing/2014/main" id="{886D6417-6E4B-4F7D-90AC-436B254B6012}"/>
              </a:ext>
            </a:extLst>
          </p:cNvPr>
          <p:cNvSpPr txBox="1"/>
          <p:nvPr/>
        </p:nvSpPr>
        <p:spPr>
          <a:xfrm>
            <a:off x="5654343" y="5521536"/>
            <a:ext cx="1283172" cy="215444"/>
          </a:xfrm>
          <a:prstGeom prst="rect">
            <a:avLst/>
          </a:prstGeom>
          <a:noFill/>
        </p:spPr>
        <p:txBody>
          <a:bodyPr wrap="none" lIns="0" tIns="0" rIns="0" bIns="0" rtlCol="0">
            <a:spAutoFit/>
          </a:bodyPr>
          <a:lstStyle/>
          <a:p>
            <a:pPr>
              <a:spcBef>
                <a:spcPts val="0"/>
              </a:spcBef>
              <a:spcAft>
                <a:spcPts val="0"/>
              </a:spcAft>
            </a:pPr>
            <a:r>
              <a:rPr lang="en-US" sz="1400" b="1" dirty="0">
                <a:latin typeface="+mn-lt"/>
              </a:rPr>
              <a:t>Visual Memory</a:t>
            </a:r>
            <a:r>
              <a:rPr lang="en-US" sz="1400" b="1" baseline="30000" dirty="0">
                <a:latin typeface="+mn-lt"/>
              </a:rPr>
              <a:t>1,2</a:t>
            </a:r>
          </a:p>
        </p:txBody>
      </p:sp>
      <p:sp>
        <p:nvSpPr>
          <p:cNvPr id="13" name="TextBox 12">
            <a:extLst>
              <a:ext uri="{FF2B5EF4-FFF2-40B4-BE49-F238E27FC236}">
                <a16:creationId xmlns:a16="http://schemas.microsoft.com/office/drawing/2014/main" id="{E596931D-F5C4-4833-BA58-5CB8569665B6}"/>
              </a:ext>
            </a:extLst>
          </p:cNvPr>
          <p:cNvSpPr txBox="1"/>
          <p:nvPr/>
        </p:nvSpPr>
        <p:spPr>
          <a:xfrm>
            <a:off x="6007268" y="4394557"/>
            <a:ext cx="2620974" cy="215444"/>
          </a:xfrm>
          <a:prstGeom prst="rect">
            <a:avLst/>
          </a:prstGeom>
          <a:noFill/>
        </p:spPr>
        <p:txBody>
          <a:bodyPr wrap="square" lIns="0" tIns="0" rIns="0" bIns="0" rtlCol="0">
            <a:spAutoFit/>
          </a:bodyPr>
          <a:lstStyle/>
          <a:p>
            <a:pPr>
              <a:spcBef>
                <a:spcPts val="0"/>
              </a:spcBef>
              <a:spcAft>
                <a:spcPts val="0"/>
              </a:spcAft>
            </a:pPr>
            <a:r>
              <a:rPr lang="en-US" sz="1400" b="1" dirty="0">
                <a:latin typeface="+mn-lt"/>
              </a:rPr>
              <a:t>Visuospatial Function</a:t>
            </a:r>
            <a:r>
              <a:rPr lang="en-US" sz="1400" b="1" baseline="30000" dirty="0">
                <a:latin typeface="+mn-lt"/>
              </a:rPr>
              <a:t>1,2</a:t>
            </a:r>
          </a:p>
        </p:txBody>
      </p:sp>
      <p:sp>
        <p:nvSpPr>
          <p:cNvPr id="15" name="TextBox 14">
            <a:extLst>
              <a:ext uri="{FF2B5EF4-FFF2-40B4-BE49-F238E27FC236}">
                <a16:creationId xmlns:a16="http://schemas.microsoft.com/office/drawing/2014/main" id="{D0F156FF-520C-4EE4-9828-61EB86E070DC}"/>
              </a:ext>
            </a:extLst>
          </p:cNvPr>
          <p:cNvSpPr txBox="1"/>
          <p:nvPr/>
        </p:nvSpPr>
        <p:spPr>
          <a:xfrm>
            <a:off x="6411793" y="1889726"/>
            <a:ext cx="2033887" cy="430887"/>
          </a:xfrm>
          <a:prstGeom prst="rect">
            <a:avLst/>
          </a:prstGeom>
          <a:noFill/>
        </p:spPr>
        <p:txBody>
          <a:bodyPr wrap="square" lIns="0" tIns="0" rIns="0" bIns="0" rtlCol="0">
            <a:spAutoFit/>
          </a:bodyPr>
          <a:lstStyle/>
          <a:p>
            <a:pPr>
              <a:spcBef>
                <a:spcPts val="0"/>
              </a:spcBef>
              <a:spcAft>
                <a:spcPts val="0"/>
              </a:spcAft>
            </a:pPr>
            <a:r>
              <a:rPr lang="en-US" sz="1400" b="1" dirty="0">
                <a:latin typeface="+mn-lt"/>
              </a:rPr>
              <a:t>Verbal Learning </a:t>
            </a:r>
            <a:br>
              <a:rPr lang="en-US" sz="1400" b="1" dirty="0">
                <a:latin typeface="+mn-lt"/>
              </a:rPr>
            </a:br>
            <a:r>
              <a:rPr lang="en-US" sz="1400" b="1" dirty="0">
                <a:latin typeface="+mn-lt"/>
              </a:rPr>
              <a:t>and Memory</a:t>
            </a:r>
            <a:r>
              <a:rPr lang="en-US" sz="1400" b="1" baseline="30000" dirty="0">
                <a:latin typeface="+mn-lt"/>
              </a:rPr>
              <a:t>2</a:t>
            </a:r>
          </a:p>
        </p:txBody>
      </p:sp>
      <p:sp>
        <p:nvSpPr>
          <p:cNvPr id="17" name="TextBox 16">
            <a:extLst>
              <a:ext uri="{FF2B5EF4-FFF2-40B4-BE49-F238E27FC236}">
                <a16:creationId xmlns:a16="http://schemas.microsoft.com/office/drawing/2014/main" id="{979426D7-1806-4B7B-B05F-00032C34D24A}"/>
              </a:ext>
            </a:extLst>
          </p:cNvPr>
          <p:cNvSpPr txBox="1"/>
          <p:nvPr/>
        </p:nvSpPr>
        <p:spPr>
          <a:xfrm>
            <a:off x="1588049" y="5448518"/>
            <a:ext cx="1901610" cy="215444"/>
          </a:xfrm>
          <a:prstGeom prst="rect">
            <a:avLst/>
          </a:prstGeom>
          <a:noFill/>
        </p:spPr>
        <p:txBody>
          <a:bodyPr wrap="none" lIns="0" tIns="0" rIns="0" bIns="0" rtlCol="0">
            <a:spAutoFit/>
          </a:bodyPr>
          <a:lstStyle/>
          <a:p>
            <a:pPr>
              <a:spcBef>
                <a:spcPts val="0"/>
              </a:spcBef>
              <a:spcAft>
                <a:spcPts val="0"/>
              </a:spcAft>
            </a:pPr>
            <a:r>
              <a:rPr lang="en-US" sz="1400" b="1" dirty="0">
                <a:latin typeface="+mn-lt"/>
              </a:rPr>
              <a:t>Attention/Concentration</a:t>
            </a:r>
            <a:r>
              <a:rPr lang="en-US" sz="1400" b="1" baseline="30000" dirty="0">
                <a:latin typeface="+mn-lt"/>
              </a:rPr>
              <a:t>1</a:t>
            </a:r>
          </a:p>
        </p:txBody>
      </p:sp>
      <p:sp>
        <p:nvSpPr>
          <p:cNvPr id="19" name="TextBox 18">
            <a:extLst>
              <a:ext uri="{FF2B5EF4-FFF2-40B4-BE49-F238E27FC236}">
                <a16:creationId xmlns:a16="http://schemas.microsoft.com/office/drawing/2014/main" id="{9E81F95A-026D-4827-8552-C75E5E3B5EC9}"/>
              </a:ext>
            </a:extLst>
          </p:cNvPr>
          <p:cNvSpPr txBox="1"/>
          <p:nvPr/>
        </p:nvSpPr>
        <p:spPr>
          <a:xfrm>
            <a:off x="895483" y="3062758"/>
            <a:ext cx="1548950" cy="215444"/>
          </a:xfrm>
          <a:prstGeom prst="rect">
            <a:avLst/>
          </a:prstGeom>
          <a:noFill/>
        </p:spPr>
        <p:txBody>
          <a:bodyPr wrap="none" lIns="0" tIns="0" rIns="0" bIns="0" rtlCol="0">
            <a:spAutoFit/>
          </a:bodyPr>
          <a:lstStyle/>
          <a:p>
            <a:pPr>
              <a:spcBef>
                <a:spcPts val="0"/>
              </a:spcBef>
              <a:spcAft>
                <a:spcPts val="0"/>
              </a:spcAft>
            </a:pPr>
            <a:r>
              <a:rPr lang="en-US" sz="1400" b="1" dirty="0">
                <a:latin typeface="+mn-lt"/>
              </a:rPr>
              <a:t>Executive Function</a:t>
            </a:r>
            <a:r>
              <a:rPr lang="en-US" sz="1400" b="1" baseline="30000" dirty="0">
                <a:latin typeface="+mn-lt"/>
              </a:rPr>
              <a:t>1,2</a:t>
            </a:r>
          </a:p>
        </p:txBody>
      </p:sp>
      <p:sp>
        <p:nvSpPr>
          <p:cNvPr id="21" name="TextBox 20">
            <a:extLst>
              <a:ext uri="{FF2B5EF4-FFF2-40B4-BE49-F238E27FC236}">
                <a16:creationId xmlns:a16="http://schemas.microsoft.com/office/drawing/2014/main" id="{BEE5D9EB-A1D6-4D38-9F07-064670726897}"/>
              </a:ext>
            </a:extLst>
          </p:cNvPr>
          <p:cNvSpPr txBox="1"/>
          <p:nvPr/>
        </p:nvSpPr>
        <p:spPr>
          <a:xfrm>
            <a:off x="1173407" y="4363973"/>
            <a:ext cx="1535036" cy="215444"/>
          </a:xfrm>
          <a:prstGeom prst="rect">
            <a:avLst/>
          </a:prstGeom>
          <a:noFill/>
        </p:spPr>
        <p:txBody>
          <a:bodyPr wrap="none" lIns="0" tIns="0" rIns="0" bIns="0" rtlCol="0">
            <a:spAutoFit/>
          </a:bodyPr>
          <a:lstStyle/>
          <a:p>
            <a:pPr>
              <a:spcBef>
                <a:spcPts val="0"/>
              </a:spcBef>
              <a:spcAft>
                <a:spcPts val="0"/>
              </a:spcAft>
            </a:pPr>
            <a:r>
              <a:rPr lang="en-US" sz="1400" b="1" dirty="0">
                <a:latin typeface="+mn-lt"/>
              </a:rPr>
              <a:t>Psychomotor Speed</a:t>
            </a:r>
            <a:r>
              <a:rPr lang="en-US" sz="1400" b="1" baseline="30000" dirty="0">
                <a:latin typeface="+mn-lt"/>
              </a:rPr>
              <a:t>1</a:t>
            </a:r>
          </a:p>
        </p:txBody>
      </p:sp>
      <p:sp>
        <p:nvSpPr>
          <p:cNvPr id="23" name="TextBox 22">
            <a:extLst>
              <a:ext uri="{FF2B5EF4-FFF2-40B4-BE49-F238E27FC236}">
                <a16:creationId xmlns:a16="http://schemas.microsoft.com/office/drawing/2014/main" id="{BC20E03A-E078-485D-B970-3069C43A768C}"/>
              </a:ext>
            </a:extLst>
          </p:cNvPr>
          <p:cNvSpPr txBox="1"/>
          <p:nvPr/>
        </p:nvSpPr>
        <p:spPr>
          <a:xfrm>
            <a:off x="6447514" y="3210965"/>
            <a:ext cx="2475016" cy="215444"/>
          </a:xfrm>
          <a:prstGeom prst="rect">
            <a:avLst/>
          </a:prstGeom>
          <a:noFill/>
        </p:spPr>
        <p:txBody>
          <a:bodyPr wrap="square" lIns="0" tIns="0" rIns="0" bIns="0" rtlCol="0">
            <a:spAutoFit/>
          </a:bodyPr>
          <a:lstStyle/>
          <a:p>
            <a:pPr>
              <a:spcBef>
                <a:spcPts val="0"/>
              </a:spcBef>
              <a:spcAft>
                <a:spcPts val="0"/>
              </a:spcAft>
            </a:pPr>
            <a:r>
              <a:rPr lang="en-US" sz="1400" b="1" dirty="0">
                <a:latin typeface="+mn-lt"/>
              </a:rPr>
              <a:t>Learning and Episodic Memory</a:t>
            </a:r>
            <a:r>
              <a:rPr lang="en-US" sz="1400" b="1" baseline="30000" dirty="0">
                <a:latin typeface="+mn-lt"/>
              </a:rPr>
              <a:t>1</a:t>
            </a:r>
          </a:p>
        </p:txBody>
      </p:sp>
      <p:sp>
        <p:nvSpPr>
          <p:cNvPr id="24" name="TextBox 23">
            <a:extLst>
              <a:ext uri="{FF2B5EF4-FFF2-40B4-BE49-F238E27FC236}">
                <a16:creationId xmlns:a16="http://schemas.microsoft.com/office/drawing/2014/main" id="{EF77D0E0-265F-482E-91F8-DF7DD5219E45}"/>
              </a:ext>
            </a:extLst>
          </p:cNvPr>
          <p:cNvSpPr txBox="1"/>
          <p:nvPr/>
        </p:nvSpPr>
        <p:spPr>
          <a:xfrm>
            <a:off x="419100" y="6307709"/>
            <a:ext cx="8386488" cy="123111"/>
          </a:xfrm>
          <a:prstGeom prst="rect">
            <a:avLst/>
          </a:prstGeom>
          <a:noFill/>
        </p:spPr>
        <p:txBody>
          <a:bodyPr wrap="square" lIns="0" tIns="0" rIns="0" bIns="0" rtlCol="0">
            <a:spAutoFit/>
          </a:bodyPr>
          <a:lstStyle/>
          <a:p>
            <a:pPr algn="l">
              <a:spcBef>
                <a:spcPts val="0"/>
              </a:spcBef>
              <a:spcAft>
                <a:spcPts val="0"/>
              </a:spcAft>
            </a:pPr>
            <a:r>
              <a:rPr lang="en-US" sz="800" b="1" dirty="0">
                <a:solidFill>
                  <a:srgbClr val="000000"/>
                </a:solidFill>
                <a:latin typeface="+mn-lt"/>
              </a:rPr>
              <a:t>References: 1. </a:t>
            </a:r>
            <a:r>
              <a:rPr lang="en-US" sz="800" dirty="0" err="1">
                <a:solidFill>
                  <a:srgbClr val="000000"/>
                </a:solidFill>
                <a:latin typeface="+mn-lt"/>
              </a:rPr>
              <a:t>Mandelblatt</a:t>
            </a:r>
            <a:r>
              <a:rPr lang="en-US" sz="800" dirty="0">
                <a:solidFill>
                  <a:srgbClr val="000000"/>
                </a:solidFill>
                <a:latin typeface="+mn-lt"/>
              </a:rPr>
              <a:t> JS et al. </a:t>
            </a:r>
            <a:r>
              <a:rPr lang="en-US" sz="800" i="1" dirty="0">
                <a:solidFill>
                  <a:srgbClr val="000000"/>
                </a:solidFill>
                <a:latin typeface="+mn-lt"/>
              </a:rPr>
              <a:t>J Clin Oncol</a:t>
            </a:r>
            <a:r>
              <a:rPr lang="en-US" sz="800" dirty="0">
                <a:solidFill>
                  <a:srgbClr val="000000"/>
                </a:solidFill>
                <a:latin typeface="+mn-lt"/>
              </a:rPr>
              <a:t>. 2014;32(24):2617-2626. </a:t>
            </a:r>
            <a:r>
              <a:rPr lang="en-US" sz="800" b="1" dirty="0">
                <a:solidFill>
                  <a:srgbClr val="000000"/>
                </a:solidFill>
                <a:latin typeface="+mn-lt"/>
              </a:rPr>
              <a:t>2. </a:t>
            </a:r>
            <a:r>
              <a:rPr lang="en-US" sz="800" b="1" dirty="0" err="1">
                <a:solidFill>
                  <a:srgbClr val="000000"/>
                </a:solidFill>
                <a:latin typeface="+mn-lt"/>
              </a:rPr>
              <a:t>A</a:t>
            </a:r>
            <a:r>
              <a:rPr lang="en-US" sz="800" dirty="0" err="1">
                <a:solidFill>
                  <a:srgbClr val="000000"/>
                </a:solidFill>
                <a:latin typeface="+mn-lt"/>
              </a:rPr>
              <a:t>libhai</a:t>
            </a:r>
            <a:r>
              <a:rPr lang="en-US" sz="800" dirty="0">
                <a:solidFill>
                  <a:srgbClr val="000000"/>
                </a:solidFill>
                <a:latin typeface="+mn-lt"/>
              </a:rPr>
              <a:t> SM et al. </a:t>
            </a:r>
            <a:r>
              <a:rPr lang="en-US" sz="800" i="1" dirty="0">
                <a:solidFill>
                  <a:srgbClr val="000000"/>
                </a:solidFill>
                <a:latin typeface="+mn-lt"/>
              </a:rPr>
              <a:t>J Clin Oncol</a:t>
            </a:r>
            <a:r>
              <a:rPr lang="en-US" sz="800" dirty="0">
                <a:solidFill>
                  <a:srgbClr val="000000"/>
                </a:solidFill>
                <a:latin typeface="+mn-lt"/>
              </a:rPr>
              <a:t>. 2010;28(34):5030-5037.  </a:t>
            </a:r>
          </a:p>
        </p:txBody>
      </p:sp>
      <p:cxnSp>
        <p:nvCxnSpPr>
          <p:cNvPr id="27" name="Straight Connector 26">
            <a:extLst>
              <a:ext uri="{FF2B5EF4-FFF2-40B4-BE49-F238E27FC236}">
                <a16:creationId xmlns:a16="http://schemas.microsoft.com/office/drawing/2014/main" id="{45B73F2A-F2F1-DB47-97C0-D1B3E5E689CB}"/>
              </a:ext>
            </a:extLst>
          </p:cNvPr>
          <p:cNvCxnSpPr>
            <a:cxnSpLocks/>
          </p:cNvCxnSpPr>
          <p:nvPr/>
        </p:nvCxnSpPr>
        <p:spPr bwMode="auto">
          <a:xfrm>
            <a:off x="2594629" y="2152695"/>
            <a:ext cx="964172" cy="365344"/>
          </a:xfrm>
          <a:prstGeom prst="line">
            <a:avLst/>
          </a:prstGeom>
          <a:solidFill>
            <a:schemeClr val="tx2"/>
          </a:solidFill>
          <a:ln w="12700" cap="flat" cmpd="sng" algn="ctr">
            <a:solidFill>
              <a:schemeClr val="accent5"/>
            </a:solidFill>
            <a:prstDash val="sysDot"/>
            <a:round/>
            <a:headEnd type="none" w="med" len="med"/>
            <a:tailEnd type="none" w="med" len="med"/>
          </a:ln>
          <a:effectLst/>
        </p:spPr>
      </p:cxnSp>
      <p:pic>
        <p:nvPicPr>
          <p:cNvPr id="36" name="Picture 35">
            <a:extLst>
              <a:ext uri="{FF2B5EF4-FFF2-40B4-BE49-F238E27FC236}">
                <a16:creationId xmlns:a16="http://schemas.microsoft.com/office/drawing/2014/main" id="{589E1742-ADCA-564C-8C23-EEB45DF765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2575" b="73354"/>
          <a:stretch/>
        </p:blipFill>
        <p:spPr>
          <a:xfrm>
            <a:off x="7172711" y="2813898"/>
            <a:ext cx="301863" cy="397067"/>
          </a:xfrm>
          <a:prstGeom prst="rect">
            <a:avLst/>
          </a:prstGeom>
        </p:spPr>
      </p:pic>
      <p:pic>
        <p:nvPicPr>
          <p:cNvPr id="37" name="Picture 36">
            <a:extLst>
              <a:ext uri="{FF2B5EF4-FFF2-40B4-BE49-F238E27FC236}">
                <a16:creationId xmlns:a16="http://schemas.microsoft.com/office/drawing/2014/main" id="{34A05E09-70F1-B744-9BB3-A52C188883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261" t="19678" r="41996" b="57915"/>
          <a:stretch/>
        </p:blipFill>
        <p:spPr>
          <a:xfrm>
            <a:off x="7032924" y="3963707"/>
            <a:ext cx="423704" cy="432153"/>
          </a:xfrm>
          <a:prstGeom prst="rect">
            <a:avLst/>
          </a:prstGeom>
        </p:spPr>
      </p:pic>
      <p:pic>
        <p:nvPicPr>
          <p:cNvPr id="38" name="Picture 37">
            <a:extLst>
              <a:ext uri="{FF2B5EF4-FFF2-40B4-BE49-F238E27FC236}">
                <a16:creationId xmlns:a16="http://schemas.microsoft.com/office/drawing/2014/main" id="{67F90DB3-F6B7-D84F-9CB1-A79BC69EF1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35" t="43101" r="57005" b="26595"/>
          <a:stretch/>
        </p:blipFill>
        <p:spPr>
          <a:xfrm>
            <a:off x="7121216" y="1379079"/>
            <a:ext cx="555970" cy="502088"/>
          </a:xfrm>
          <a:prstGeom prst="rect">
            <a:avLst/>
          </a:prstGeom>
        </p:spPr>
      </p:pic>
      <p:pic>
        <p:nvPicPr>
          <p:cNvPr id="39" name="Picture 38">
            <a:extLst>
              <a:ext uri="{FF2B5EF4-FFF2-40B4-BE49-F238E27FC236}">
                <a16:creationId xmlns:a16="http://schemas.microsoft.com/office/drawing/2014/main" id="{39C2B04D-320D-1143-BA42-69747B8F95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416" t="54572" r="19489" b="23021"/>
          <a:stretch/>
        </p:blipFill>
        <p:spPr>
          <a:xfrm>
            <a:off x="1730847" y="3960031"/>
            <a:ext cx="499961" cy="432153"/>
          </a:xfrm>
          <a:prstGeom prst="rect">
            <a:avLst/>
          </a:prstGeom>
        </p:spPr>
      </p:pic>
      <p:pic>
        <p:nvPicPr>
          <p:cNvPr id="40" name="Picture 39">
            <a:extLst>
              <a:ext uri="{FF2B5EF4-FFF2-40B4-BE49-F238E27FC236}">
                <a16:creationId xmlns:a16="http://schemas.microsoft.com/office/drawing/2014/main" id="{A20B171C-82BF-434B-8B85-3692092450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754" t="38264" r="151" b="45163"/>
          <a:stretch/>
        </p:blipFill>
        <p:spPr>
          <a:xfrm>
            <a:off x="5947553" y="5147299"/>
            <a:ext cx="499961" cy="319635"/>
          </a:xfrm>
          <a:prstGeom prst="rect">
            <a:avLst/>
          </a:prstGeom>
        </p:spPr>
      </p:pic>
      <p:pic>
        <p:nvPicPr>
          <p:cNvPr id="41" name="Picture 40">
            <a:extLst>
              <a:ext uri="{FF2B5EF4-FFF2-40B4-BE49-F238E27FC236}">
                <a16:creationId xmlns:a16="http://schemas.microsoft.com/office/drawing/2014/main" id="{FD5982FA-94EE-DD47-BBB5-12ADBE07DE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727" t="79388" r="30178" b="-1795"/>
          <a:stretch/>
        </p:blipFill>
        <p:spPr>
          <a:xfrm>
            <a:off x="2382115" y="4988550"/>
            <a:ext cx="499961" cy="432153"/>
          </a:xfrm>
          <a:prstGeom prst="rect">
            <a:avLst/>
          </a:prstGeom>
        </p:spPr>
      </p:pic>
      <p:pic>
        <p:nvPicPr>
          <p:cNvPr id="42" name="Picture 41">
            <a:extLst>
              <a:ext uri="{FF2B5EF4-FFF2-40B4-BE49-F238E27FC236}">
                <a16:creationId xmlns:a16="http://schemas.microsoft.com/office/drawing/2014/main" id="{24ED3544-39CA-8C44-8B99-B97AC0C1CA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56" t="76431" r="69861" b="1162"/>
          <a:stretch/>
        </p:blipFill>
        <p:spPr>
          <a:xfrm>
            <a:off x="1419976" y="2558290"/>
            <a:ext cx="499961" cy="432153"/>
          </a:xfrm>
          <a:prstGeom prst="rect">
            <a:avLst/>
          </a:prstGeom>
        </p:spPr>
      </p:pic>
      <p:cxnSp>
        <p:nvCxnSpPr>
          <p:cNvPr id="46" name="Straight Connector 45">
            <a:extLst>
              <a:ext uri="{FF2B5EF4-FFF2-40B4-BE49-F238E27FC236}">
                <a16:creationId xmlns:a16="http://schemas.microsoft.com/office/drawing/2014/main" id="{5DF339E7-290E-A249-9D14-063A0EDB9290}"/>
              </a:ext>
            </a:extLst>
          </p:cNvPr>
          <p:cNvCxnSpPr>
            <a:cxnSpLocks/>
          </p:cNvCxnSpPr>
          <p:nvPr/>
        </p:nvCxnSpPr>
        <p:spPr bwMode="auto">
          <a:xfrm>
            <a:off x="2544868" y="2982482"/>
            <a:ext cx="878194" cy="118410"/>
          </a:xfrm>
          <a:prstGeom prst="line">
            <a:avLst/>
          </a:prstGeom>
          <a:solidFill>
            <a:schemeClr val="tx2"/>
          </a:solidFill>
          <a:ln w="12700" cap="flat" cmpd="sng" algn="ctr">
            <a:solidFill>
              <a:schemeClr val="accent5"/>
            </a:solidFill>
            <a:prstDash val="sysDot"/>
            <a:round/>
            <a:headEnd type="none" w="med" len="med"/>
            <a:tailEnd type="none" w="med" len="med"/>
          </a:ln>
          <a:effectLst/>
        </p:spPr>
      </p:cxnSp>
      <p:cxnSp>
        <p:nvCxnSpPr>
          <p:cNvPr id="48" name="Straight Connector 47">
            <a:extLst>
              <a:ext uri="{FF2B5EF4-FFF2-40B4-BE49-F238E27FC236}">
                <a16:creationId xmlns:a16="http://schemas.microsoft.com/office/drawing/2014/main" id="{61634534-0D71-A645-A9D3-0CE967919671}"/>
              </a:ext>
            </a:extLst>
          </p:cNvPr>
          <p:cNvCxnSpPr>
            <a:cxnSpLocks/>
          </p:cNvCxnSpPr>
          <p:nvPr/>
        </p:nvCxnSpPr>
        <p:spPr bwMode="auto">
          <a:xfrm flipV="1">
            <a:off x="2715216" y="3937056"/>
            <a:ext cx="707846" cy="201386"/>
          </a:xfrm>
          <a:prstGeom prst="line">
            <a:avLst/>
          </a:prstGeom>
          <a:solidFill>
            <a:schemeClr val="tx2"/>
          </a:solidFill>
          <a:ln w="12700" cap="flat" cmpd="sng" algn="ctr">
            <a:solidFill>
              <a:schemeClr val="accent5"/>
            </a:solidFill>
            <a:prstDash val="sysDot"/>
            <a:round/>
            <a:headEnd type="none" w="med" len="med"/>
            <a:tailEnd type="none" w="med" len="med"/>
          </a:ln>
          <a:effectLst/>
        </p:spPr>
      </p:cxnSp>
      <p:cxnSp>
        <p:nvCxnSpPr>
          <p:cNvPr id="50" name="Straight Connector 49">
            <a:extLst>
              <a:ext uri="{FF2B5EF4-FFF2-40B4-BE49-F238E27FC236}">
                <a16:creationId xmlns:a16="http://schemas.microsoft.com/office/drawing/2014/main" id="{B09F8765-909E-AA44-B6F4-0EFE8283EBE4}"/>
              </a:ext>
            </a:extLst>
          </p:cNvPr>
          <p:cNvCxnSpPr>
            <a:cxnSpLocks/>
          </p:cNvCxnSpPr>
          <p:nvPr/>
        </p:nvCxnSpPr>
        <p:spPr bwMode="auto">
          <a:xfrm flipV="1">
            <a:off x="3341406" y="4689763"/>
            <a:ext cx="434791" cy="496534"/>
          </a:xfrm>
          <a:prstGeom prst="line">
            <a:avLst/>
          </a:prstGeom>
          <a:solidFill>
            <a:schemeClr val="tx2"/>
          </a:solidFill>
          <a:ln w="12700" cap="flat" cmpd="sng" algn="ctr">
            <a:solidFill>
              <a:schemeClr val="accent5"/>
            </a:solidFill>
            <a:prstDash val="sysDot"/>
            <a:round/>
            <a:headEnd type="none" w="med" len="med"/>
            <a:tailEnd type="none" w="med" len="med"/>
          </a:ln>
          <a:effectLst/>
        </p:spPr>
      </p:cxnSp>
      <p:cxnSp>
        <p:nvCxnSpPr>
          <p:cNvPr id="52" name="Straight Connector 51">
            <a:extLst>
              <a:ext uri="{FF2B5EF4-FFF2-40B4-BE49-F238E27FC236}">
                <a16:creationId xmlns:a16="http://schemas.microsoft.com/office/drawing/2014/main" id="{0F0D2A9D-1C7F-564C-8394-CEA27BC3C315}"/>
              </a:ext>
            </a:extLst>
          </p:cNvPr>
          <p:cNvCxnSpPr>
            <a:cxnSpLocks/>
          </p:cNvCxnSpPr>
          <p:nvPr/>
        </p:nvCxnSpPr>
        <p:spPr bwMode="auto">
          <a:xfrm flipH="1" flipV="1">
            <a:off x="5490585" y="4731758"/>
            <a:ext cx="405638" cy="480024"/>
          </a:xfrm>
          <a:prstGeom prst="line">
            <a:avLst/>
          </a:prstGeom>
          <a:solidFill>
            <a:schemeClr val="tx2"/>
          </a:solidFill>
          <a:ln w="12700" cap="flat" cmpd="sng" algn="ctr">
            <a:solidFill>
              <a:schemeClr val="accent5"/>
            </a:solidFill>
            <a:prstDash val="sysDot"/>
            <a:round/>
            <a:headEnd type="none" w="med" len="med"/>
            <a:tailEnd type="none" w="med" len="med"/>
          </a:ln>
          <a:effectLst/>
        </p:spPr>
      </p:cxnSp>
      <p:cxnSp>
        <p:nvCxnSpPr>
          <p:cNvPr id="54" name="Straight Connector 53">
            <a:extLst>
              <a:ext uri="{FF2B5EF4-FFF2-40B4-BE49-F238E27FC236}">
                <a16:creationId xmlns:a16="http://schemas.microsoft.com/office/drawing/2014/main" id="{D3AA2B82-A2A2-E34A-835B-F893AF4A2D1B}"/>
              </a:ext>
            </a:extLst>
          </p:cNvPr>
          <p:cNvCxnSpPr>
            <a:cxnSpLocks/>
          </p:cNvCxnSpPr>
          <p:nvPr/>
        </p:nvCxnSpPr>
        <p:spPr bwMode="auto">
          <a:xfrm flipH="1" flipV="1">
            <a:off x="5931889" y="3937056"/>
            <a:ext cx="701569" cy="174361"/>
          </a:xfrm>
          <a:prstGeom prst="line">
            <a:avLst/>
          </a:prstGeom>
          <a:solidFill>
            <a:schemeClr val="tx2"/>
          </a:solidFill>
          <a:ln w="12700" cap="flat" cmpd="sng" algn="ctr">
            <a:solidFill>
              <a:schemeClr val="accent5"/>
            </a:solidFill>
            <a:prstDash val="sysDot"/>
            <a:round/>
            <a:headEnd type="none" w="med" len="med"/>
            <a:tailEnd type="none" w="med" len="med"/>
          </a:ln>
          <a:effectLst/>
        </p:spPr>
      </p:cxnSp>
      <p:cxnSp>
        <p:nvCxnSpPr>
          <p:cNvPr id="56" name="Straight Connector 55">
            <a:extLst>
              <a:ext uri="{FF2B5EF4-FFF2-40B4-BE49-F238E27FC236}">
                <a16:creationId xmlns:a16="http://schemas.microsoft.com/office/drawing/2014/main" id="{485E8DAD-2D55-9648-B584-75A3E10A264D}"/>
              </a:ext>
            </a:extLst>
          </p:cNvPr>
          <p:cNvCxnSpPr>
            <a:cxnSpLocks/>
          </p:cNvCxnSpPr>
          <p:nvPr/>
        </p:nvCxnSpPr>
        <p:spPr bwMode="auto">
          <a:xfrm flipH="1">
            <a:off x="5924935" y="3046842"/>
            <a:ext cx="708523" cy="132048"/>
          </a:xfrm>
          <a:prstGeom prst="line">
            <a:avLst/>
          </a:prstGeom>
          <a:solidFill>
            <a:schemeClr val="tx2"/>
          </a:solidFill>
          <a:ln w="12700" cap="flat" cmpd="sng" algn="ctr">
            <a:solidFill>
              <a:schemeClr val="accent5"/>
            </a:solidFill>
            <a:prstDash val="sysDot"/>
            <a:round/>
            <a:headEnd type="none" w="med" len="med"/>
            <a:tailEnd type="none" w="med" len="med"/>
          </a:ln>
          <a:effectLst/>
        </p:spPr>
      </p:cxnSp>
      <p:cxnSp>
        <p:nvCxnSpPr>
          <p:cNvPr id="59" name="Straight Connector 58">
            <a:extLst>
              <a:ext uri="{FF2B5EF4-FFF2-40B4-BE49-F238E27FC236}">
                <a16:creationId xmlns:a16="http://schemas.microsoft.com/office/drawing/2014/main" id="{C86F281C-F049-124D-A0F2-E7A46C690DE7}"/>
              </a:ext>
            </a:extLst>
          </p:cNvPr>
          <p:cNvCxnSpPr>
            <a:cxnSpLocks/>
          </p:cNvCxnSpPr>
          <p:nvPr/>
        </p:nvCxnSpPr>
        <p:spPr bwMode="auto">
          <a:xfrm flipH="1">
            <a:off x="5825130" y="1915368"/>
            <a:ext cx="808328" cy="677721"/>
          </a:xfrm>
          <a:prstGeom prst="line">
            <a:avLst/>
          </a:prstGeom>
          <a:solidFill>
            <a:schemeClr val="tx2"/>
          </a:solidFill>
          <a:ln w="12700" cap="flat" cmpd="sng" algn="ctr">
            <a:solidFill>
              <a:schemeClr val="accent5"/>
            </a:solidFill>
            <a:prstDash val="sysDot"/>
            <a:round/>
            <a:headEnd type="none" w="med" len="med"/>
            <a:tailEnd type="none" w="med" len="med"/>
          </a:ln>
          <a:effectLst/>
        </p:spPr>
      </p:cxnSp>
      <p:pic>
        <p:nvPicPr>
          <p:cNvPr id="7" name="Picture 6">
            <a:extLst>
              <a:ext uri="{FF2B5EF4-FFF2-40B4-BE49-F238E27FC236}">
                <a16:creationId xmlns:a16="http://schemas.microsoft.com/office/drawing/2014/main" id="{85BCDDEB-930D-DB43-8E37-0DBCED6CCC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8839" y="1406699"/>
            <a:ext cx="485024" cy="484065"/>
          </a:xfrm>
          <a:prstGeom prst="rect">
            <a:avLst/>
          </a:prstGeom>
        </p:spPr>
      </p:pic>
    </p:spTree>
    <p:extLst>
      <p:ext uri="{BB962C8B-B14F-4D97-AF65-F5344CB8AC3E}">
        <p14:creationId xmlns:p14="http://schemas.microsoft.com/office/powerpoint/2010/main" val="29944000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DF036-62B6-4EC6-AED8-4756A240CDE1}"/>
              </a:ext>
            </a:extLst>
          </p:cNvPr>
          <p:cNvSpPr>
            <a:spLocks noGrp="1"/>
          </p:cNvSpPr>
          <p:nvPr>
            <p:ph type="title"/>
          </p:nvPr>
        </p:nvSpPr>
        <p:spPr/>
        <p:txBody>
          <a:bodyPr/>
          <a:lstStyle/>
          <a:p>
            <a:r>
              <a:rPr lang="en-US" dirty="0"/>
              <a:t>The Relationship Between Cognitive Dysfunction and ADT Use Remains Controversial</a:t>
            </a:r>
          </a:p>
        </p:txBody>
      </p:sp>
      <p:sp>
        <p:nvSpPr>
          <p:cNvPr id="23" name="Content Placeholder 22">
            <a:extLst>
              <a:ext uri="{FF2B5EF4-FFF2-40B4-BE49-F238E27FC236}">
                <a16:creationId xmlns:a16="http://schemas.microsoft.com/office/drawing/2014/main" id="{970C7DF0-C9E8-4B8B-B2E9-B488B21A7EFB}"/>
              </a:ext>
            </a:extLst>
          </p:cNvPr>
          <p:cNvSpPr>
            <a:spLocks noGrp="1"/>
          </p:cNvSpPr>
          <p:nvPr>
            <p:ph idx="1"/>
          </p:nvPr>
        </p:nvSpPr>
        <p:spPr>
          <a:xfrm>
            <a:off x="414779" y="1229462"/>
            <a:ext cx="8299009" cy="5143877"/>
          </a:xfrm>
        </p:spPr>
        <p:txBody>
          <a:bodyPr/>
          <a:lstStyle/>
          <a:p>
            <a:r>
              <a:rPr lang="en-US" sz="1800" dirty="0"/>
              <a:t>Considering the median age at prostate cancer diagnosis is 66 years, treatments may accelerate cognitive aging in a population already at risk of cognitive dysfunction</a:t>
            </a:r>
            <a:r>
              <a:rPr lang="en-US" sz="1800" baseline="30000" dirty="0"/>
              <a:t>1,2</a:t>
            </a:r>
            <a:endParaRPr lang="en-US" sz="1800" dirty="0"/>
          </a:p>
          <a:p>
            <a:endParaRPr lang="en-US" dirty="0"/>
          </a:p>
        </p:txBody>
      </p:sp>
      <p:graphicFrame>
        <p:nvGraphicFramePr>
          <p:cNvPr id="6" name="Table 5">
            <a:extLst>
              <a:ext uri="{FF2B5EF4-FFF2-40B4-BE49-F238E27FC236}">
                <a16:creationId xmlns:a16="http://schemas.microsoft.com/office/drawing/2014/main" id="{DFD71D07-9674-4755-AF3C-4900EA71CA9B}"/>
              </a:ext>
            </a:extLst>
          </p:cNvPr>
          <p:cNvGraphicFramePr>
            <a:graphicFrameLocks noGrp="1"/>
          </p:cNvGraphicFramePr>
          <p:nvPr>
            <p:extLst>
              <p:ext uri="{D42A27DB-BD31-4B8C-83A1-F6EECF244321}">
                <p14:modId xmlns:p14="http://schemas.microsoft.com/office/powerpoint/2010/main" val="3307839408"/>
              </p:ext>
            </p:extLst>
          </p:nvPr>
        </p:nvGraphicFramePr>
        <p:xfrm>
          <a:off x="430211" y="3703432"/>
          <a:ext cx="8159872" cy="1871733"/>
        </p:xfrm>
        <a:graphic>
          <a:graphicData uri="http://schemas.openxmlformats.org/drawingml/2006/table">
            <a:tbl>
              <a:tblPr firstRow="1" bandRow="1">
                <a:tableStyleId>{EB344D84-9AFB-497E-A393-DC336BA19D2E}</a:tableStyleId>
              </a:tblPr>
              <a:tblGrid>
                <a:gridCol w="2103409">
                  <a:extLst>
                    <a:ext uri="{9D8B030D-6E8A-4147-A177-3AD203B41FA5}">
                      <a16:colId xmlns:a16="http://schemas.microsoft.com/office/drawing/2014/main" val="603356828"/>
                    </a:ext>
                  </a:extLst>
                </a:gridCol>
                <a:gridCol w="4542347">
                  <a:extLst>
                    <a:ext uri="{9D8B030D-6E8A-4147-A177-3AD203B41FA5}">
                      <a16:colId xmlns:a16="http://schemas.microsoft.com/office/drawing/2014/main" val="4113954178"/>
                    </a:ext>
                  </a:extLst>
                </a:gridCol>
                <a:gridCol w="1514116">
                  <a:extLst>
                    <a:ext uri="{9D8B030D-6E8A-4147-A177-3AD203B41FA5}">
                      <a16:colId xmlns:a16="http://schemas.microsoft.com/office/drawing/2014/main" val="676661751"/>
                    </a:ext>
                  </a:extLst>
                </a:gridCol>
              </a:tblGrid>
              <a:tr h="260384">
                <a:tc grid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dirty="0">
                          <a:solidFill>
                            <a:schemeClr val="bg1"/>
                          </a:solidFill>
                          <a:cs typeface="Arial"/>
                        </a:rPr>
                        <a:t>Retrospective cohorts: associated with increase risk of ADT use</a:t>
                      </a:r>
                      <a:r>
                        <a:rPr lang="en-US" sz="1400" b="1" baseline="30000" dirty="0">
                          <a:solidFill>
                            <a:schemeClr val="bg1"/>
                          </a:solidFill>
                          <a:cs typeface="Arial"/>
                        </a:rPr>
                        <a:t>3</a:t>
                      </a: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71D49"/>
                    </a:solidFill>
                  </a:tcPr>
                </a:tc>
                <a:tc hMerge="1">
                  <a:txBody>
                    <a:bodyPr/>
                    <a:lstStyle/>
                    <a:p>
                      <a:pPr marL="0" marR="0" algn="ctr">
                        <a:lnSpc>
                          <a:spcPct val="107000"/>
                        </a:lnSpc>
                        <a:spcBef>
                          <a:spcPts val="0"/>
                        </a:spcBef>
                        <a:spcAft>
                          <a:spcPts val="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4BD00"/>
                    </a:solidFill>
                  </a:tcPr>
                </a:tc>
                <a:tc hMerge="1">
                  <a:txBody>
                    <a:bodyPr/>
                    <a:lstStyle/>
                    <a:p>
                      <a:pPr marL="0" marR="0" algn="ctr">
                        <a:lnSpc>
                          <a:spcPct val="107000"/>
                        </a:lnSpc>
                        <a:spcBef>
                          <a:spcPts val="0"/>
                        </a:spcBef>
                        <a:spcAft>
                          <a:spcPts val="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4BD00"/>
                    </a:solidFill>
                  </a:tcPr>
                </a:tc>
                <a:extLst>
                  <a:ext uri="{0D108BD9-81ED-4DB2-BD59-A6C34878D82A}">
                    <a16:rowId xmlns:a16="http://schemas.microsoft.com/office/drawing/2014/main" val="3085543728"/>
                  </a:ext>
                </a:extLst>
              </a:tr>
              <a:tr h="260384">
                <a:tc>
                  <a:txBody>
                    <a:bodyPr/>
                    <a:lstStyle/>
                    <a:p>
                      <a:pPr marL="0" marR="0">
                        <a:lnSpc>
                          <a:spcPct val="107000"/>
                        </a:lnSpc>
                        <a:spcBef>
                          <a:spcPts val="0"/>
                        </a:spcBef>
                        <a:spcAft>
                          <a:spcPts val="0"/>
                        </a:spcAft>
                      </a:pPr>
                      <a:r>
                        <a:rPr lang="en-US" sz="1200" dirty="0">
                          <a:solidFill>
                            <a:schemeClr val="bg1"/>
                          </a:solidFill>
                          <a:effectLst/>
                          <a:latin typeface="+mn-lt"/>
                        </a:rPr>
                        <a:t>Study name</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4BD00"/>
                    </a:solidFill>
                  </a:tcPr>
                </a:tc>
                <a:tc>
                  <a:txBody>
                    <a:bodyPr/>
                    <a:lstStyle/>
                    <a:p>
                      <a:pPr marL="0" marR="0" algn="ctr">
                        <a:lnSpc>
                          <a:spcPct val="107000"/>
                        </a:lnSpc>
                        <a:spcBef>
                          <a:spcPts val="0"/>
                        </a:spcBef>
                        <a:spcAft>
                          <a:spcPts val="0"/>
                        </a:spcAft>
                      </a:pPr>
                      <a:r>
                        <a:rPr lang="en-US" sz="1200" strike="noStrike" dirty="0">
                          <a:solidFill>
                            <a:schemeClr val="bg1"/>
                          </a:solidFill>
                          <a:effectLst/>
                          <a:latin typeface="+mn-lt"/>
                        </a:rPr>
                        <a:t>Adjusted HR (95%CI)</a:t>
                      </a:r>
                      <a:endParaRPr lang="en-US" sz="1200" strike="noStrike"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4BD00"/>
                    </a:solidFill>
                  </a:tcPr>
                </a:tc>
                <a:tc>
                  <a:txBody>
                    <a:bodyPr/>
                    <a:lstStyle/>
                    <a:p>
                      <a:pPr marL="0" marR="0" lvl="0" algn="ctr">
                        <a:lnSpc>
                          <a:spcPct val="107000"/>
                        </a:lnSpc>
                        <a:spcBef>
                          <a:spcPts val="0"/>
                        </a:spcBef>
                        <a:spcAft>
                          <a:spcPts val="0"/>
                        </a:spcAft>
                      </a:pPr>
                      <a:r>
                        <a:rPr lang="en-US" sz="1200" i="1" dirty="0">
                          <a:solidFill>
                            <a:schemeClr val="bg1"/>
                          </a:solidFill>
                          <a:effectLst/>
                          <a:latin typeface="+mn-lt"/>
                        </a:rPr>
                        <a:t>P</a:t>
                      </a:r>
                      <a:r>
                        <a:rPr lang="en-US" sz="1200" dirty="0">
                          <a:solidFill>
                            <a:schemeClr val="bg1"/>
                          </a:solidFill>
                          <a:effectLst/>
                          <a:latin typeface="+mn-lt"/>
                        </a:rPr>
                        <a:t>-value</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4BD00"/>
                    </a:solidFill>
                  </a:tcPr>
                </a:tc>
                <a:extLst>
                  <a:ext uri="{0D108BD9-81ED-4DB2-BD59-A6C34878D82A}">
                    <a16:rowId xmlns:a16="http://schemas.microsoft.com/office/drawing/2014/main" val="3743547842"/>
                  </a:ext>
                </a:extLst>
              </a:tr>
              <a:tr h="270193">
                <a:tc>
                  <a:txBody>
                    <a:bodyPr/>
                    <a:lstStyle/>
                    <a:p>
                      <a:pPr marL="0" marR="0">
                        <a:lnSpc>
                          <a:spcPct val="107000"/>
                        </a:lnSpc>
                        <a:spcBef>
                          <a:spcPts val="0"/>
                        </a:spcBef>
                        <a:spcAft>
                          <a:spcPts val="0"/>
                        </a:spcAft>
                      </a:pPr>
                      <a:r>
                        <a:rPr lang="en-US" sz="1200" dirty="0" err="1">
                          <a:solidFill>
                            <a:srgbClr val="000000"/>
                          </a:solidFill>
                          <a:effectLst/>
                          <a:latin typeface="+mn-lt"/>
                        </a:rPr>
                        <a:t>Shahinian</a:t>
                      </a:r>
                      <a:r>
                        <a:rPr lang="en-US" sz="1200" dirty="0">
                          <a:solidFill>
                            <a:srgbClr val="000000"/>
                          </a:solidFill>
                          <a:effectLst/>
                          <a:latin typeface="+mn-lt"/>
                        </a:rPr>
                        <a:t> et al 2006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dirty="0">
                          <a:solidFill>
                            <a:srgbClr val="000000"/>
                          </a:solidFill>
                          <a:effectLst/>
                          <a:latin typeface="+mn-lt"/>
                        </a:rPr>
                        <a:t>                                                                          0.99 (0.94-1.04)</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dirty="0">
                          <a:solidFill>
                            <a:srgbClr val="000000"/>
                          </a:solidFill>
                          <a:effectLst/>
                          <a:latin typeface="+mn-lt"/>
                        </a:rPr>
                        <a:t>0.70 </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57294225"/>
                  </a:ext>
                </a:extLst>
              </a:tr>
              <a:tr h="270193">
                <a:tc>
                  <a:txBody>
                    <a:bodyPr/>
                    <a:lstStyle/>
                    <a:p>
                      <a:pPr marL="0" marR="0">
                        <a:lnSpc>
                          <a:spcPct val="107000"/>
                        </a:lnSpc>
                        <a:spcBef>
                          <a:spcPts val="0"/>
                        </a:spcBef>
                        <a:spcAft>
                          <a:spcPts val="0"/>
                        </a:spcAft>
                      </a:pPr>
                      <a:r>
                        <a:rPr lang="en-US" sz="1200" dirty="0">
                          <a:solidFill>
                            <a:srgbClr val="000000"/>
                          </a:solidFill>
                          <a:effectLst/>
                          <a:latin typeface="+mn-lt"/>
                        </a:rPr>
                        <a:t>Kao et al 2006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                                                                          1.21 (0.82-1.79)</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0.34</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564229301"/>
                  </a:ext>
                </a:extLst>
              </a:tr>
              <a:tr h="270193">
                <a:tc>
                  <a:txBody>
                    <a:bodyPr/>
                    <a:lstStyle/>
                    <a:p>
                      <a:pPr marL="0" marR="0">
                        <a:lnSpc>
                          <a:spcPct val="107000"/>
                        </a:lnSpc>
                        <a:spcBef>
                          <a:spcPts val="0"/>
                        </a:spcBef>
                        <a:spcAft>
                          <a:spcPts val="0"/>
                        </a:spcAft>
                      </a:pPr>
                      <a:r>
                        <a:rPr lang="en-US" sz="1200" dirty="0">
                          <a:solidFill>
                            <a:srgbClr val="000000"/>
                          </a:solidFill>
                          <a:effectLst/>
                          <a:latin typeface="+mn-lt"/>
                        </a:rPr>
                        <a:t>Chung et al 2016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                                                                         1.71 (0.90-3.25)</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0.10</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3042509454"/>
                  </a:ext>
                </a:extLst>
              </a:tr>
              <a:tr h="270193">
                <a:tc>
                  <a:txBody>
                    <a:bodyPr/>
                    <a:lstStyle/>
                    <a:p>
                      <a:pPr marL="0" marR="0">
                        <a:lnSpc>
                          <a:spcPct val="107000"/>
                        </a:lnSpc>
                        <a:spcBef>
                          <a:spcPts val="0"/>
                        </a:spcBef>
                        <a:spcAft>
                          <a:spcPts val="0"/>
                        </a:spcAft>
                      </a:pPr>
                      <a:r>
                        <a:rPr lang="en-US" sz="1200" dirty="0" err="1">
                          <a:solidFill>
                            <a:srgbClr val="000000"/>
                          </a:solidFill>
                          <a:effectLst/>
                          <a:latin typeface="+mn-lt"/>
                        </a:rPr>
                        <a:t>Nead</a:t>
                      </a:r>
                      <a:r>
                        <a:rPr lang="en-US" sz="1200" dirty="0">
                          <a:solidFill>
                            <a:srgbClr val="000000"/>
                          </a:solidFill>
                          <a:effectLst/>
                          <a:latin typeface="+mn-lt"/>
                        </a:rPr>
                        <a:t> et al 2016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                                                                         1.88 (1.10-3.21)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0.02</a:t>
                      </a:r>
                      <a:r>
                        <a:rPr lang="en-US" sz="1200" baseline="30000" dirty="0">
                          <a:solidFill>
                            <a:srgbClr val="000000"/>
                          </a:solidFill>
                          <a:effectLst/>
                          <a:latin typeface="+mn-lt"/>
                        </a:rPr>
                        <a:t>a</a:t>
                      </a:r>
                      <a:endParaRPr lang="en-US" sz="1200" baseline="30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2573169120"/>
                  </a:ext>
                </a:extLst>
              </a:tr>
              <a:tr h="270193">
                <a:tc>
                  <a:txBody>
                    <a:bodyPr/>
                    <a:lstStyle/>
                    <a:p>
                      <a:pPr marL="0" marR="0">
                        <a:lnSpc>
                          <a:spcPct val="107000"/>
                        </a:lnSpc>
                        <a:spcBef>
                          <a:spcPts val="0"/>
                        </a:spcBef>
                        <a:spcAft>
                          <a:spcPts val="0"/>
                        </a:spcAft>
                      </a:pPr>
                      <a:r>
                        <a:rPr lang="en-US" sz="1200" b="1" dirty="0">
                          <a:solidFill>
                            <a:srgbClr val="000000"/>
                          </a:solidFill>
                          <a:effectLst/>
                          <a:latin typeface="+mn-lt"/>
                        </a:rPr>
                        <a:t>Random effect</a:t>
                      </a:r>
                      <a:endParaRPr lang="en-US" sz="12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                                                                         1.28 (0.93-1.76)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0.13</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2479862211"/>
                  </a:ext>
                </a:extLst>
              </a:tr>
            </a:tbl>
          </a:graphicData>
        </a:graphic>
      </p:graphicFrame>
      <p:sp>
        <p:nvSpPr>
          <p:cNvPr id="20" name="Text Box 8">
            <a:extLst>
              <a:ext uri="{FF2B5EF4-FFF2-40B4-BE49-F238E27FC236}">
                <a16:creationId xmlns:a16="http://schemas.microsoft.com/office/drawing/2014/main" id="{6AF27CBA-EBEF-4DBC-A455-827BD9F0E849}"/>
              </a:ext>
            </a:extLst>
          </p:cNvPr>
          <p:cNvSpPr txBox="1">
            <a:spLocks noChangeArrowheads="1"/>
          </p:cNvSpPr>
          <p:nvPr/>
        </p:nvSpPr>
        <p:spPr bwMode="auto">
          <a:xfrm>
            <a:off x="366195" y="6083981"/>
            <a:ext cx="7174715" cy="350848"/>
          </a:xfrm>
          <a:prstGeom prst="rect">
            <a:avLst/>
          </a:prstGeom>
          <a:noFill/>
          <a:ln w="9525">
            <a:noFill/>
            <a:miter lim="800000"/>
            <a:headEnd/>
            <a:tailEnd/>
          </a:ln>
        </p:spPr>
        <p:txBody>
          <a:bodyPr lIns="0" tIns="0" rIns="0" bIns="0" anchor="b" anchorCtr="0"/>
          <a:lstStyle/>
          <a:p>
            <a:pPr marL="57150" algn="l"/>
            <a:endParaRPr lang="en-US" sz="800" dirty="0">
              <a:solidFill>
                <a:srgbClr val="000000"/>
              </a:solidFill>
              <a:latin typeface="Calibri" panose="020F0502020204030204" pitchFamily="34" charset="0"/>
              <a:cs typeface="Calibri" panose="020F0502020204030204" pitchFamily="34" charset="0"/>
            </a:endParaRPr>
          </a:p>
          <a:p>
            <a:pPr marL="57150" algn="l">
              <a:spcBef>
                <a:spcPts val="0"/>
              </a:spcBef>
              <a:spcAft>
                <a:spcPts val="0"/>
              </a:spcAft>
            </a:pPr>
            <a:r>
              <a:rPr lang="en-US" sz="800" baseline="30000" dirty="0" err="1">
                <a:solidFill>
                  <a:srgbClr val="000000"/>
                </a:solidFill>
                <a:latin typeface="Calibri" panose="020F0502020204030204" pitchFamily="34" charset="0"/>
                <a:cs typeface="Calibri" panose="020F0502020204030204" pitchFamily="34" charset="0"/>
              </a:rPr>
              <a:t>a</a:t>
            </a:r>
            <a:r>
              <a:rPr lang="en-US" sz="800" dirty="0" err="1">
                <a:solidFill>
                  <a:srgbClr val="000000"/>
                </a:solidFill>
                <a:latin typeface="Calibri" panose="020F0502020204030204" pitchFamily="34" charset="0"/>
                <a:cs typeface="Calibri" panose="020F0502020204030204" pitchFamily="34" charset="0"/>
              </a:rPr>
              <a:t>Statistically</a:t>
            </a:r>
            <a:r>
              <a:rPr lang="en-US" sz="800" dirty="0">
                <a:solidFill>
                  <a:srgbClr val="000000"/>
                </a:solidFill>
                <a:latin typeface="Calibri" panose="020F0502020204030204" pitchFamily="34" charset="0"/>
                <a:cs typeface="Calibri" panose="020F0502020204030204" pitchFamily="34" charset="0"/>
              </a:rPr>
              <a:t> significant. </a:t>
            </a:r>
          </a:p>
          <a:p>
            <a:pPr marL="57150" algn="l">
              <a:spcBef>
                <a:spcPts val="0"/>
              </a:spcBef>
              <a:spcAft>
                <a:spcPts val="0"/>
              </a:spcAft>
            </a:pPr>
            <a:r>
              <a:rPr lang="en-US" sz="800" dirty="0">
                <a:solidFill>
                  <a:srgbClr val="000000"/>
                </a:solidFill>
                <a:latin typeface="Calibri" panose="020F0502020204030204" pitchFamily="34" charset="0"/>
                <a:cs typeface="Calibri" panose="020F0502020204030204" pitchFamily="34" charset="0"/>
              </a:rPr>
              <a:t>HR, hazard ratio; CI, confidence interval.</a:t>
            </a:r>
          </a:p>
          <a:p>
            <a:pPr marL="57150" algn="l">
              <a:spcBef>
                <a:spcPts val="0"/>
              </a:spcBef>
              <a:spcAft>
                <a:spcPts val="0"/>
              </a:spcAft>
            </a:pPr>
            <a:r>
              <a:rPr lang="en-US" sz="800" b="1" dirty="0">
                <a:solidFill>
                  <a:srgbClr val="000000"/>
                </a:solidFill>
                <a:latin typeface="Calibri" panose="020F0502020204030204" pitchFamily="34" charset="0"/>
                <a:cs typeface="Calibri" panose="020F0502020204030204" pitchFamily="34" charset="0"/>
              </a:rPr>
              <a:t>References:</a:t>
            </a:r>
            <a:r>
              <a:rPr lang="en-US" sz="800" dirty="0">
                <a:solidFill>
                  <a:srgbClr val="000000"/>
                </a:solidFill>
                <a:latin typeface="Calibri" panose="020F0502020204030204" pitchFamily="34" charset="0"/>
                <a:cs typeface="Calibri" panose="020F0502020204030204" pitchFamily="34" charset="0"/>
              </a:rPr>
              <a:t> </a:t>
            </a:r>
            <a:r>
              <a:rPr lang="en-US" sz="800" b="1" dirty="0">
                <a:solidFill>
                  <a:srgbClr val="000000"/>
                </a:solidFill>
                <a:latin typeface="Calibri" panose="020F0502020204030204" pitchFamily="34" charset="0"/>
                <a:cs typeface="Calibri" panose="020F0502020204030204" pitchFamily="34" charset="0"/>
              </a:rPr>
              <a:t>1. </a:t>
            </a:r>
            <a:r>
              <a:rPr lang="en-US" sz="800" dirty="0" err="1">
                <a:solidFill>
                  <a:srgbClr val="000000"/>
                </a:solidFill>
                <a:latin typeface="Calibri" panose="020F0502020204030204" pitchFamily="34" charset="0"/>
                <a:cs typeface="Calibri" panose="020F0502020204030204" pitchFamily="34" charset="0"/>
              </a:rPr>
              <a:t>Mchugh</a:t>
            </a:r>
            <a:r>
              <a:rPr lang="en-US" sz="800" dirty="0">
                <a:solidFill>
                  <a:srgbClr val="000000"/>
                </a:solidFill>
                <a:latin typeface="Calibri" panose="020F0502020204030204" pitchFamily="34" charset="0"/>
                <a:cs typeface="Calibri" panose="020F0502020204030204" pitchFamily="34" charset="0"/>
              </a:rPr>
              <a:t> DJ et al. </a:t>
            </a:r>
            <a:r>
              <a:rPr lang="en-US" sz="800" i="1" dirty="0">
                <a:solidFill>
                  <a:srgbClr val="000000"/>
                </a:solidFill>
                <a:latin typeface="Calibri" panose="020F0502020204030204" pitchFamily="34" charset="0"/>
                <a:cs typeface="Calibri" panose="020F0502020204030204" pitchFamily="34" charset="0"/>
              </a:rPr>
              <a:t>Cancer</a:t>
            </a:r>
            <a:r>
              <a:rPr lang="en-US" sz="800" dirty="0">
                <a:solidFill>
                  <a:srgbClr val="000000"/>
                </a:solidFill>
                <a:latin typeface="Calibri" panose="020F0502020204030204" pitchFamily="34" charset="0"/>
                <a:cs typeface="Calibri" panose="020F0502020204030204" pitchFamily="34" charset="0"/>
              </a:rPr>
              <a:t>. 2018;124(7):1326-1334.</a:t>
            </a:r>
            <a:r>
              <a:rPr lang="en-US" sz="800" b="1" dirty="0">
                <a:solidFill>
                  <a:srgbClr val="000000"/>
                </a:solidFill>
                <a:latin typeface="Calibri" panose="020F0502020204030204" pitchFamily="34" charset="0"/>
                <a:cs typeface="Calibri" panose="020F0502020204030204" pitchFamily="34" charset="0"/>
              </a:rPr>
              <a:t> 2. </a:t>
            </a: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Cancer Institute. Cancer stat facts: prostate cancer. </a:t>
            </a:r>
            <a:r>
              <a:rPr lang="en-US" sz="800" dirty="0">
                <a:solidFill>
                  <a:srgbClr val="000000"/>
                </a:solidFill>
                <a:latin typeface="Calibri" panose="020F0502020204030204" pitchFamily="34" charset="0"/>
                <a:ea typeface="Calibri" panose="020F0502020204030204" pitchFamily="34" charset="0"/>
                <a:cs typeface="Calibri" panose="020F0502020204030204" pitchFamily="34" charset="0"/>
              </a:rPr>
              <a:t>Accessed July 29, 2020.</a:t>
            </a:r>
            <a:r>
              <a:rPr lang="en-US" sz="800" b="1" dirty="0">
                <a:solidFill>
                  <a:srgbClr val="000000"/>
                </a:solidFill>
                <a:latin typeface="Calibri" panose="020F0502020204030204" pitchFamily="34" charset="0"/>
                <a:cs typeface="Calibri" panose="020F0502020204030204" pitchFamily="34" charset="0"/>
              </a:rPr>
              <a:t> </a:t>
            </a: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https://seer.cancer.gov/statfacts/html/prost.html. </a:t>
            </a:r>
            <a:r>
              <a:rPr lang="en-US" sz="800" b="1" dirty="0">
                <a:solidFill>
                  <a:srgbClr val="000000"/>
                </a:solidFill>
                <a:latin typeface="Calibri" panose="020F0502020204030204" pitchFamily="34" charset="0"/>
                <a:cs typeface="Calibri" panose="020F0502020204030204" pitchFamily="34" charset="0"/>
              </a:rPr>
              <a:t>3. </a:t>
            </a:r>
            <a:r>
              <a:rPr lang="da-DK" sz="800" dirty="0">
                <a:solidFill>
                  <a:srgbClr val="000000"/>
                </a:solidFill>
                <a:latin typeface="Calibri" panose="020F0502020204030204" pitchFamily="34" charset="0"/>
                <a:cs typeface="Calibri" panose="020F0502020204030204" pitchFamily="34" charset="0"/>
              </a:rPr>
              <a:t>Sun M et al. </a:t>
            </a:r>
            <a:r>
              <a:rPr lang="da-DK" sz="800" i="1" dirty="0">
                <a:solidFill>
                  <a:srgbClr val="000000"/>
                </a:solidFill>
                <a:latin typeface="Calibri" panose="020F0502020204030204" pitchFamily="34" charset="0"/>
                <a:cs typeface="Calibri" panose="020F0502020204030204" pitchFamily="34" charset="0"/>
              </a:rPr>
              <a:t>J Urol. </a:t>
            </a:r>
            <a:r>
              <a:rPr lang="da-DK" sz="800" dirty="0">
                <a:solidFill>
                  <a:srgbClr val="000000"/>
                </a:solidFill>
                <a:latin typeface="Calibri" panose="020F0502020204030204" pitchFamily="34" charset="0"/>
                <a:cs typeface="Calibri" panose="020F0502020204030204" pitchFamily="34" charset="0"/>
              </a:rPr>
              <a:t>2018;199(6):1417-1425.</a:t>
            </a:r>
            <a:endParaRPr lang="en-US" sz="800" dirty="0">
              <a:solidFill>
                <a:srgbClr val="000000"/>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06332DD7-D1E9-4E48-B7F6-91B26E5432F2}"/>
              </a:ext>
            </a:extLst>
          </p:cNvPr>
          <p:cNvCxnSpPr/>
          <p:nvPr/>
        </p:nvCxnSpPr>
        <p:spPr bwMode="auto">
          <a:xfrm>
            <a:off x="3834310" y="4219109"/>
            <a:ext cx="0" cy="1355650"/>
          </a:xfrm>
          <a:prstGeom prst="line">
            <a:avLst/>
          </a:prstGeom>
          <a:solidFill>
            <a:schemeClr val="tx2"/>
          </a:solidFill>
          <a:ln w="19050" cap="flat" cmpd="sng" algn="ctr">
            <a:solidFill>
              <a:srgbClr val="000000"/>
            </a:solidFill>
            <a:prstDash val="solid"/>
            <a:round/>
            <a:headEnd type="none" w="med" len="med"/>
            <a:tailEnd type="none" w="med" len="med"/>
          </a:ln>
          <a:effectLst/>
        </p:spPr>
      </p:cxnSp>
      <p:grpSp>
        <p:nvGrpSpPr>
          <p:cNvPr id="18" name="Group 17">
            <a:extLst>
              <a:ext uri="{FF2B5EF4-FFF2-40B4-BE49-F238E27FC236}">
                <a16:creationId xmlns:a16="http://schemas.microsoft.com/office/drawing/2014/main" id="{73167F61-A4F9-A94D-8143-4EB8089AD20D}"/>
              </a:ext>
            </a:extLst>
          </p:cNvPr>
          <p:cNvGrpSpPr/>
          <p:nvPr/>
        </p:nvGrpSpPr>
        <p:grpSpPr>
          <a:xfrm>
            <a:off x="3725881" y="4264033"/>
            <a:ext cx="406264" cy="1280181"/>
            <a:chOff x="3592286" y="2656114"/>
            <a:chExt cx="406264" cy="1280181"/>
          </a:xfrm>
        </p:grpSpPr>
        <p:cxnSp>
          <p:nvCxnSpPr>
            <p:cNvPr id="9" name="Straight Connector 8">
              <a:extLst>
                <a:ext uri="{FF2B5EF4-FFF2-40B4-BE49-F238E27FC236}">
                  <a16:creationId xmlns:a16="http://schemas.microsoft.com/office/drawing/2014/main" id="{469567C9-7C81-1947-B9FB-344DFC978450}"/>
                </a:ext>
              </a:extLst>
            </p:cNvPr>
            <p:cNvCxnSpPr/>
            <p:nvPr/>
          </p:nvCxnSpPr>
          <p:spPr bwMode="auto">
            <a:xfrm>
              <a:off x="3629025" y="3025120"/>
              <a:ext cx="222250" cy="0"/>
            </a:xfrm>
            <a:prstGeom prst="line">
              <a:avLst/>
            </a:prstGeom>
            <a:solidFill>
              <a:schemeClr val="tx2"/>
            </a:solidFill>
            <a:ln w="19050" cap="flat" cmpd="sng" algn="ctr">
              <a:solidFill>
                <a:srgbClr val="00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F5B53F86-10A3-2C4C-8C50-243BEC873908}"/>
                </a:ext>
              </a:extLst>
            </p:cNvPr>
            <p:cNvCxnSpPr>
              <a:cxnSpLocks/>
            </p:cNvCxnSpPr>
            <p:nvPr/>
          </p:nvCxnSpPr>
          <p:spPr bwMode="auto">
            <a:xfrm>
              <a:off x="3667125" y="3283555"/>
              <a:ext cx="331425" cy="0"/>
            </a:xfrm>
            <a:prstGeom prst="line">
              <a:avLst/>
            </a:prstGeom>
            <a:solidFill>
              <a:schemeClr val="tx2"/>
            </a:solidFill>
            <a:ln w="19050" cap="flat" cmpd="sng" algn="ctr">
              <a:solidFill>
                <a:srgbClr val="00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58FDA64-16BA-3B4D-85F3-12A25E34AE8A}"/>
                </a:ext>
              </a:extLst>
            </p:cNvPr>
            <p:cNvCxnSpPr>
              <a:cxnSpLocks/>
            </p:cNvCxnSpPr>
            <p:nvPr/>
          </p:nvCxnSpPr>
          <p:spPr bwMode="auto">
            <a:xfrm>
              <a:off x="3711225" y="3552775"/>
              <a:ext cx="274320" cy="0"/>
            </a:xfrm>
            <a:prstGeom prst="line">
              <a:avLst/>
            </a:prstGeom>
            <a:solidFill>
              <a:schemeClr val="tx2"/>
            </a:solidFill>
            <a:ln w="19050" cap="flat" cmpd="sng" algn="ctr">
              <a:solidFill>
                <a:srgbClr val="000000"/>
              </a:solidFill>
              <a:prstDash val="solid"/>
              <a:round/>
              <a:headEnd type="none" w="med" len="med"/>
              <a:tailEnd type="none" w="med" len="med"/>
            </a:ln>
            <a:effectLst/>
          </p:spPr>
        </p:cxnSp>
        <p:sp>
          <p:nvSpPr>
            <p:cNvPr id="4" name="Rectangle 3">
              <a:extLst>
                <a:ext uri="{FF2B5EF4-FFF2-40B4-BE49-F238E27FC236}">
                  <a16:creationId xmlns:a16="http://schemas.microsoft.com/office/drawing/2014/main" id="{EAF483C9-9765-A14B-BDC2-0EE4A1DA33B8}"/>
                </a:ext>
              </a:extLst>
            </p:cNvPr>
            <p:cNvSpPr/>
            <p:nvPr/>
          </p:nvSpPr>
          <p:spPr bwMode="auto">
            <a:xfrm>
              <a:off x="3592286" y="2656114"/>
              <a:ext cx="195943" cy="210457"/>
            </a:xfrm>
            <a:prstGeom prst="rect">
              <a:avLst/>
            </a:prstGeom>
            <a:solidFill>
              <a:srgbClr val="2E378D"/>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B30A9AD-3513-ED46-9DBA-CB2EB24C4E6A}"/>
                </a:ext>
              </a:extLst>
            </p:cNvPr>
            <p:cNvSpPr/>
            <p:nvPr/>
          </p:nvSpPr>
          <p:spPr bwMode="auto">
            <a:xfrm>
              <a:off x="3665147" y="2944801"/>
              <a:ext cx="154627" cy="162531"/>
            </a:xfrm>
            <a:prstGeom prst="rect">
              <a:avLst/>
            </a:prstGeom>
            <a:solidFill>
              <a:srgbClr val="2E378D"/>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1A38B743-80AB-DD46-802F-71E3BCBCBF0E}"/>
                </a:ext>
              </a:extLst>
            </p:cNvPr>
            <p:cNvSpPr/>
            <p:nvPr/>
          </p:nvSpPr>
          <p:spPr bwMode="auto">
            <a:xfrm>
              <a:off x="3760047" y="3229318"/>
              <a:ext cx="119453" cy="125559"/>
            </a:xfrm>
            <a:prstGeom prst="rect">
              <a:avLst/>
            </a:prstGeom>
            <a:solidFill>
              <a:srgbClr val="2E378D"/>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59D64C35-E071-AB48-A995-36B473246D7E}"/>
                </a:ext>
              </a:extLst>
            </p:cNvPr>
            <p:cNvSpPr/>
            <p:nvPr/>
          </p:nvSpPr>
          <p:spPr bwMode="auto">
            <a:xfrm>
              <a:off x="3788229" y="3482587"/>
              <a:ext cx="119453" cy="137160"/>
            </a:xfrm>
            <a:prstGeom prst="rect">
              <a:avLst/>
            </a:prstGeom>
            <a:solidFill>
              <a:srgbClr val="2E378D"/>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7" name="Freeform 6">
              <a:extLst>
                <a:ext uri="{FF2B5EF4-FFF2-40B4-BE49-F238E27FC236}">
                  <a16:creationId xmlns:a16="http://schemas.microsoft.com/office/drawing/2014/main" id="{5B947B6C-E79A-1F48-93AF-9699D25E98DC}"/>
                </a:ext>
              </a:extLst>
            </p:cNvPr>
            <p:cNvSpPr/>
            <p:nvPr/>
          </p:nvSpPr>
          <p:spPr bwMode="auto">
            <a:xfrm>
              <a:off x="3673475" y="3714045"/>
              <a:ext cx="171450" cy="222250"/>
            </a:xfrm>
            <a:custGeom>
              <a:avLst/>
              <a:gdLst>
                <a:gd name="connsiteX0" fmla="*/ 0 w 171450"/>
                <a:gd name="connsiteY0" fmla="*/ 101600 h 222250"/>
                <a:gd name="connsiteX1" fmla="*/ 95250 w 171450"/>
                <a:gd name="connsiteY1" fmla="*/ 0 h 222250"/>
                <a:gd name="connsiteX2" fmla="*/ 171450 w 171450"/>
                <a:gd name="connsiteY2" fmla="*/ 111125 h 222250"/>
                <a:gd name="connsiteX3" fmla="*/ 82550 w 171450"/>
                <a:gd name="connsiteY3" fmla="*/ 222250 h 222250"/>
                <a:gd name="connsiteX4" fmla="*/ 0 w 171450"/>
                <a:gd name="connsiteY4" fmla="*/ 1016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22250">
                  <a:moveTo>
                    <a:pt x="0" y="101600"/>
                  </a:moveTo>
                  <a:lnTo>
                    <a:pt x="95250" y="0"/>
                  </a:lnTo>
                  <a:lnTo>
                    <a:pt x="171450" y="111125"/>
                  </a:lnTo>
                  <a:lnTo>
                    <a:pt x="82550" y="222250"/>
                  </a:lnTo>
                  <a:lnTo>
                    <a:pt x="0" y="101600"/>
                  </a:lnTo>
                  <a:close/>
                </a:path>
              </a:pathLst>
            </a:custGeom>
            <a:solidFill>
              <a:srgbClr val="2E378D"/>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sp>
        <p:nvSpPr>
          <p:cNvPr id="16" name="TextBox 15">
            <a:extLst>
              <a:ext uri="{FF2B5EF4-FFF2-40B4-BE49-F238E27FC236}">
                <a16:creationId xmlns:a16="http://schemas.microsoft.com/office/drawing/2014/main" id="{338B24AE-759E-4E43-826B-42A17DCA4054}"/>
              </a:ext>
            </a:extLst>
          </p:cNvPr>
          <p:cNvSpPr txBox="1"/>
          <p:nvPr/>
        </p:nvSpPr>
        <p:spPr>
          <a:xfrm>
            <a:off x="3654165" y="5617235"/>
            <a:ext cx="358627" cy="169277"/>
          </a:xfrm>
          <a:prstGeom prst="rect">
            <a:avLst/>
          </a:prstGeom>
          <a:noFill/>
        </p:spPr>
        <p:txBody>
          <a:bodyPr wrap="square" lIns="0" tIns="0" rIns="0" bIns="0" rtlCol="0">
            <a:spAutoFit/>
          </a:bodyPr>
          <a:lstStyle/>
          <a:p>
            <a:pPr>
              <a:spcBef>
                <a:spcPts val="0"/>
              </a:spcBef>
              <a:spcAft>
                <a:spcPts val="0"/>
              </a:spcAft>
            </a:pPr>
            <a:r>
              <a:rPr lang="en-US" sz="1100" b="1" dirty="0">
                <a:latin typeface="+mn-lt"/>
              </a:rPr>
              <a:t>1</a:t>
            </a:r>
          </a:p>
        </p:txBody>
      </p:sp>
      <p:graphicFrame>
        <p:nvGraphicFramePr>
          <p:cNvPr id="28" name="Table 5">
            <a:extLst>
              <a:ext uri="{FF2B5EF4-FFF2-40B4-BE49-F238E27FC236}">
                <a16:creationId xmlns:a16="http://schemas.microsoft.com/office/drawing/2014/main" id="{89A7F490-2AB2-4AFE-AAEA-7FC48B693C54}"/>
              </a:ext>
            </a:extLst>
          </p:cNvPr>
          <p:cNvGraphicFramePr>
            <a:graphicFrameLocks noGrp="1"/>
          </p:cNvGraphicFramePr>
          <p:nvPr>
            <p:extLst>
              <p:ext uri="{D42A27DB-BD31-4B8C-83A1-F6EECF244321}">
                <p14:modId xmlns:p14="http://schemas.microsoft.com/office/powerpoint/2010/main" val="1751592352"/>
              </p:ext>
            </p:extLst>
          </p:nvPr>
        </p:nvGraphicFramePr>
        <p:xfrm>
          <a:off x="430211" y="2217890"/>
          <a:ext cx="8159870" cy="1254165"/>
        </p:xfrm>
        <a:graphic>
          <a:graphicData uri="http://schemas.openxmlformats.org/drawingml/2006/table">
            <a:tbl>
              <a:tblPr firstRow="1" bandRow="1">
                <a:tableStyleId>{EB344D84-9AFB-497E-A393-DC336BA19D2E}</a:tableStyleId>
              </a:tblPr>
              <a:tblGrid>
                <a:gridCol w="2103410">
                  <a:extLst>
                    <a:ext uri="{9D8B030D-6E8A-4147-A177-3AD203B41FA5}">
                      <a16:colId xmlns:a16="http://schemas.microsoft.com/office/drawing/2014/main" val="603356828"/>
                    </a:ext>
                  </a:extLst>
                </a:gridCol>
                <a:gridCol w="4542345">
                  <a:extLst>
                    <a:ext uri="{9D8B030D-6E8A-4147-A177-3AD203B41FA5}">
                      <a16:colId xmlns:a16="http://schemas.microsoft.com/office/drawing/2014/main" val="2566789247"/>
                    </a:ext>
                  </a:extLst>
                </a:gridCol>
                <a:gridCol w="1514115">
                  <a:extLst>
                    <a:ext uri="{9D8B030D-6E8A-4147-A177-3AD203B41FA5}">
                      <a16:colId xmlns:a16="http://schemas.microsoft.com/office/drawing/2014/main" val="676661751"/>
                    </a:ext>
                  </a:extLst>
                </a:gridCol>
              </a:tblGrid>
              <a:tr h="304771">
                <a:tc grid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dirty="0">
                          <a:solidFill>
                            <a:schemeClr val="bg1"/>
                          </a:solidFill>
                          <a:cs typeface="Arial"/>
                        </a:rPr>
                        <a:t>Prospective cohorts: no association with ADT use</a:t>
                      </a:r>
                      <a:r>
                        <a:rPr lang="en-US" sz="1400" b="1" baseline="30000" dirty="0">
                          <a:solidFill>
                            <a:schemeClr val="bg1"/>
                          </a:solidFill>
                          <a:cs typeface="Arial"/>
                        </a:rPr>
                        <a:t>3</a:t>
                      </a:r>
                      <a:endParaRPr lang="en-US" sz="1400" b="1" dirty="0">
                        <a:solidFill>
                          <a:schemeClr val="bg1"/>
                        </a:solidFill>
                        <a:cs typeface="Arial"/>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1D49"/>
                    </a:solidFill>
                  </a:tcPr>
                </a:tc>
                <a:tc hMerge="1">
                  <a:txBody>
                    <a:bodyPr/>
                    <a:lstStyle/>
                    <a:p>
                      <a:pPr marL="0" marR="0" algn="ctr">
                        <a:lnSpc>
                          <a:spcPct val="107000"/>
                        </a:lnSpc>
                        <a:spcBef>
                          <a:spcPts val="0"/>
                        </a:spcBef>
                        <a:spcAft>
                          <a:spcPts val="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D00"/>
                    </a:solidFill>
                  </a:tcPr>
                </a:tc>
                <a:tc hMerge="1">
                  <a:txBody>
                    <a:bodyPr/>
                    <a:lstStyle/>
                    <a:p>
                      <a:pPr marL="0" marR="0" algn="ctr">
                        <a:lnSpc>
                          <a:spcPct val="107000"/>
                        </a:lnSpc>
                        <a:spcBef>
                          <a:spcPts val="0"/>
                        </a:spcBef>
                        <a:spcAft>
                          <a:spcPts val="0"/>
                        </a:spcAft>
                      </a:pP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D00"/>
                    </a:solidFill>
                  </a:tcPr>
                </a:tc>
                <a:extLst>
                  <a:ext uri="{0D108BD9-81ED-4DB2-BD59-A6C34878D82A}">
                    <a16:rowId xmlns:a16="http://schemas.microsoft.com/office/drawing/2014/main" val="1380152883"/>
                  </a:ext>
                </a:extLst>
              </a:tr>
              <a:tr h="230111">
                <a:tc>
                  <a:txBody>
                    <a:bodyPr/>
                    <a:lstStyle/>
                    <a:p>
                      <a:pPr marL="0" marR="0">
                        <a:lnSpc>
                          <a:spcPct val="107000"/>
                        </a:lnSpc>
                        <a:spcBef>
                          <a:spcPts val="0"/>
                        </a:spcBef>
                        <a:spcAft>
                          <a:spcPts val="0"/>
                        </a:spcAft>
                      </a:pPr>
                      <a:r>
                        <a:rPr lang="en-US" sz="1200" dirty="0">
                          <a:solidFill>
                            <a:schemeClr val="bg1"/>
                          </a:solidFill>
                          <a:effectLst/>
                          <a:latin typeface="+mn-lt"/>
                        </a:rPr>
                        <a:t>Study name</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D00"/>
                    </a:solidFill>
                  </a:tcPr>
                </a:tc>
                <a:tc>
                  <a:txBody>
                    <a:bodyPr/>
                    <a:lstStyle/>
                    <a:p>
                      <a:pPr marL="0" marR="0" algn="ctr">
                        <a:lnSpc>
                          <a:spcPct val="107000"/>
                        </a:lnSpc>
                        <a:spcBef>
                          <a:spcPts val="0"/>
                        </a:spcBef>
                        <a:spcAft>
                          <a:spcPts val="0"/>
                        </a:spcAft>
                      </a:pPr>
                      <a:r>
                        <a:rPr lang="en-US" sz="1200" dirty="0">
                          <a:solidFill>
                            <a:schemeClr val="bg1"/>
                          </a:solidFill>
                          <a:effectLst/>
                          <a:latin typeface="+mn-lt"/>
                        </a:rPr>
                        <a:t>Adjusted HR (95% CI)</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D00"/>
                    </a:solidFill>
                  </a:tcPr>
                </a:tc>
                <a:tc>
                  <a:txBody>
                    <a:bodyPr/>
                    <a:lstStyle/>
                    <a:p>
                      <a:pPr marL="0" marR="0" algn="ctr">
                        <a:lnSpc>
                          <a:spcPct val="107000"/>
                        </a:lnSpc>
                        <a:spcBef>
                          <a:spcPts val="0"/>
                        </a:spcBef>
                        <a:spcAft>
                          <a:spcPts val="0"/>
                        </a:spcAft>
                      </a:pPr>
                      <a:r>
                        <a:rPr lang="en-US" sz="1200" i="1" dirty="0">
                          <a:solidFill>
                            <a:schemeClr val="bg1"/>
                          </a:solidFill>
                          <a:effectLst/>
                          <a:latin typeface="+mn-lt"/>
                        </a:rPr>
                        <a:t>P</a:t>
                      </a:r>
                      <a:r>
                        <a:rPr lang="en-US" sz="1200" dirty="0">
                          <a:solidFill>
                            <a:schemeClr val="bg1"/>
                          </a:solidFill>
                          <a:effectLst/>
                          <a:latin typeface="+mn-lt"/>
                        </a:rPr>
                        <a:t>-value</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D00"/>
                    </a:solidFill>
                  </a:tcPr>
                </a:tc>
                <a:extLst>
                  <a:ext uri="{0D108BD9-81ED-4DB2-BD59-A6C34878D82A}">
                    <a16:rowId xmlns:a16="http://schemas.microsoft.com/office/drawing/2014/main" val="3743547842"/>
                  </a:ext>
                </a:extLst>
              </a:tr>
              <a:tr h="244586">
                <a:tc>
                  <a:txBody>
                    <a:bodyPr/>
                    <a:lstStyle/>
                    <a:p>
                      <a:pPr marL="0" marR="0">
                        <a:lnSpc>
                          <a:spcPct val="107000"/>
                        </a:lnSpc>
                        <a:spcBef>
                          <a:spcPts val="0"/>
                        </a:spcBef>
                        <a:spcAft>
                          <a:spcPts val="0"/>
                        </a:spcAft>
                      </a:pPr>
                      <a:r>
                        <a:rPr lang="en-US" sz="1200" dirty="0">
                          <a:solidFill>
                            <a:srgbClr val="000000"/>
                          </a:solidFill>
                          <a:effectLst/>
                          <a:latin typeface="+mn-lt"/>
                        </a:rPr>
                        <a:t>Alibhai et al 2010</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dirty="0">
                          <a:solidFill>
                            <a:srgbClr val="000000"/>
                          </a:solidFill>
                          <a:effectLst/>
                          <a:latin typeface="+mn-lt"/>
                        </a:rPr>
                        <a:t>                                                                          0.9 (0.43-1.87)</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dirty="0">
                          <a:solidFill>
                            <a:srgbClr val="000000"/>
                          </a:solidFill>
                          <a:effectLst/>
                          <a:latin typeface="+mn-lt"/>
                        </a:rPr>
                        <a:t>0.78</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7294225"/>
                  </a:ext>
                </a:extLst>
              </a:tr>
              <a:tr h="244586">
                <a:tc>
                  <a:txBody>
                    <a:bodyPr/>
                    <a:lstStyle/>
                    <a:p>
                      <a:pPr marL="0" marR="0">
                        <a:lnSpc>
                          <a:spcPct val="107000"/>
                        </a:lnSpc>
                        <a:spcBef>
                          <a:spcPts val="0"/>
                        </a:spcBef>
                        <a:spcAft>
                          <a:spcPts val="0"/>
                        </a:spcAft>
                      </a:pPr>
                      <a:r>
                        <a:rPr lang="en-US" sz="1200" dirty="0">
                          <a:solidFill>
                            <a:srgbClr val="000000"/>
                          </a:solidFill>
                          <a:effectLst/>
                          <a:latin typeface="+mn-lt"/>
                        </a:rPr>
                        <a:t>Gonzalez et al 2015</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                                                                          3.3 (1.77-6.16)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0.00</a:t>
                      </a:r>
                      <a:r>
                        <a:rPr lang="en-US" sz="1200" baseline="30000" dirty="0">
                          <a:solidFill>
                            <a:srgbClr val="000000"/>
                          </a:solidFill>
                          <a:effectLst/>
                          <a:latin typeface="+mn-lt"/>
                        </a:rPr>
                        <a:t>a</a:t>
                      </a:r>
                      <a:endParaRPr lang="en-US" sz="1200" baseline="30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564229301"/>
                  </a:ext>
                </a:extLst>
              </a:tr>
              <a:tr h="230111">
                <a:tc>
                  <a:txBody>
                    <a:bodyPr/>
                    <a:lstStyle/>
                    <a:p>
                      <a:pPr marL="0" marR="0">
                        <a:lnSpc>
                          <a:spcPct val="107000"/>
                        </a:lnSpc>
                        <a:spcBef>
                          <a:spcPts val="0"/>
                        </a:spcBef>
                        <a:spcAft>
                          <a:spcPts val="0"/>
                        </a:spcAft>
                      </a:pPr>
                      <a:r>
                        <a:rPr lang="en-US" sz="1200" b="1" dirty="0">
                          <a:solidFill>
                            <a:srgbClr val="000000"/>
                          </a:solidFill>
                          <a:effectLst/>
                          <a:latin typeface="+mn-lt"/>
                        </a:rPr>
                        <a:t>Random effect</a:t>
                      </a:r>
                      <a:endParaRPr lang="en-US" sz="12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                                                                          1.7 (0.49-6.25)</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200" dirty="0">
                          <a:solidFill>
                            <a:srgbClr val="000000"/>
                          </a:solidFill>
                          <a:effectLst/>
                          <a:latin typeface="+mn-lt"/>
                        </a:rPr>
                        <a:t>0.39</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3042509454"/>
                  </a:ext>
                </a:extLst>
              </a:tr>
            </a:tbl>
          </a:graphicData>
        </a:graphic>
      </p:graphicFrame>
      <p:cxnSp>
        <p:nvCxnSpPr>
          <p:cNvPr id="31" name="Straight Connector 30">
            <a:extLst>
              <a:ext uri="{FF2B5EF4-FFF2-40B4-BE49-F238E27FC236}">
                <a16:creationId xmlns:a16="http://schemas.microsoft.com/office/drawing/2014/main" id="{F8C09F9D-06D2-4294-846B-E382C600F214}"/>
              </a:ext>
            </a:extLst>
          </p:cNvPr>
          <p:cNvCxnSpPr>
            <a:cxnSpLocks/>
          </p:cNvCxnSpPr>
          <p:nvPr/>
        </p:nvCxnSpPr>
        <p:spPr bwMode="auto">
          <a:xfrm>
            <a:off x="3844820" y="2746032"/>
            <a:ext cx="0" cy="726023"/>
          </a:xfrm>
          <a:prstGeom prst="line">
            <a:avLst/>
          </a:prstGeom>
          <a:solidFill>
            <a:schemeClr val="tx2"/>
          </a:solidFill>
          <a:ln w="19050" cap="flat" cmpd="sng" algn="ctr">
            <a:solidFill>
              <a:srgbClr val="000000"/>
            </a:solidFill>
            <a:prstDash val="solid"/>
            <a:round/>
            <a:headEnd type="none" w="med" len="med"/>
            <a:tailEnd type="none" w="med" len="med"/>
          </a:ln>
          <a:effectLst/>
        </p:spPr>
      </p:cxnSp>
      <p:grpSp>
        <p:nvGrpSpPr>
          <p:cNvPr id="32" name="Group 31">
            <a:extLst>
              <a:ext uri="{FF2B5EF4-FFF2-40B4-BE49-F238E27FC236}">
                <a16:creationId xmlns:a16="http://schemas.microsoft.com/office/drawing/2014/main" id="{793EFF4F-842F-43CD-B88C-9A2EEBB40C5D}"/>
              </a:ext>
            </a:extLst>
          </p:cNvPr>
          <p:cNvGrpSpPr/>
          <p:nvPr/>
        </p:nvGrpSpPr>
        <p:grpSpPr>
          <a:xfrm>
            <a:off x="3699224" y="2803313"/>
            <a:ext cx="508655" cy="626022"/>
            <a:chOff x="3673009" y="4786456"/>
            <a:chExt cx="508655" cy="626022"/>
          </a:xfrm>
        </p:grpSpPr>
        <p:sp>
          <p:nvSpPr>
            <p:cNvPr id="33" name="Freeform 21">
              <a:extLst>
                <a:ext uri="{FF2B5EF4-FFF2-40B4-BE49-F238E27FC236}">
                  <a16:creationId xmlns:a16="http://schemas.microsoft.com/office/drawing/2014/main" id="{FD7BF1CC-2644-4748-B23A-F506990784BF}"/>
                </a:ext>
              </a:extLst>
            </p:cNvPr>
            <p:cNvSpPr/>
            <p:nvPr/>
          </p:nvSpPr>
          <p:spPr bwMode="auto">
            <a:xfrm>
              <a:off x="3689539" y="5263253"/>
              <a:ext cx="492125" cy="149225"/>
            </a:xfrm>
            <a:custGeom>
              <a:avLst/>
              <a:gdLst>
                <a:gd name="connsiteX0" fmla="*/ 0 w 492125"/>
                <a:gd name="connsiteY0" fmla="*/ 73025 h 149225"/>
                <a:gd name="connsiteX1" fmla="*/ 247650 w 492125"/>
                <a:gd name="connsiteY1" fmla="*/ 0 h 149225"/>
                <a:gd name="connsiteX2" fmla="*/ 492125 w 492125"/>
                <a:gd name="connsiteY2" fmla="*/ 79375 h 149225"/>
                <a:gd name="connsiteX3" fmla="*/ 241300 w 492125"/>
                <a:gd name="connsiteY3" fmla="*/ 149225 h 149225"/>
                <a:gd name="connsiteX4" fmla="*/ 0 w 492125"/>
                <a:gd name="connsiteY4" fmla="*/ 73025 h 14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125" h="149225">
                  <a:moveTo>
                    <a:pt x="0" y="73025"/>
                  </a:moveTo>
                  <a:lnTo>
                    <a:pt x="247650" y="0"/>
                  </a:lnTo>
                  <a:lnTo>
                    <a:pt x="492125" y="79375"/>
                  </a:lnTo>
                  <a:lnTo>
                    <a:pt x="241300" y="149225"/>
                  </a:lnTo>
                  <a:lnTo>
                    <a:pt x="0" y="73025"/>
                  </a:lnTo>
                  <a:close/>
                </a:path>
              </a:pathLst>
            </a:custGeom>
            <a:solidFill>
              <a:srgbClr val="2E378D"/>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cxnSp>
          <p:nvCxnSpPr>
            <p:cNvPr id="34" name="Straight Connector 33">
              <a:extLst>
                <a:ext uri="{FF2B5EF4-FFF2-40B4-BE49-F238E27FC236}">
                  <a16:creationId xmlns:a16="http://schemas.microsoft.com/office/drawing/2014/main" id="{F325586E-E557-4590-AEE0-816C0DDC5276}"/>
                </a:ext>
              </a:extLst>
            </p:cNvPr>
            <p:cNvCxnSpPr/>
            <p:nvPr/>
          </p:nvCxnSpPr>
          <p:spPr bwMode="auto">
            <a:xfrm>
              <a:off x="3673009" y="4846635"/>
              <a:ext cx="273705" cy="0"/>
            </a:xfrm>
            <a:prstGeom prst="line">
              <a:avLst/>
            </a:prstGeom>
            <a:solidFill>
              <a:schemeClr val="tx2"/>
            </a:solidFill>
            <a:ln w="19050" cap="flat" cmpd="sng" algn="ctr">
              <a:solidFill>
                <a:srgbClr val="00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DCB3BED2-F21C-4A0E-9AB2-944E168A51C4}"/>
                </a:ext>
              </a:extLst>
            </p:cNvPr>
            <p:cNvCxnSpPr>
              <a:cxnSpLocks/>
            </p:cNvCxnSpPr>
            <p:nvPr/>
          </p:nvCxnSpPr>
          <p:spPr bwMode="auto">
            <a:xfrm>
              <a:off x="3935601" y="5102619"/>
              <a:ext cx="220663" cy="0"/>
            </a:xfrm>
            <a:prstGeom prst="line">
              <a:avLst/>
            </a:prstGeom>
            <a:solidFill>
              <a:schemeClr val="tx2"/>
            </a:solidFill>
            <a:ln w="19050" cap="flat" cmpd="sng" algn="ctr">
              <a:solidFill>
                <a:srgbClr val="000000"/>
              </a:solidFill>
              <a:prstDash val="solid"/>
              <a:round/>
              <a:headEnd type="none" w="med" len="med"/>
              <a:tailEnd type="none" w="med" len="med"/>
            </a:ln>
            <a:effectLst/>
          </p:spPr>
        </p:cxnSp>
        <p:sp>
          <p:nvSpPr>
            <p:cNvPr id="36" name="Rectangle 35">
              <a:extLst>
                <a:ext uri="{FF2B5EF4-FFF2-40B4-BE49-F238E27FC236}">
                  <a16:creationId xmlns:a16="http://schemas.microsoft.com/office/drawing/2014/main" id="{5D5B5096-5ABA-4F8A-ADC6-457DD4D07FAC}"/>
                </a:ext>
              </a:extLst>
            </p:cNvPr>
            <p:cNvSpPr/>
            <p:nvPr/>
          </p:nvSpPr>
          <p:spPr bwMode="auto">
            <a:xfrm>
              <a:off x="3746645" y="4786456"/>
              <a:ext cx="109728" cy="121341"/>
            </a:xfrm>
            <a:prstGeom prst="rect">
              <a:avLst/>
            </a:prstGeom>
            <a:solidFill>
              <a:srgbClr val="2E378D"/>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1C589E27-4D9E-4829-8224-E2E00272A81E}"/>
                </a:ext>
              </a:extLst>
            </p:cNvPr>
            <p:cNvSpPr/>
            <p:nvPr/>
          </p:nvSpPr>
          <p:spPr bwMode="auto">
            <a:xfrm>
              <a:off x="3996202" y="5040307"/>
              <a:ext cx="109728" cy="121341"/>
            </a:xfrm>
            <a:prstGeom prst="rect">
              <a:avLst/>
            </a:prstGeom>
            <a:solidFill>
              <a:srgbClr val="2E378D"/>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sp>
        <p:nvSpPr>
          <p:cNvPr id="38" name="TextBox 37">
            <a:extLst>
              <a:ext uri="{FF2B5EF4-FFF2-40B4-BE49-F238E27FC236}">
                <a16:creationId xmlns:a16="http://schemas.microsoft.com/office/drawing/2014/main" id="{CC286260-72CB-488D-B03F-E6104A34CBB3}"/>
              </a:ext>
            </a:extLst>
          </p:cNvPr>
          <p:cNvSpPr txBox="1"/>
          <p:nvPr/>
        </p:nvSpPr>
        <p:spPr>
          <a:xfrm>
            <a:off x="3663790" y="3514752"/>
            <a:ext cx="358627" cy="169277"/>
          </a:xfrm>
          <a:prstGeom prst="rect">
            <a:avLst/>
          </a:prstGeom>
          <a:noFill/>
        </p:spPr>
        <p:txBody>
          <a:bodyPr wrap="square" lIns="0" tIns="0" rIns="0" bIns="0" rtlCol="0">
            <a:spAutoFit/>
          </a:bodyPr>
          <a:lstStyle/>
          <a:p>
            <a:pPr>
              <a:spcBef>
                <a:spcPts val="0"/>
              </a:spcBef>
              <a:spcAft>
                <a:spcPts val="0"/>
              </a:spcAft>
            </a:pPr>
            <a:r>
              <a:rPr lang="en-US" sz="1100" b="1" dirty="0">
                <a:latin typeface="+mn-lt"/>
              </a:rPr>
              <a:t>1</a:t>
            </a:r>
          </a:p>
        </p:txBody>
      </p:sp>
      <p:sp>
        <p:nvSpPr>
          <p:cNvPr id="3" name="TextBox 2">
            <a:extLst>
              <a:ext uri="{FF2B5EF4-FFF2-40B4-BE49-F238E27FC236}">
                <a16:creationId xmlns:a16="http://schemas.microsoft.com/office/drawing/2014/main" id="{D9730164-89B2-417C-80D8-6EB3D67FE1D1}"/>
              </a:ext>
            </a:extLst>
          </p:cNvPr>
          <p:cNvSpPr txBox="1"/>
          <p:nvPr/>
        </p:nvSpPr>
        <p:spPr>
          <a:xfrm>
            <a:off x="4062955" y="5623681"/>
            <a:ext cx="1066831" cy="215444"/>
          </a:xfrm>
          <a:prstGeom prst="rect">
            <a:avLst/>
          </a:prstGeom>
          <a:noFill/>
        </p:spPr>
        <p:txBody>
          <a:bodyPr wrap="none" lIns="0" tIns="0" rIns="0" bIns="0" rtlCol="0">
            <a:spAutoFit/>
          </a:bodyPr>
          <a:lstStyle/>
          <a:p>
            <a:pPr algn="l">
              <a:spcBef>
                <a:spcPts val="0"/>
              </a:spcBef>
              <a:spcAft>
                <a:spcPts val="0"/>
              </a:spcAft>
            </a:pPr>
            <a:r>
              <a:rPr lang="en-US" sz="1400" b="1" dirty="0">
                <a:latin typeface="+mn-lt"/>
              </a:rPr>
              <a:t>Favors Control</a:t>
            </a:r>
          </a:p>
        </p:txBody>
      </p:sp>
      <p:sp>
        <p:nvSpPr>
          <p:cNvPr id="8" name="TextBox 7">
            <a:extLst>
              <a:ext uri="{FF2B5EF4-FFF2-40B4-BE49-F238E27FC236}">
                <a16:creationId xmlns:a16="http://schemas.microsoft.com/office/drawing/2014/main" id="{9883450C-1147-4482-B627-B274A796B5FD}"/>
              </a:ext>
            </a:extLst>
          </p:cNvPr>
          <p:cNvSpPr txBox="1"/>
          <p:nvPr/>
        </p:nvSpPr>
        <p:spPr>
          <a:xfrm>
            <a:off x="2826876" y="5623681"/>
            <a:ext cx="824456" cy="215444"/>
          </a:xfrm>
          <a:prstGeom prst="rect">
            <a:avLst/>
          </a:prstGeom>
          <a:noFill/>
        </p:spPr>
        <p:txBody>
          <a:bodyPr wrap="none" lIns="0" tIns="0" rIns="0" bIns="0" rtlCol="0">
            <a:spAutoFit/>
          </a:bodyPr>
          <a:lstStyle/>
          <a:p>
            <a:pPr algn="l">
              <a:spcBef>
                <a:spcPts val="0"/>
              </a:spcBef>
              <a:spcAft>
                <a:spcPts val="0"/>
              </a:spcAft>
            </a:pPr>
            <a:r>
              <a:rPr lang="en-US" sz="1400" b="1" dirty="0">
                <a:latin typeface="+mn-lt"/>
              </a:rPr>
              <a:t>Favors ADT</a:t>
            </a:r>
          </a:p>
        </p:txBody>
      </p:sp>
    </p:spTree>
    <p:extLst>
      <p:ext uri="{BB962C8B-B14F-4D97-AF65-F5344CB8AC3E}">
        <p14:creationId xmlns:p14="http://schemas.microsoft.com/office/powerpoint/2010/main" val="38930223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956F515-18B1-464C-AEC2-4CE41B1D04DC}"/>
              </a:ext>
            </a:extLst>
          </p:cNvPr>
          <p:cNvSpPr/>
          <p:nvPr/>
        </p:nvSpPr>
        <p:spPr bwMode="auto">
          <a:xfrm>
            <a:off x="481291" y="1688602"/>
            <a:ext cx="2566914" cy="4222376"/>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F5C837B0-BE72-EC4E-A21A-072D47DD61C4}"/>
              </a:ext>
            </a:extLst>
          </p:cNvPr>
          <p:cNvSpPr/>
          <p:nvPr/>
        </p:nvSpPr>
        <p:spPr bwMode="auto">
          <a:xfrm>
            <a:off x="501556" y="1808181"/>
            <a:ext cx="2542032" cy="731520"/>
          </a:xfrm>
          <a:prstGeom prst="rect">
            <a:avLst/>
          </a:prstGeom>
          <a:solidFill>
            <a:schemeClr val="tx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nvGrpSpPr>
          <p:cNvPr id="34" name="Group 33">
            <a:extLst>
              <a:ext uri="{FF2B5EF4-FFF2-40B4-BE49-F238E27FC236}">
                <a16:creationId xmlns:a16="http://schemas.microsoft.com/office/drawing/2014/main" id="{5AB4AF69-4194-1A41-9CA4-F0CA7377753B}"/>
              </a:ext>
            </a:extLst>
          </p:cNvPr>
          <p:cNvGrpSpPr/>
          <p:nvPr/>
        </p:nvGrpSpPr>
        <p:grpSpPr>
          <a:xfrm>
            <a:off x="481291" y="1694329"/>
            <a:ext cx="2566914" cy="4222377"/>
            <a:chOff x="484094" y="1613647"/>
            <a:chExt cx="2590800" cy="4222377"/>
          </a:xfrm>
        </p:grpSpPr>
        <p:sp>
          <p:nvSpPr>
            <p:cNvPr id="33" name="Freeform 32">
              <a:extLst>
                <a:ext uri="{FF2B5EF4-FFF2-40B4-BE49-F238E27FC236}">
                  <a16:creationId xmlns:a16="http://schemas.microsoft.com/office/drawing/2014/main" id="{A785A05B-AFE1-5C4A-9680-F279BB765303}"/>
                </a:ext>
              </a:extLst>
            </p:cNvPr>
            <p:cNvSpPr/>
            <p:nvPr/>
          </p:nvSpPr>
          <p:spPr bwMode="auto">
            <a:xfrm>
              <a:off x="484094" y="1613647"/>
              <a:ext cx="295835"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36" name="Freeform 35">
              <a:extLst>
                <a:ext uri="{FF2B5EF4-FFF2-40B4-BE49-F238E27FC236}">
                  <a16:creationId xmlns:a16="http://schemas.microsoft.com/office/drawing/2014/main" id="{84294C27-D137-6E46-A470-45F529A7B30C}"/>
                </a:ext>
              </a:extLst>
            </p:cNvPr>
            <p:cNvSpPr/>
            <p:nvPr/>
          </p:nvSpPr>
          <p:spPr bwMode="auto">
            <a:xfrm rot="10800000">
              <a:off x="2779059" y="1613647"/>
              <a:ext cx="295835"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grpSp>
        <p:nvGrpSpPr>
          <p:cNvPr id="41" name="Group 40">
            <a:extLst>
              <a:ext uri="{FF2B5EF4-FFF2-40B4-BE49-F238E27FC236}">
                <a16:creationId xmlns:a16="http://schemas.microsoft.com/office/drawing/2014/main" id="{E17D1077-8681-664B-8812-DB3BBF72A01C}"/>
              </a:ext>
            </a:extLst>
          </p:cNvPr>
          <p:cNvGrpSpPr/>
          <p:nvPr/>
        </p:nvGrpSpPr>
        <p:grpSpPr>
          <a:xfrm>
            <a:off x="3188632" y="1688602"/>
            <a:ext cx="2566914" cy="4228104"/>
            <a:chOff x="9105861" y="1607920"/>
            <a:chExt cx="2590800" cy="4228104"/>
          </a:xfrm>
        </p:grpSpPr>
        <p:sp>
          <p:nvSpPr>
            <p:cNvPr id="42" name="Rectangle 41">
              <a:extLst>
                <a:ext uri="{FF2B5EF4-FFF2-40B4-BE49-F238E27FC236}">
                  <a16:creationId xmlns:a16="http://schemas.microsoft.com/office/drawing/2014/main" id="{B0C16E70-9165-4A4B-A291-9418F6DC56B5}"/>
                </a:ext>
              </a:extLst>
            </p:cNvPr>
            <p:cNvSpPr/>
            <p:nvPr/>
          </p:nvSpPr>
          <p:spPr bwMode="auto">
            <a:xfrm>
              <a:off x="9105861" y="1607920"/>
              <a:ext cx="2590800" cy="4222376"/>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nvGrpSpPr>
            <p:cNvPr id="43" name="Group 42">
              <a:extLst>
                <a:ext uri="{FF2B5EF4-FFF2-40B4-BE49-F238E27FC236}">
                  <a16:creationId xmlns:a16="http://schemas.microsoft.com/office/drawing/2014/main" id="{32CA63EC-B3F4-1442-8962-42E3F599D0D4}"/>
                </a:ext>
              </a:extLst>
            </p:cNvPr>
            <p:cNvGrpSpPr/>
            <p:nvPr/>
          </p:nvGrpSpPr>
          <p:grpSpPr>
            <a:xfrm>
              <a:off x="9105861" y="1613647"/>
              <a:ext cx="2590800" cy="4222377"/>
              <a:chOff x="484094" y="1613647"/>
              <a:chExt cx="2590800" cy="4222377"/>
            </a:xfrm>
          </p:grpSpPr>
          <p:sp>
            <p:nvSpPr>
              <p:cNvPr id="44" name="Freeform 43">
                <a:extLst>
                  <a:ext uri="{FF2B5EF4-FFF2-40B4-BE49-F238E27FC236}">
                    <a16:creationId xmlns:a16="http://schemas.microsoft.com/office/drawing/2014/main" id="{E17E0B0F-7C46-9D4D-A70C-7F3FFD458334}"/>
                  </a:ext>
                </a:extLst>
              </p:cNvPr>
              <p:cNvSpPr/>
              <p:nvPr/>
            </p:nvSpPr>
            <p:spPr bwMode="auto">
              <a:xfrm>
                <a:off x="484094" y="1613647"/>
                <a:ext cx="295835"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45" name="Freeform 44">
                <a:extLst>
                  <a:ext uri="{FF2B5EF4-FFF2-40B4-BE49-F238E27FC236}">
                    <a16:creationId xmlns:a16="http://schemas.microsoft.com/office/drawing/2014/main" id="{573E3116-9177-1D4A-9320-F7756D2476CF}"/>
                  </a:ext>
                </a:extLst>
              </p:cNvPr>
              <p:cNvSpPr/>
              <p:nvPr/>
            </p:nvSpPr>
            <p:spPr bwMode="auto">
              <a:xfrm rot="10800000">
                <a:off x="2779059" y="1613647"/>
                <a:ext cx="295835"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grpSp>
      <p:grpSp>
        <p:nvGrpSpPr>
          <p:cNvPr id="46" name="Group 45">
            <a:extLst>
              <a:ext uri="{FF2B5EF4-FFF2-40B4-BE49-F238E27FC236}">
                <a16:creationId xmlns:a16="http://schemas.microsoft.com/office/drawing/2014/main" id="{EAC3AE22-4F52-EB46-8231-70A351DAA592}"/>
              </a:ext>
            </a:extLst>
          </p:cNvPr>
          <p:cNvGrpSpPr/>
          <p:nvPr/>
        </p:nvGrpSpPr>
        <p:grpSpPr>
          <a:xfrm>
            <a:off x="5922868" y="1688602"/>
            <a:ext cx="2824606" cy="4228104"/>
            <a:chOff x="9105861" y="1607920"/>
            <a:chExt cx="2590800" cy="4228104"/>
          </a:xfrm>
        </p:grpSpPr>
        <p:sp>
          <p:nvSpPr>
            <p:cNvPr id="47" name="Rectangle 46">
              <a:extLst>
                <a:ext uri="{FF2B5EF4-FFF2-40B4-BE49-F238E27FC236}">
                  <a16:creationId xmlns:a16="http://schemas.microsoft.com/office/drawing/2014/main" id="{645C030A-5750-9842-8292-624897A32CDB}"/>
                </a:ext>
              </a:extLst>
            </p:cNvPr>
            <p:cNvSpPr/>
            <p:nvPr/>
          </p:nvSpPr>
          <p:spPr bwMode="auto">
            <a:xfrm>
              <a:off x="9105861" y="1607920"/>
              <a:ext cx="2590800" cy="4222376"/>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nvGrpSpPr>
            <p:cNvPr id="48" name="Group 47">
              <a:extLst>
                <a:ext uri="{FF2B5EF4-FFF2-40B4-BE49-F238E27FC236}">
                  <a16:creationId xmlns:a16="http://schemas.microsoft.com/office/drawing/2014/main" id="{A442E2FE-0C88-A141-A6BF-323D1E1E618D}"/>
                </a:ext>
              </a:extLst>
            </p:cNvPr>
            <p:cNvGrpSpPr/>
            <p:nvPr/>
          </p:nvGrpSpPr>
          <p:grpSpPr>
            <a:xfrm>
              <a:off x="9105861" y="1613647"/>
              <a:ext cx="2590800" cy="4222377"/>
              <a:chOff x="484094" y="1613647"/>
              <a:chExt cx="2590800" cy="4222377"/>
            </a:xfrm>
          </p:grpSpPr>
          <p:sp>
            <p:nvSpPr>
              <p:cNvPr id="49" name="Freeform 48">
                <a:extLst>
                  <a:ext uri="{FF2B5EF4-FFF2-40B4-BE49-F238E27FC236}">
                    <a16:creationId xmlns:a16="http://schemas.microsoft.com/office/drawing/2014/main" id="{665084A4-6ADE-E44F-B6EB-6B87829E721D}"/>
                  </a:ext>
                </a:extLst>
              </p:cNvPr>
              <p:cNvSpPr/>
              <p:nvPr/>
            </p:nvSpPr>
            <p:spPr bwMode="auto">
              <a:xfrm>
                <a:off x="484094" y="1613647"/>
                <a:ext cx="295835"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50" name="Freeform 49">
                <a:extLst>
                  <a:ext uri="{FF2B5EF4-FFF2-40B4-BE49-F238E27FC236}">
                    <a16:creationId xmlns:a16="http://schemas.microsoft.com/office/drawing/2014/main" id="{52AEDC3B-ECB9-FB42-A59F-35E15329095B}"/>
                  </a:ext>
                </a:extLst>
              </p:cNvPr>
              <p:cNvSpPr/>
              <p:nvPr/>
            </p:nvSpPr>
            <p:spPr bwMode="auto">
              <a:xfrm rot="10800000">
                <a:off x="2779059" y="1613647"/>
                <a:ext cx="295835"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grpSp>
      <p:sp>
        <p:nvSpPr>
          <p:cNvPr id="1014786" name="Rectangle 2"/>
          <p:cNvSpPr>
            <a:spLocks noGrp="1" noChangeArrowheads="1"/>
          </p:cNvSpPr>
          <p:nvPr>
            <p:ph type="title"/>
          </p:nvPr>
        </p:nvSpPr>
        <p:spPr/>
        <p:txBody>
          <a:bodyPr/>
          <a:lstStyle/>
          <a:p>
            <a:r>
              <a:rPr lang="en-US" altLang="en-US" dirty="0"/>
              <a:t>Objectives</a:t>
            </a:r>
            <a:endParaRPr lang="en-US" dirty="0"/>
          </a:p>
        </p:txBody>
      </p:sp>
      <p:sp>
        <p:nvSpPr>
          <p:cNvPr id="25" name="Rectangle 24">
            <a:extLst>
              <a:ext uri="{FF2B5EF4-FFF2-40B4-BE49-F238E27FC236}">
                <a16:creationId xmlns:a16="http://schemas.microsoft.com/office/drawing/2014/main" id="{95B1AA60-1537-7E4C-90E0-C2C4731AD64E}"/>
              </a:ext>
            </a:extLst>
          </p:cNvPr>
          <p:cNvSpPr/>
          <p:nvPr/>
        </p:nvSpPr>
        <p:spPr bwMode="auto">
          <a:xfrm>
            <a:off x="3200511" y="1808181"/>
            <a:ext cx="2542032" cy="731520"/>
          </a:xfrm>
          <a:prstGeom prst="rect">
            <a:avLst/>
          </a:prstGeom>
          <a:solidFill>
            <a:schemeClr val="tx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76632E25-D92D-6646-A44C-3CB91F15BDB3}"/>
              </a:ext>
            </a:extLst>
          </p:cNvPr>
          <p:cNvSpPr/>
          <p:nvPr/>
        </p:nvSpPr>
        <p:spPr bwMode="auto">
          <a:xfrm>
            <a:off x="5925781" y="1808181"/>
            <a:ext cx="2821693" cy="731520"/>
          </a:xfrm>
          <a:prstGeom prst="rect">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1014787" name="Rectangle 3"/>
          <p:cNvSpPr>
            <a:spLocks noGrp="1" noChangeArrowheads="1"/>
          </p:cNvSpPr>
          <p:nvPr>
            <p:ph idx="1"/>
          </p:nvPr>
        </p:nvSpPr>
        <p:spPr>
          <a:xfrm>
            <a:off x="708214" y="2653554"/>
            <a:ext cx="2163849" cy="3190564"/>
          </a:xfrm>
        </p:spPr>
        <p:txBody>
          <a:bodyPr/>
          <a:lstStyle/>
          <a:p>
            <a:pPr marL="230188" indent="-230188">
              <a:buClr>
                <a:schemeClr val="accent4"/>
              </a:buClr>
              <a:buFont typeface="Arial" panose="020B0604020202020204" pitchFamily="34" charset="0"/>
              <a:buChar char="•"/>
            </a:pPr>
            <a:r>
              <a:rPr lang="en-US" sz="1800" dirty="0"/>
              <a:t>Overview of prostate cancer advancements and the importance </a:t>
            </a:r>
            <a:br>
              <a:rPr lang="en-US" sz="1800" dirty="0"/>
            </a:br>
            <a:r>
              <a:rPr lang="en-US" sz="1800" dirty="0"/>
              <a:t>of adequate testosterone suppression during long-term ADT</a:t>
            </a:r>
          </a:p>
        </p:txBody>
      </p:sp>
      <p:sp>
        <p:nvSpPr>
          <p:cNvPr id="17" name="Rectangle 3">
            <a:extLst>
              <a:ext uri="{FF2B5EF4-FFF2-40B4-BE49-F238E27FC236}">
                <a16:creationId xmlns:a16="http://schemas.microsoft.com/office/drawing/2014/main" id="{25D61573-35A9-DE47-B180-B2C138522AD9}"/>
              </a:ext>
            </a:extLst>
          </p:cNvPr>
          <p:cNvSpPr txBox="1">
            <a:spLocks noChangeArrowheads="1"/>
          </p:cNvSpPr>
          <p:nvPr/>
        </p:nvSpPr>
        <p:spPr bwMode="gray">
          <a:xfrm>
            <a:off x="3299592" y="2653554"/>
            <a:ext cx="2331025" cy="43183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600"/>
              </a:spcBef>
              <a:spcAft>
                <a:spcPts val="300"/>
              </a:spcAft>
              <a:buClr>
                <a:srgbClr val="000000"/>
              </a:buClr>
              <a:buSzPct val="110000"/>
              <a:buNone/>
              <a:defRPr sz="2200">
                <a:solidFill>
                  <a:srgbClr val="000000"/>
                </a:solidFill>
                <a:latin typeface="+mn-lt"/>
                <a:ea typeface="+mn-ea"/>
                <a:cs typeface="+mn-cs"/>
              </a:defRPr>
            </a:lvl1pPr>
            <a:lvl2pPr marL="401638" indent="-169863" algn="l" rtl="0" eaLnBrk="1" fontAlgn="base" hangingPunct="1">
              <a:lnSpc>
                <a:spcPct val="100000"/>
              </a:lnSpc>
              <a:spcBef>
                <a:spcPts val="0"/>
              </a:spcBef>
              <a:spcAft>
                <a:spcPts val="300"/>
              </a:spcAft>
              <a:buClr>
                <a:srgbClr val="000000"/>
              </a:buClr>
              <a:buFont typeface="Arial" pitchFamily="34" charset="0"/>
              <a:buChar char="•"/>
              <a:defRPr sz="2200">
                <a:solidFill>
                  <a:srgbClr val="000000"/>
                </a:solidFill>
                <a:latin typeface="+mn-lt"/>
              </a:defRPr>
            </a:lvl2pPr>
            <a:lvl3pPr marL="622300" indent="-173038" algn="l" rtl="0" eaLnBrk="1" fontAlgn="base" hangingPunct="1">
              <a:lnSpc>
                <a:spcPct val="100000"/>
              </a:lnSpc>
              <a:spcBef>
                <a:spcPts val="0"/>
              </a:spcBef>
              <a:spcAft>
                <a:spcPts val="300"/>
              </a:spcAft>
              <a:buClr>
                <a:srgbClr val="000000"/>
              </a:buClr>
              <a:buSzPct val="90000"/>
              <a:buFont typeface="Calibri" pitchFamily="34" charset="0"/>
              <a:buChar char="–"/>
              <a:defRPr sz="2100">
                <a:solidFill>
                  <a:srgbClr val="000000"/>
                </a:solidFill>
                <a:latin typeface="+mn-lt"/>
              </a:defRPr>
            </a:lvl3pPr>
            <a:lvl4pPr marL="860425" indent="-171450" algn="l" rtl="0" eaLnBrk="1" fontAlgn="base" hangingPunct="1">
              <a:lnSpc>
                <a:spcPct val="100000"/>
              </a:lnSpc>
              <a:spcBef>
                <a:spcPts val="0"/>
              </a:spcBef>
              <a:spcAft>
                <a:spcPts val="300"/>
              </a:spcAft>
              <a:buClr>
                <a:srgbClr val="000000"/>
              </a:buClr>
              <a:buSzPct val="90000"/>
              <a:buFont typeface="Calibri" pitchFamily="34" charset="0"/>
              <a:buChar char="–"/>
              <a:defRPr sz="2000">
                <a:solidFill>
                  <a:srgbClr val="000000"/>
                </a:solidFill>
                <a:latin typeface="+mn-lt"/>
              </a:defRPr>
            </a:lvl4pPr>
            <a:lvl5pPr marL="1082675" indent="-166688" algn="l" rtl="0" eaLnBrk="1" fontAlgn="base" hangingPunct="1">
              <a:lnSpc>
                <a:spcPct val="100000"/>
              </a:lnSpc>
              <a:spcBef>
                <a:spcPts val="0"/>
              </a:spcBef>
              <a:spcAft>
                <a:spcPts val="300"/>
              </a:spcAft>
              <a:buClr>
                <a:srgbClr val="000000"/>
              </a:buClr>
              <a:buFont typeface="Calibri" pitchFamily="34" charset="0"/>
              <a:buChar char="–"/>
              <a:defRPr sz="1800" baseline="0">
                <a:solidFill>
                  <a:srgbClr val="000000"/>
                </a:solidFill>
                <a:latin typeface="+mn-lt"/>
              </a:defRPr>
            </a:lvl5pPr>
            <a:lvl6pPr marL="1314450" indent="-169863" algn="l" rtl="0" eaLnBrk="1" fontAlgn="base" hangingPunct="1">
              <a:lnSpc>
                <a:spcPct val="100000"/>
              </a:lnSpc>
              <a:spcBef>
                <a:spcPts val="0"/>
              </a:spcBef>
              <a:spcAft>
                <a:spcPts val="300"/>
              </a:spcAft>
              <a:buClr>
                <a:srgbClr val="000000"/>
              </a:buClr>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a:lstStyle>
          <a:p>
            <a:pPr marL="230188" indent="-230188">
              <a:buClr>
                <a:schemeClr val="accent4"/>
              </a:buClr>
              <a:buFont typeface="Arial" panose="020B0604020202020204" pitchFamily="34" charset="0"/>
              <a:buChar char="•"/>
            </a:pPr>
            <a:r>
              <a:rPr lang="en-US" sz="1800" kern="0" dirty="0"/>
              <a:t>Review the benefits associated with </a:t>
            </a:r>
            <a:br>
              <a:rPr lang="en-US" sz="1800" kern="0" dirty="0"/>
            </a:br>
            <a:r>
              <a:rPr lang="en-US" sz="1800" kern="0" dirty="0"/>
              <a:t>long-term use of ADT</a:t>
            </a:r>
          </a:p>
          <a:p>
            <a:pPr marL="460375" lvl="1" indent="-228600">
              <a:buClr>
                <a:schemeClr val="accent4"/>
              </a:buClr>
              <a:buFont typeface="System Font Regular"/>
              <a:buChar char="–"/>
            </a:pPr>
            <a:r>
              <a:rPr lang="en-US" sz="1600" kern="0" dirty="0"/>
              <a:t>Review improvements in disease management associated with ADT</a:t>
            </a:r>
            <a:endParaRPr lang="en-US" sz="1800" kern="0" dirty="0"/>
          </a:p>
          <a:p>
            <a:pPr marL="460375" lvl="1" indent="-228600">
              <a:buClr>
                <a:schemeClr val="accent4"/>
              </a:buClr>
              <a:buFont typeface="System Font Regular"/>
              <a:buChar char="–"/>
            </a:pPr>
            <a:endParaRPr lang="en-US" sz="1800" kern="0" dirty="0"/>
          </a:p>
        </p:txBody>
      </p:sp>
      <p:sp>
        <p:nvSpPr>
          <p:cNvPr id="18" name="Rectangle 3">
            <a:extLst>
              <a:ext uri="{FF2B5EF4-FFF2-40B4-BE49-F238E27FC236}">
                <a16:creationId xmlns:a16="http://schemas.microsoft.com/office/drawing/2014/main" id="{73671D11-5E2F-2F45-A660-BAD2327084EA}"/>
              </a:ext>
            </a:extLst>
          </p:cNvPr>
          <p:cNvSpPr txBox="1">
            <a:spLocks noChangeArrowheads="1"/>
          </p:cNvSpPr>
          <p:nvPr/>
        </p:nvSpPr>
        <p:spPr bwMode="gray">
          <a:xfrm>
            <a:off x="6060143" y="2653553"/>
            <a:ext cx="2546070" cy="39346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600"/>
              </a:spcBef>
              <a:spcAft>
                <a:spcPts val="300"/>
              </a:spcAft>
              <a:buClr>
                <a:srgbClr val="000000"/>
              </a:buClr>
              <a:buSzPct val="110000"/>
              <a:buNone/>
              <a:defRPr sz="2200">
                <a:solidFill>
                  <a:srgbClr val="000000"/>
                </a:solidFill>
                <a:latin typeface="+mn-lt"/>
                <a:ea typeface="+mn-ea"/>
                <a:cs typeface="+mn-cs"/>
              </a:defRPr>
            </a:lvl1pPr>
            <a:lvl2pPr marL="401638" indent="-169863" algn="l" rtl="0" eaLnBrk="1" fontAlgn="base" hangingPunct="1">
              <a:lnSpc>
                <a:spcPct val="100000"/>
              </a:lnSpc>
              <a:spcBef>
                <a:spcPts val="0"/>
              </a:spcBef>
              <a:spcAft>
                <a:spcPts val="300"/>
              </a:spcAft>
              <a:buClr>
                <a:srgbClr val="000000"/>
              </a:buClr>
              <a:buFont typeface="Arial" pitchFamily="34" charset="0"/>
              <a:buChar char="•"/>
              <a:defRPr sz="2200">
                <a:solidFill>
                  <a:srgbClr val="000000"/>
                </a:solidFill>
                <a:latin typeface="+mn-lt"/>
              </a:defRPr>
            </a:lvl2pPr>
            <a:lvl3pPr marL="622300" indent="-173038" algn="l" rtl="0" eaLnBrk="1" fontAlgn="base" hangingPunct="1">
              <a:lnSpc>
                <a:spcPct val="100000"/>
              </a:lnSpc>
              <a:spcBef>
                <a:spcPts val="0"/>
              </a:spcBef>
              <a:spcAft>
                <a:spcPts val="300"/>
              </a:spcAft>
              <a:buClr>
                <a:srgbClr val="000000"/>
              </a:buClr>
              <a:buSzPct val="90000"/>
              <a:buFont typeface="Calibri" pitchFamily="34" charset="0"/>
              <a:buChar char="–"/>
              <a:defRPr sz="2100">
                <a:solidFill>
                  <a:srgbClr val="000000"/>
                </a:solidFill>
                <a:latin typeface="+mn-lt"/>
              </a:defRPr>
            </a:lvl3pPr>
            <a:lvl4pPr marL="860425" indent="-171450" algn="l" rtl="0" eaLnBrk="1" fontAlgn="base" hangingPunct="1">
              <a:lnSpc>
                <a:spcPct val="100000"/>
              </a:lnSpc>
              <a:spcBef>
                <a:spcPts val="0"/>
              </a:spcBef>
              <a:spcAft>
                <a:spcPts val="300"/>
              </a:spcAft>
              <a:buClr>
                <a:srgbClr val="000000"/>
              </a:buClr>
              <a:buSzPct val="90000"/>
              <a:buFont typeface="Calibri" pitchFamily="34" charset="0"/>
              <a:buChar char="–"/>
              <a:defRPr sz="2000">
                <a:solidFill>
                  <a:srgbClr val="000000"/>
                </a:solidFill>
                <a:latin typeface="+mn-lt"/>
              </a:defRPr>
            </a:lvl4pPr>
            <a:lvl5pPr marL="1082675" indent="-166688" algn="l" rtl="0" eaLnBrk="1" fontAlgn="base" hangingPunct="1">
              <a:lnSpc>
                <a:spcPct val="100000"/>
              </a:lnSpc>
              <a:spcBef>
                <a:spcPts val="0"/>
              </a:spcBef>
              <a:spcAft>
                <a:spcPts val="300"/>
              </a:spcAft>
              <a:buClr>
                <a:srgbClr val="000000"/>
              </a:buClr>
              <a:buFont typeface="Calibri" pitchFamily="34" charset="0"/>
              <a:buChar char="–"/>
              <a:defRPr sz="1800" baseline="0">
                <a:solidFill>
                  <a:srgbClr val="000000"/>
                </a:solidFill>
                <a:latin typeface="+mn-lt"/>
              </a:defRPr>
            </a:lvl5pPr>
            <a:lvl6pPr marL="1314450" indent="-169863" algn="l" rtl="0" eaLnBrk="1" fontAlgn="base" hangingPunct="1">
              <a:lnSpc>
                <a:spcPct val="100000"/>
              </a:lnSpc>
              <a:spcBef>
                <a:spcPts val="0"/>
              </a:spcBef>
              <a:spcAft>
                <a:spcPts val="300"/>
              </a:spcAft>
              <a:buClr>
                <a:srgbClr val="000000"/>
              </a:buClr>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a:lstStyle>
          <a:p>
            <a:pPr marL="230188" indent="-230188">
              <a:buClr>
                <a:schemeClr val="accent4"/>
              </a:buClr>
              <a:buFont typeface="Arial" panose="020B0604020202020204" pitchFamily="34" charset="0"/>
              <a:buChar char="•"/>
            </a:pPr>
            <a:r>
              <a:rPr lang="en-US" sz="1800" kern="0" dirty="0"/>
              <a:t>Review the risks associated with </a:t>
            </a:r>
            <a:br>
              <a:rPr lang="en-US" sz="1800" kern="0" dirty="0"/>
            </a:br>
            <a:r>
              <a:rPr lang="en-US" sz="1800" kern="0" dirty="0"/>
              <a:t>long-term ADT use</a:t>
            </a:r>
          </a:p>
          <a:p>
            <a:pPr marL="460375" lvl="1" indent="-230188">
              <a:buClr>
                <a:schemeClr val="accent4"/>
              </a:buClr>
              <a:buFont typeface="System Font Regular"/>
              <a:buChar char="–"/>
            </a:pPr>
            <a:r>
              <a:rPr lang="en-US" sz="1600" kern="0" dirty="0"/>
              <a:t>Understand the </a:t>
            </a:r>
            <a:br>
              <a:rPr lang="en-US" sz="1600" kern="0" dirty="0"/>
            </a:br>
            <a:r>
              <a:rPr lang="en-US" sz="1600" kern="0" dirty="0"/>
              <a:t>long-term effects ADT has on bone health, cognitive dysfunction, metabolic syndrome, and cardiovascular disease</a:t>
            </a:r>
          </a:p>
          <a:p>
            <a:pPr marL="460375" lvl="2" indent="-230188">
              <a:buClr>
                <a:schemeClr val="accent4"/>
              </a:buClr>
              <a:buFont typeface="System Font Regular"/>
              <a:buChar char="–"/>
            </a:pPr>
            <a:r>
              <a:rPr lang="en-US" sz="1600" kern="0" dirty="0"/>
              <a:t>Review management </a:t>
            </a:r>
            <a:br>
              <a:rPr lang="en-US" sz="1600" kern="0" dirty="0"/>
            </a:br>
            <a:r>
              <a:rPr lang="en-US" sz="1600" kern="0" dirty="0"/>
              <a:t>of risks</a:t>
            </a:r>
          </a:p>
          <a:p>
            <a:pPr marL="342900" indent="-342900">
              <a:buClr>
                <a:schemeClr val="accent4"/>
              </a:buClr>
              <a:buFont typeface="Arial" panose="020B0604020202020204" pitchFamily="34" charset="0"/>
              <a:buChar char="•"/>
            </a:pPr>
            <a:endParaRPr lang="en-US" sz="1800" kern="0" dirty="0"/>
          </a:p>
        </p:txBody>
      </p:sp>
      <p:sp>
        <p:nvSpPr>
          <p:cNvPr id="27" name="Rectangle 3">
            <a:extLst>
              <a:ext uri="{FF2B5EF4-FFF2-40B4-BE49-F238E27FC236}">
                <a16:creationId xmlns:a16="http://schemas.microsoft.com/office/drawing/2014/main" id="{D5ED4025-5EB6-344F-B396-DE9D1A853F6F}"/>
              </a:ext>
            </a:extLst>
          </p:cNvPr>
          <p:cNvSpPr txBox="1">
            <a:spLocks noChangeArrowheads="1"/>
          </p:cNvSpPr>
          <p:nvPr/>
        </p:nvSpPr>
        <p:spPr bwMode="gray">
          <a:xfrm>
            <a:off x="496939" y="2055582"/>
            <a:ext cx="2558528" cy="4213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600"/>
              </a:spcBef>
              <a:spcAft>
                <a:spcPts val="300"/>
              </a:spcAft>
              <a:buClr>
                <a:srgbClr val="000000"/>
              </a:buClr>
              <a:buSzPct val="110000"/>
              <a:buNone/>
              <a:defRPr sz="2200">
                <a:solidFill>
                  <a:srgbClr val="000000"/>
                </a:solidFill>
                <a:latin typeface="+mn-lt"/>
                <a:ea typeface="+mn-ea"/>
                <a:cs typeface="+mn-cs"/>
              </a:defRPr>
            </a:lvl1pPr>
            <a:lvl2pPr marL="401638" indent="-169863" algn="l" rtl="0" eaLnBrk="1" fontAlgn="base" hangingPunct="1">
              <a:lnSpc>
                <a:spcPct val="100000"/>
              </a:lnSpc>
              <a:spcBef>
                <a:spcPts val="0"/>
              </a:spcBef>
              <a:spcAft>
                <a:spcPts val="300"/>
              </a:spcAft>
              <a:buClr>
                <a:srgbClr val="000000"/>
              </a:buClr>
              <a:buFont typeface="Arial" pitchFamily="34" charset="0"/>
              <a:buChar char="•"/>
              <a:defRPr sz="2200">
                <a:solidFill>
                  <a:srgbClr val="000000"/>
                </a:solidFill>
                <a:latin typeface="+mn-lt"/>
              </a:defRPr>
            </a:lvl2pPr>
            <a:lvl3pPr marL="622300" indent="-173038" algn="l" rtl="0" eaLnBrk="1" fontAlgn="base" hangingPunct="1">
              <a:lnSpc>
                <a:spcPct val="100000"/>
              </a:lnSpc>
              <a:spcBef>
                <a:spcPts val="0"/>
              </a:spcBef>
              <a:spcAft>
                <a:spcPts val="300"/>
              </a:spcAft>
              <a:buClr>
                <a:srgbClr val="000000"/>
              </a:buClr>
              <a:buSzPct val="90000"/>
              <a:buFont typeface="Calibri" pitchFamily="34" charset="0"/>
              <a:buChar char="–"/>
              <a:defRPr sz="2100">
                <a:solidFill>
                  <a:srgbClr val="000000"/>
                </a:solidFill>
                <a:latin typeface="+mn-lt"/>
              </a:defRPr>
            </a:lvl3pPr>
            <a:lvl4pPr marL="860425" indent="-171450" algn="l" rtl="0" eaLnBrk="1" fontAlgn="base" hangingPunct="1">
              <a:lnSpc>
                <a:spcPct val="100000"/>
              </a:lnSpc>
              <a:spcBef>
                <a:spcPts val="0"/>
              </a:spcBef>
              <a:spcAft>
                <a:spcPts val="300"/>
              </a:spcAft>
              <a:buClr>
                <a:srgbClr val="000000"/>
              </a:buClr>
              <a:buSzPct val="90000"/>
              <a:buFont typeface="Calibri" pitchFamily="34" charset="0"/>
              <a:buChar char="–"/>
              <a:defRPr sz="2000">
                <a:solidFill>
                  <a:srgbClr val="000000"/>
                </a:solidFill>
                <a:latin typeface="+mn-lt"/>
              </a:defRPr>
            </a:lvl4pPr>
            <a:lvl5pPr marL="1082675" indent="-166688" algn="l" rtl="0" eaLnBrk="1" fontAlgn="base" hangingPunct="1">
              <a:lnSpc>
                <a:spcPct val="100000"/>
              </a:lnSpc>
              <a:spcBef>
                <a:spcPts val="0"/>
              </a:spcBef>
              <a:spcAft>
                <a:spcPts val="300"/>
              </a:spcAft>
              <a:buClr>
                <a:srgbClr val="000000"/>
              </a:buClr>
              <a:buFont typeface="Calibri" pitchFamily="34" charset="0"/>
              <a:buChar char="–"/>
              <a:defRPr sz="1800" baseline="0">
                <a:solidFill>
                  <a:srgbClr val="000000"/>
                </a:solidFill>
                <a:latin typeface="+mn-lt"/>
              </a:defRPr>
            </a:lvl5pPr>
            <a:lvl6pPr marL="1314450" indent="-169863" algn="l" rtl="0" eaLnBrk="1" fontAlgn="base" hangingPunct="1">
              <a:lnSpc>
                <a:spcPct val="100000"/>
              </a:lnSpc>
              <a:spcBef>
                <a:spcPts val="0"/>
              </a:spcBef>
              <a:spcAft>
                <a:spcPts val="300"/>
              </a:spcAft>
              <a:buClr>
                <a:srgbClr val="000000"/>
              </a:buClr>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a:lstStyle>
          <a:p>
            <a:pPr algn="ctr">
              <a:buClr>
                <a:schemeClr val="accent1"/>
              </a:buClr>
            </a:pPr>
            <a:r>
              <a:rPr lang="en-US" sz="1800" kern="0" dirty="0">
                <a:solidFill>
                  <a:schemeClr val="bg1"/>
                </a:solidFill>
              </a:rPr>
              <a:t>OVERVIEW</a:t>
            </a:r>
          </a:p>
        </p:txBody>
      </p:sp>
      <p:sp>
        <p:nvSpPr>
          <p:cNvPr id="28" name="Rectangle 3">
            <a:extLst>
              <a:ext uri="{FF2B5EF4-FFF2-40B4-BE49-F238E27FC236}">
                <a16:creationId xmlns:a16="http://schemas.microsoft.com/office/drawing/2014/main" id="{4BA508C5-AFC4-6B49-BA0A-ABB42D0EE37B}"/>
              </a:ext>
            </a:extLst>
          </p:cNvPr>
          <p:cNvSpPr txBox="1">
            <a:spLocks noChangeArrowheads="1"/>
          </p:cNvSpPr>
          <p:nvPr/>
        </p:nvSpPr>
        <p:spPr bwMode="gray">
          <a:xfrm>
            <a:off x="3197801" y="2055582"/>
            <a:ext cx="2528248" cy="4213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600"/>
              </a:spcBef>
              <a:spcAft>
                <a:spcPts val="300"/>
              </a:spcAft>
              <a:buClr>
                <a:srgbClr val="000000"/>
              </a:buClr>
              <a:buSzPct val="110000"/>
              <a:buNone/>
              <a:defRPr sz="2200">
                <a:solidFill>
                  <a:srgbClr val="000000"/>
                </a:solidFill>
                <a:latin typeface="+mn-lt"/>
                <a:ea typeface="+mn-ea"/>
                <a:cs typeface="+mn-cs"/>
              </a:defRPr>
            </a:lvl1pPr>
            <a:lvl2pPr marL="401638" indent="-169863" algn="l" rtl="0" eaLnBrk="1" fontAlgn="base" hangingPunct="1">
              <a:lnSpc>
                <a:spcPct val="100000"/>
              </a:lnSpc>
              <a:spcBef>
                <a:spcPts val="0"/>
              </a:spcBef>
              <a:spcAft>
                <a:spcPts val="300"/>
              </a:spcAft>
              <a:buClr>
                <a:srgbClr val="000000"/>
              </a:buClr>
              <a:buFont typeface="Arial" pitchFamily="34" charset="0"/>
              <a:buChar char="•"/>
              <a:defRPr sz="2200">
                <a:solidFill>
                  <a:srgbClr val="000000"/>
                </a:solidFill>
                <a:latin typeface="+mn-lt"/>
              </a:defRPr>
            </a:lvl2pPr>
            <a:lvl3pPr marL="622300" indent="-173038" algn="l" rtl="0" eaLnBrk="1" fontAlgn="base" hangingPunct="1">
              <a:lnSpc>
                <a:spcPct val="100000"/>
              </a:lnSpc>
              <a:spcBef>
                <a:spcPts val="0"/>
              </a:spcBef>
              <a:spcAft>
                <a:spcPts val="300"/>
              </a:spcAft>
              <a:buClr>
                <a:srgbClr val="000000"/>
              </a:buClr>
              <a:buSzPct val="90000"/>
              <a:buFont typeface="Calibri" pitchFamily="34" charset="0"/>
              <a:buChar char="–"/>
              <a:defRPr sz="2100">
                <a:solidFill>
                  <a:srgbClr val="000000"/>
                </a:solidFill>
                <a:latin typeface="+mn-lt"/>
              </a:defRPr>
            </a:lvl3pPr>
            <a:lvl4pPr marL="860425" indent="-171450" algn="l" rtl="0" eaLnBrk="1" fontAlgn="base" hangingPunct="1">
              <a:lnSpc>
                <a:spcPct val="100000"/>
              </a:lnSpc>
              <a:spcBef>
                <a:spcPts val="0"/>
              </a:spcBef>
              <a:spcAft>
                <a:spcPts val="300"/>
              </a:spcAft>
              <a:buClr>
                <a:srgbClr val="000000"/>
              </a:buClr>
              <a:buSzPct val="90000"/>
              <a:buFont typeface="Calibri" pitchFamily="34" charset="0"/>
              <a:buChar char="–"/>
              <a:defRPr sz="2000">
                <a:solidFill>
                  <a:srgbClr val="000000"/>
                </a:solidFill>
                <a:latin typeface="+mn-lt"/>
              </a:defRPr>
            </a:lvl4pPr>
            <a:lvl5pPr marL="1082675" indent="-166688" algn="l" rtl="0" eaLnBrk="1" fontAlgn="base" hangingPunct="1">
              <a:lnSpc>
                <a:spcPct val="100000"/>
              </a:lnSpc>
              <a:spcBef>
                <a:spcPts val="0"/>
              </a:spcBef>
              <a:spcAft>
                <a:spcPts val="300"/>
              </a:spcAft>
              <a:buClr>
                <a:srgbClr val="000000"/>
              </a:buClr>
              <a:buFont typeface="Calibri" pitchFamily="34" charset="0"/>
              <a:buChar char="–"/>
              <a:defRPr sz="1800" baseline="0">
                <a:solidFill>
                  <a:srgbClr val="000000"/>
                </a:solidFill>
                <a:latin typeface="+mn-lt"/>
              </a:defRPr>
            </a:lvl5pPr>
            <a:lvl6pPr marL="1314450" indent="-169863" algn="l" rtl="0" eaLnBrk="1" fontAlgn="base" hangingPunct="1">
              <a:lnSpc>
                <a:spcPct val="100000"/>
              </a:lnSpc>
              <a:spcBef>
                <a:spcPts val="0"/>
              </a:spcBef>
              <a:spcAft>
                <a:spcPts val="300"/>
              </a:spcAft>
              <a:buClr>
                <a:srgbClr val="000000"/>
              </a:buClr>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a:lstStyle>
          <a:p>
            <a:pPr algn="ctr">
              <a:buClr>
                <a:schemeClr val="accent1"/>
              </a:buClr>
            </a:pPr>
            <a:r>
              <a:rPr lang="en-US" sz="1800" kern="0" dirty="0">
                <a:solidFill>
                  <a:schemeClr val="bg1"/>
                </a:solidFill>
              </a:rPr>
              <a:t>BENEFITS OF ADT</a:t>
            </a:r>
          </a:p>
        </p:txBody>
      </p:sp>
      <p:sp>
        <p:nvSpPr>
          <p:cNvPr id="29" name="Rectangle 3">
            <a:extLst>
              <a:ext uri="{FF2B5EF4-FFF2-40B4-BE49-F238E27FC236}">
                <a16:creationId xmlns:a16="http://schemas.microsoft.com/office/drawing/2014/main" id="{203E8BF0-0EB2-284B-800A-3B5B632376C2}"/>
              </a:ext>
            </a:extLst>
          </p:cNvPr>
          <p:cNvSpPr txBox="1">
            <a:spLocks noChangeArrowheads="1"/>
          </p:cNvSpPr>
          <p:nvPr/>
        </p:nvSpPr>
        <p:spPr bwMode="gray">
          <a:xfrm>
            <a:off x="5913903" y="1925946"/>
            <a:ext cx="2801942" cy="4213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600"/>
              </a:spcBef>
              <a:spcAft>
                <a:spcPts val="300"/>
              </a:spcAft>
              <a:buClr>
                <a:srgbClr val="000000"/>
              </a:buClr>
              <a:buSzPct val="110000"/>
              <a:buNone/>
              <a:defRPr sz="2200">
                <a:solidFill>
                  <a:srgbClr val="000000"/>
                </a:solidFill>
                <a:latin typeface="+mn-lt"/>
                <a:ea typeface="+mn-ea"/>
                <a:cs typeface="+mn-cs"/>
              </a:defRPr>
            </a:lvl1pPr>
            <a:lvl2pPr marL="401638" indent="-169863" algn="l" rtl="0" eaLnBrk="1" fontAlgn="base" hangingPunct="1">
              <a:lnSpc>
                <a:spcPct val="100000"/>
              </a:lnSpc>
              <a:spcBef>
                <a:spcPts val="0"/>
              </a:spcBef>
              <a:spcAft>
                <a:spcPts val="300"/>
              </a:spcAft>
              <a:buClr>
                <a:srgbClr val="000000"/>
              </a:buClr>
              <a:buFont typeface="Arial" pitchFamily="34" charset="0"/>
              <a:buChar char="•"/>
              <a:defRPr sz="2200">
                <a:solidFill>
                  <a:srgbClr val="000000"/>
                </a:solidFill>
                <a:latin typeface="+mn-lt"/>
              </a:defRPr>
            </a:lvl2pPr>
            <a:lvl3pPr marL="622300" indent="-173038" algn="l" rtl="0" eaLnBrk="1" fontAlgn="base" hangingPunct="1">
              <a:lnSpc>
                <a:spcPct val="100000"/>
              </a:lnSpc>
              <a:spcBef>
                <a:spcPts val="0"/>
              </a:spcBef>
              <a:spcAft>
                <a:spcPts val="300"/>
              </a:spcAft>
              <a:buClr>
                <a:srgbClr val="000000"/>
              </a:buClr>
              <a:buSzPct val="90000"/>
              <a:buFont typeface="Calibri" pitchFamily="34" charset="0"/>
              <a:buChar char="–"/>
              <a:defRPr sz="2100">
                <a:solidFill>
                  <a:srgbClr val="000000"/>
                </a:solidFill>
                <a:latin typeface="+mn-lt"/>
              </a:defRPr>
            </a:lvl3pPr>
            <a:lvl4pPr marL="860425" indent="-171450" algn="l" rtl="0" eaLnBrk="1" fontAlgn="base" hangingPunct="1">
              <a:lnSpc>
                <a:spcPct val="100000"/>
              </a:lnSpc>
              <a:spcBef>
                <a:spcPts val="0"/>
              </a:spcBef>
              <a:spcAft>
                <a:spcPts val="300"/>
              </a:spcAft>
              <a:buClr>
                <a:srgbClr val="000000"/>
              </a:buClr>
              <a:buSzPct val="90000"/>
              <a:buFont typeface="Calibri" pitchFamily="34" charset="0"/>
              <a:buChar char="–"/>
              <a:defRPr sz="2000">
                <a:solidFill>
                  <a:srgbClr val="000000"/>
                </a:solidFill>
                <a:latin typeface="+mn-lt"/>
              </a:defRPr>
            </a:lvl4pPr>
            <a:lvl5pPr marL="1082675" indent="-166688" algn="l" rtl="0" eaLnBrk="1" fontAlgn="base" hangingPunct="1">
              <a:lnSpc>
                <a:spcPct val="100000"/>
              </a:lnSpc>
              <a:spcBef>
                <a:spcPts val="0"/>
              </a:spcBef>
              <a:spcAft>
                <a:spcPts val="300"/>
              </a:spcAft>
              <a:buClr>
                <a:srgbClr val="000000"/>
              </a:buClr>
              <a:buFont typeface="Calibri" pitchFamily="34" charset="0"/>
              <a:buChar char="–"/>
              <a:defRPr sz="1800" baseline="0">
                <a:solidFill>
                  <a:srgbClr val="000000"/>
                </a:solidFill>
                <a:latin typeface="+mn-lt"/>
              </a:defRPr>
            </a:lvl5pPr>
            <a:lvl6pPr marL="1314450" indent="-169863" algn="l" rtl="0" eaLnBrk="1" fontAlgn="base" hangingPunct="1">
              <a:lnSpc>
                <a:spcPct val="100000"/>
              </a:lnSpc>
              <a:spcBef>
                <a:spcPts val="0"/>
              </a:spcBef>
              <a:spcAft>
                <a:spcPts val="300"/>
              </a:spcAft>
              <a:buClr>
                <a:srgbClr val="000000"/>
              </a:buClr>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a:lstStyle>
          <a:p>
            <a:pPr algn="ctr">
              <a:buClr>
                <a:schemeClr val="accent1"/>
              </a:buClr>
            </a:pPr>
            <a:r>
              <a:rPr lang="en-US" sz="1800" kern="0" dirty="0">
                <a:solidFill>
                  <a:schemeClr val="bg1"/>
                </a:solidFill>
              </a:rPr>
              <a:t>MANAGEMENT OF </a:t>
            </a:r>
            <a:br>
              <a:rPr lang="en-US" sz="1800" kern="0" dirty="0">
                <a:solidFill>
                  <a:schemeClr val="bg1"/>
                </a:solidFill>
              </a:rPr>
            </a:br>
            <a:r>
              <a:rPr lang="en-US" sz="1800" kern="0" dirty="0">
                <a:solidFill>
                  <a:schemeClr val="bg1"/>
                </a:solidFill>
              </a:rPr>
              <a:t>LONG-TERM RISKS</a:t>
            </a:r>
          </a:p>
        </p:txBody>
      </p:sp>
      <p:pic>
        <p:nvPicPr>
          <p:cNvPr id="12" name="Picture 11">
            <a:extLst>
              <a:ext uri="{FF2B5EF4-FFF2-40B4-BE49-F238E27FC236}">
                <a16:creationId xmlns:a16="http://schemas.microsoft.com/office/drawing/2014/main" id="{533A078B-F8B5-8D46-9775-CB57D2251E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944" b="50000"/>
          <a:stretch/>
        </p:blipFill>
        <p:spPr>
          <a:xfrm>
            <a:off x="7968674" y="189468"/>
            <a:ext cx="912534" cy="865143"/>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B5D4-EA4B-4482-8D84-4EC21887B1F8}"/>
              </a:ext>
            </a:extLst>
          </p:cNvPr>
          <p:cNvSpPr>
            <a:spLocks noGrp="1"/>
          </p:cNvSpPr>
          <p:nvPr>
            <p:ph type="title"/>
          </p:nvPr>
        </p:nvSpPr>
        <p:spPr/>
        <p:txBody>
          <a:bodyPr>
            <a:normAutofit/>
          </a:bodyPr>
          <a:lstStyle/>
          <a:p>
            <a:r>
              <a:rPr lang="en-US" dirty="0"/>
              <a:t>Cognitive Assessment and Management Recommendations in Clinical Practice</a:t>
            </a:r>
          </a:p>
        </p:txBody>
      </p:sp>
      <p:sp>
        <p:nvSpPr>
          <p:cNvPr id="47" name="Text Box 8">
            <a:extLst>
              <a:ext uri="{FF2B5EF4-FFF2-40B4-BE49-F238E27FC236}">
                <a16:creationId xmlns:a16="http://schemas.microsoft.com/office/drawing/2014/main" id="{5C483D64-D233-421A-BB92-79B8A0ACA57A}"/>
              </a:ext>
            </a:extLst>
          </p:cNvPr>
          <p:cNvSpPr txBox="1">
            <a:spLocks noChangeArrowheads="1"/>
          </p:cNvSpPr>
          <p:nvPr/>
        </p:nvSpPr>
        <p:spPr bwMode="auto">
          <a:xfrm>
            <a:off x="433115" y="6153373"/>
            <a:ext cx="7528632" cy="278304"/>
          </a:xfrm>
          <a:prstGeom prst="rect">
            <a:avLst/>
          </a:prstGeom>
          <a:noFill/>
          <a:ln w="9525">
            <a:noFill/>
            <a:miter lim="800000"/>
            <a:headEnd/>
            <a:tailEnd/>
          </a:ln>
        </p:spPr>
        <p:txBody>
          <a:bodyPr lIns="0" tIns="0" rIns="0" bIns="0" anchor="b" anchorCtr="0"/>
          <a:lstStyle/>
          <a:p>
            <a:pPr algn="l"/>
            <a:r>
              <a:rPr lang="en-US" sz="800" b="1" dirty="0">
                <a:solidFill>
                  <a:srgbClr val="000000"/>
                </a:solidFill>
                <a:latin typeface="+mn-lt"/>
                <a:cs typeface="Arial" panose="020B0604020202020204" pitchFamily="34" charset="0"/>
              </a:rPr>
              <a:t>References: 1. </a:t>
            </a:r>
            <a:r>
              <a:rPr lang="en-US" sz="800" dirty="0">
                <a:solidFill>
                  <a:srgbClr val="000000"/>
                </a:solidFill>
                <a:latin typeface="+mn-lt"/>
                <a:cs typeface="Arial" panose="020B0604020202020204" pitchFamily="34" charset="0"/>
              </a:rPr>
              <a:t>The ASCO Post. </a:t>
            </a:r>
            <a:r>
              <a:rPr lang="en-US" sz="800" dirty="0">
                <a:solidFill>
                  <a:srgbClr val="000000"/>
                </a:solidFill>
                <a:latin typeface="Calibri"/>
                <a:cs typeface="Calibri"/>
              </a:rPr>
              <a:t>Accessed August 7, 2020. </a:t>
            </a:r>
            <a:r>
              <a:rPr lang="en-US" sz="800" dirty="0">
                <a:solidFill>
                  <a:srgbClr val="000000"/>
                </a:solidFill>
                <a:latin typeface="+mn-lt"/>
                <a:cs typeface="Arial" panose="020B0604020202020204" pitchFamily="34" charset="0"/>
              </a:rPr>
              <a:t>https://ascopost.com/issues/august-10-2018/tools-to-assess-cancer-related-cognitive-dysfunction/. </a:t>
            </a:r>
            <a:r>
              <a:rPr lang="en-US" sz="800" b="1" dirty="0">
                <a:solidFill>
                  <a:srgbClr val="000000"/>
                </a:solidFill>
                <a:latin typeface="+mn-lt"/>
                <a:cs typeface="Arial" panose="020B0604020202020204" pitchFamily="34" charset="0"/>
              </a:rPr>
              <a:t>2. </a:t>
            </a:r>
            <a:r>
              <a:rPr lang="en-US" sz="800" b="0" i="0" u="none" strike="noStrike" baseline="0" dirty="0">
                <a:latin typeface="Calibri"/>
                <a:cs typeface="Calibri"/>
              </a:rPr>
              <a:t>Jean-Pierre P. </a:t>
            </a:r>
            <a:r>
              <a:rPr lang="en-US" sz="800" b="0" i="1" u="none" strike="noStrike" baseline="0" dirty="0">
                <a:latin typeface="Calibri"/>
                <a:cs typeface="Calibri"/>
              </a:rPr>
              <a:t>US Oncol</a:t>
            </a:r>
            <a:r>
              <a:rPr lang="en-US" sz="800" b="0" i="0" u="none" strike="noStrike" baseline="0" dirty="0">
                <a:latin typeface="Calibri"/>
                <a:cs typeface="Calibri"/>
              </a:rPr>
              <a:t>. 2010;6:9-12. </a:t>
            </a:r>
            <a:endParaRPr lang="en-US" sz="800" b="1" strike="sngStrike" dirty="0">
              <a:highlight>
                <a:srgbClr val="FFFF00"/>
              </a:highlight>
              <a:latin typeface="Calibri"/>
              <a:cs typeface="Calibri"/>
            </a:endParaRPr>
          </a:p>
        </p:txBody>
      </p:sp>
      <p:pic>
        <p:nvPicPr>
          <p:cNvPr id="11" name="Picture 10" descr="A picture containing drawing&#10;&#10;Description automatically generated">
            <a:extLst>
              <a:ext uri="{FF2B5EF4-FFF2-40B4-BE49-F238E27FC236}">
                <a16:creationId xmlns:a16="http://schemas.microsoft.com/office/drawing/2014/main" id="{56991D04-4F36-3A41-B0D9-F9558E475AC8}"/>
              </a:ext>
            </a:extLst>
          </p:cNvPr>
          <p:cNvPicPr>
            <a:picLocks noChangeAspect="1"/>
          </p:cNvPicPr>
          <p:nvPr/>
        </p:nvPicPr>
        <p:blipFill>
          <a:blip r:embed="rId3"/>
          <a:stretch>
            <a:fillRect/>
          </a:stretch>
        </p:blipFill>
        <p:spPr>
          <a:xfrm>
            <a:off x="585661" y="1536773"/>
            <a:ext cx="395224" cy="199459"/>
          </a:xfrm>
          <a:prstGeom prst="rect">
            <a:avLst/>
          </a:prstGeom>
        </p:spPr>
      </p:pic>
      <p:pic>
        <p:nvPicPr>
          <p:cNvPr id="21" name="Picture 20">
            <a:extLst>
              <a:ext uri="{FF2B5EF4-FFF2-40B4-BE49-F238E27FC236}">
                <a16:creationId xmlns:a16="http://schemas.microsoft.com/office/drawing/2014/main" id="{5C312A8A-2FAE-794E-9077-48BB43BA8C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265" b="66405"/>
          <a:stretch/>
        </p:blipFill>
        <p:spPr>
          <a:xfrm>
            <a:off x="426415" y="1287484"/>
            <a:ext cx="585343" cy="608768"/>
          </a:xfrm>
          <a:prstGeom prst="rect">
            <a:avLst/>
          </a:prstGeom>
        </p:spPr>
      </p:pic>
      <p:pic>
        <p:nvPicPr>
          <p:cNvPr id="27" name="Picture 26">
            <a:extLst>
              <a:ext uri="{FF2B5EF4-FFF2-40B4-BE49-F238E27FC236}">
                <a16:creationId xmlns:a16="http://schemas.microsoft.com/office/drawing/2014/main" id="{FD9F7001-C306-A24F-941F-A8CBEC6FED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141" t="55191" r="-3915" b="1007"/>
          <a:stretch/>
        </p:blipFill>
        <p:spPr>
          <a:xfrm>
            <a:off x="4943865" y="1241522"/>
            <a:ext cx="779135" cy="789960"/>
          </a:xfrm>
          <a:prstGeom prst="rect">
            <a:avLst/>
          </a:prstGeom>
        </p:spPr>
      </p:pic>
      <p:pic>
        <p:nvPicPr>
          <p:cNvPr id="10" name="Picture 9">
            <a:extLst>
              <a:ext uri="{FF2B5EF4-FFF2-40B4-BE49-F238E27FC236}">
                <a16:creationId xmlns:a16="http://schemas.microsoft.com/office/drawing/2014/main" id="{1DF22CA7-402C-DA49-A733-EC01662492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561" b="74506"/>
          <a:stretch/>
        </p:blipFill>
        <p:spPr>
          <a:xfrm>
            <a:off x="317875" y="4027488"/>
            <a:ext cx="689383" cy="629693"/>
          </a:xfrm>
          <a:prstGeom prst="rect">
            <a:avLst/>
          </a:prstGeom>
        </p:spPr>
      </p:pic>
      <p:grpSp>
        <p:nvGrpSpPr>
          <p:cNvPr id="48" name="Group 47">
            <a:extLst>
              <a:ext uri="{FF2B5EF4-FFF2-40B4-BE49-F238E27FC236}">
                <a16:creationId xmlns:a16="http://schemas.microsoft.com/office/drawing/2014/main" id="{D51D5E74-CA9F-E341-A242-780426FD636B}"/>
              </a:ext>
            </a:extLst>
          </p:cNvPr>
          <p:cNvGrpSpPr/>
          <p:nvPr/>
        </p:nvGrpSpPr>
        <p:grpSpPr>
          <a:xfrm>
            <a:off x="1113167" y="4088663"/>
            <a:ext cx="2626319" cy="278304"/>
            <a:chOff x="9105861" y="1607931"/>
            <a:chExt cx="2590800" cy="4228095"/>
          </a:xfrm>
        </p:grpSpPr>
        <p:sp>
          <p:nvSpPr>
            <p:cNvPr id="49" name="Rectangle 48">
              <a:extLst>
                <a:ext uri="{FF2B5EF4-FFF2-40B4-BE49-F238E27FC236}">
                  <a16:creationId xmlns:a16="http://schemas.microsoft.com/office/drawing/2014/main" id="{06043386-68FA-0F4D-9202-0CD5A232CAB2}"/>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50" name="Group 49">
              <a:extLst>
                <a:ext uri="{FF2B5EF4-FFF2-40B4-BE49-F238E27FC236}">
                  <a16:creationId xmlns:a16="http://schemas.microsoft.com/office/drawing/2014/main" id="{87305641-77FB-BE4C-A08F-F69666EF6B12}"/>
                </a:ext>
              </a:extLst>
            </p:cNvPr>
            <p:cNvGrpSpPr/>
            <p:nvPr/>
          </p:nvGrpSpPr>
          <p:grpSpPr>
            <a:xfrm>
              <a:off x="9105861" y="1613639"/>
              <a:ext cx="2590800" cy="4222387"/>
              <a:chOff x="484094" y="1613639"/>
              <a:chExt cx="2590800" cy="4222387"/>
            </a:xfrm>
          </p:grpSpPr>
          <p:sp>
            <p:nvSpPr>
              <p:cNvPr id="51" name="Freeform 50">
                <a:extLst>
                  <a:ext uri="{FF2B5EF4-FFF2-40B4-BE49-F238E27FC236}">
                    <a16:creationId xmlns:a16="http://schemas.microsoft.com/office/drawing/2014/main" id="{6119D0CE-8727-924D-8B8B-F654B30FB2E4}"/>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52" name="Freeform 51">
                <a:extLst>
                  <a:ext uri="{FF2B5EF4-FFF2-40B4-BE49-F238E27FC236}">
                    <a16:creationId xmlns:a16="http://schemas.microsoft.com/office/drawing/2014/main" id="{1FEEBC06-EEE0-E640-BEEA-6B43D274835E}"/>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grpSp>
        <p:nvGrpSpPr>
          <p:cNvPr id="53" name="Group 52">
            <a:extLst>
              <a:ext uri="{FF2B5EF4-FFF2-40B4-BE49-F238E27FC236}">
                <a16:creationId xmlns:a16="http://schemas.microsoft.com/office/drawing/2014/main" id="{EABCE162-1D0D-CA47-A42D-B81A395A7992}"/>
              </a:ext>
            </a:extLst>
          </p:cNvPr>
          <p:cNvGrpSpPr/>
          <p:nvPr/>
        </p:nvGrpSpPr>
        <p:grpSpPr>
          <a:xfrm>
            <a:off x="1113167" y="1440356"/>
            <a:ext cx="2475422" cy="250938"/>
            <a:chOff x="9105861" y="1607931"/>
            <a:chExt cx="2590800" cy="4228095"/>
          </a:xfrm>
        </p:grpSpPr>
        <p:sp>
          <p:nvSpPr>
            <p:cNvPr id="54" name="Rectangle 53">
              <a:extLst>
                <a:ext uri="{FF2B5EF4-FFF2-40B4-BE49-F238E27FC236}">
                  <a16:creationId xmlns:a16="http://schemas.microsoft.com/office/drawing/2014/main" id="{74A8FBB4-5205-B546-9768-35400C9E118C}"/>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55" name="Group 54">
              <a:extLst>
                <a:ext uri="{FF2B5EF4-FFF2-40B4-BE49-F238E27FC236}">
                  <a16:creationId xmlns:a16="http://schemas.microsoft.com/office/drawing/2014/main" id="{12D93D86-00E5-E542-A7AB-0DCD19446A94}"/>
                </a:ext>
              </a:extLst>
            </p:cNvPr>
            <p:cNvGrpSpPr/>
            <p:nvPr/>
          </p:nvGrpSpPr>
          <p:grpSpPr>
            <a:xfrm>
              <a:off x="9105861" y="1613639"/>
              <a:ext cx="2590800" cy="4222387"/>
              <a:chOff x="484094" y="1613639"/>
              <a:chExt cx="2590800" cy="4222387"/>
            </a:xfrm>
          </p:grpSpPr>
          <p:sp>
            <p:nvSpPr>
              <p:cNvPr id="56" name="Freeform 55">
                <a:extLst>
                  <a:ext uri="{FF2B5EF4-FFF2-40B4-BE49-F238E27FC236}">
                    <a16:creationId xmlns:a16="http://schemas.microsoft.com/office/drawing/2014/main" id="{70A440F8-B5B8-184F-82F9-BAC53914C813}"/>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57" name="Freeform 56">
                <a:extLst>
                  <a:ext uri="{FF2B5EF4-FFF2-40B4-BE49-F238E27FC236}">
                    <a16:creationId xmlns:a16="http://schemas.microsoft.com/office/drawing/2014/main" id="{35B46B78-FEBF-C34E-B924-49D2C70ACA21}"/>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grpSp>
        <p:nvGrpSpPr>
          <p:cNvPr id="58" name="Group 57">
            <a:extLst>
              <a:ext uri="{FF2B5EF4-FFF2-40B4-BE49-F238E27FC236}">
                <a16:creationId xmlns:a16="http://schemas.microsoft.com/office/drawing/2014/main" id="{45FDDEF3-09D2-0B4E-807F-75932C687416}"/>
              </a:ext>
            </a:extLst>
          </p:cNvPr>
          <p:cNvGrpSpPr/>
          <p:nvPr/>
        </p:nvGrpSpPr>
        <p:grpSpPr>
          <a:xfrm>
            <a:off x="5703476" y="1440356"/>
            <a:ext cx="2733492" cy="250938"/>
            <a:chOff x="9105861" y="1607931"/>
            <a:chExt cx="2590800" cy="4228095"/>
          </a:xfrm>
        </p:grpSpPr>
        <p:sp>
          <p:nvSpPr>
            <p:cNvPr id="59" name="Rectangle 58">
              <a:extLst>
                <a:ext uri="{FF2B5EF4-FFF2-40B4-BE49-F238E27FC236}">
                  <a16:creationId xmlns:a16="http://schemas.microsoft.com/office/drawing/2014/main" id="{8034B2EA-FC5A-544D-9B39-1466079E8A04}"/>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60" name="Group 59">
              <a:extLst>
                <a:ext uri="{FF2B5EF4-FFF2-40B4-BE49-F238E27FC236}">
                  <a16:creationId xmlns:a16="http://schemas.microsoft.com/office/drawing/2014/main" id="{47EF1CE7-D0DC-AE46-9E81-7CDF8638280E}"/>
                </a:ext>
              </a:extLst>
            </p:cNvPr>
            <p:cNvGrpSpPr/>
            <p:nvPr/>
          </p:nvGrpSpPr>
          <p:grpSpPr>
            <a:xfrm>
              <a:off x="9105861" y="1613639"/>
              <a:ext cx="2590800" cy="4222387"/>
              <a:chOff x="484094" y="1613639"/>
              <a:chExt cx="2590800" cy="4222387"/>
            </a:xfrm>
          </p:grpSpPr>
          <p:sp>
            <p:nvSpPr>
              <p:cNvPr id="61" name="Freeform 60">
                <a:extLst>
                  <a:ext uri="{FF2B5EF4-FFF2-40B4-BE49-F238E27FC236}">
                    <a16:creationId xmlns:a16="http://schemas.microsoft.com/office/drawing/2014/main" id="{B8341521-14B8-3E41-9DD7-DC19168DBAFB}"/>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62" name="Freeform 61">
                <a:extLst>
                  <a:ext uri="{FF2B5EF4-FFF2-40B4-BE49-F238E27FC236}">
                    <a16:creationId xmlns:a16="http://schemas.microsoft.com/office/drawing/2014/main" id="{8973EE96-0370-4C4F-8023-375D7B529FFA}"/>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sp>
        <p:nvSpPr>
          <p:cNvPr id="31" name="TextBox 30">
            <a:extLst>
              <a:ext uri="{FF2B5EF4-FFF2-40B4-BE49-F238E27FC236}">
                <a16:creationId xmlns:a16="http://schemas.microsoft.com/office/drawing/2014/main" id="{099A239C-F6C7-904D-9FBD-15BB6E2A9817}"/>
              </a:ext>
            </a:extLst>
          </p:cNvPr>
          <p:cNvSpPr txBox="1"/>
          <p:nvPr/>
        </p:nvSpPr>
        <p:spPr>
          <a:xfrm>
            <a:off x="1173550" y="1398698"/>
            <a:ext cx="3519400" cy="2405787"/>
          </a:xfrm>
          <a:prstGeom prst="rect">
            <a:avLst/>
          </a:prstGeom>
          <a:noFill/>
        </p:spPr>
        <p:txBody>
          <a:bodyPr wrap="square" lIns="91440" tIns="45720" rIns="91440" bIns="45720" rtlCol="0" anchor="t">
            <a:spAutoFit/>
          </a:bodyPr>
          <a:lstStyle>
            <a:defPPr>
              <a:defRPr lang="en-US"/>
            </a:defPPr>
            <a:lvl1pPr marL="171450" indent="-171450" algn="l">
              <a:buClr>
                <a:srgbClr val="000000"/>
              </a:buClr>
              <a:buFont typeface="Arial" panose="020B0604020202020204" pitchFamily="34" charset="0"/>
              <a:buChar char="•"/>
              <a:defRPr sz="1050">
                <a:solidFill>
                  <a:srgbClr val="000000"/>
                </a:solidFill>
                <a:latin typeface="+mn-lt"/>
              </a:defRPr>
            </a:lvl1pPr>
          </a:lstStyle>
          <a:p>
            <a:pPr marL="0" indent="0">
              <a:spcBef>
                <a:spcPts val="600"/>
              </a:spcBef>
              <a:spcAft>
                <a:spcPts val="0"/>
              </a:spcAft>
              <a:buClr>
                <a:schemeClr val="accent5"/>
              </a:buClr>
              <a:buNone/>
            </a:pPr>
            <a:r>
              <a:rPr lang="en-US" sz="1600" b="1" dirty="0">
                <a:solidFill>
                  <a:schemeClr val="tx1"/>
                </a:solidFill>
              </a:rPr>
              <a:t>Neuropsychological Tests</a:t>
            </a:r>
            <a:r>
              <a:rPr lang="en-US" sz="1600" b="1" baseline="30000" dirty="0">
                <a:solidFill>
                  <a:schemeClr val="tx1"/>
                </a:solidFill>
              </a:rPr>
              <a:t>1</a:t>
            </a:r>
          </a:p>
          <a:p>
            <a:pPr>
              <a:spcBef>
                <a:spcPts val="200"/>
              </a:spcBef>
              <a:spcAft>
                <a:spcPts val="200"/>
              </a:spcAft>
              <a:buClr>
                <a:schemeClr val="accent5"/>
              </a:buClr>
            </a:pPr>
            <a:r>
              <a:rPr lang="en-US" sz="1400" dirty="0"/>
              <a:t>The International Cognition and Cancer Task Force (ICCTF) recommends the following assessments to test for cognitive impairment in cancer patients:</a:t>
            </a:r>
          </a:p>
          <a:p>
            <a:pPr marL="342900" lvl="1" indent="-171450" algn="l">
              <a:spcBef>
                <a:spcPts val="200"/>
              </a:spcBef>
              <a:spcAft>
                <a:spcPts val="200"/>
              </a:spcAft>
              <a:buClr>
                <a:schemeClr val="accent5"/>
              </a:buClr>
              <a:buFont typeface="System Font Regular"/>
              <a:buChar char="–"/>
            </a:pPr>
            <a:r>
              <a:rPr lang="en-US" sz="1200" dirty="0">
                <a:solidFill>
                  <a:srgbClr val="000000"/>
                </a:solidFill>
                <a:latin typeface="+mn-lt"/>
                <a:cs typeface="Arial"/>
              </a:rPr>
              <a:t>Hopkins Verbal Learning Test-Revised </a:t>
            </a:r>
            <a:br>
              <a:rPr lang="en-US" sz="1200" dirty="0">
                <a:latin typeface="+mn-lt"/>
              </a:rPr>
            </a:br>
            <a:r>
              <a:rPr lang="en-US" sz="1200" dirty="0">
                <a:solidFill>
                  <a:srgbClr val="000000"/>
                </a:solidFill>
                <a:latin typeface="+mn-lt"/>
                <a:cs typeface="Arial"/>
              </a:rPr>
              <a:t>(HVLT-R)</a:t>
            </a:r>
            <a:endParaRPr lang="en-US" sz="1200" strike="sngStrike" dirty="0">
              <a:solidFill>
                <a:srgbClr val="FF0000"/>
              </a:solidFill>
              <a:latin typeface="+mn-lt"/>
              <a:cs typeface="Arial"/>
            </a:endParaRPr>
          </a:p>
          <a:p>
            <a:pPr marL="342900" lvl="1" indent="-171450" algn="l">
              <a:spcBef>
                <a:spcPts val="200"/>
              </a:spcBef>
              <a:spcAft>
                <a:spcPts val="200"/>
              </a:spcAft>
              <a:buClr>
                <a:schemeClr val="accent5"/>
              </a:buClr>
              <a:buFont typeface="System Font Regular"/>
              <a:buChar char="–"/>
            </a:pPr>
            <a:r>
              <a:rPr lang="en-US" sz="1200" dirty="0">
                <a:solidFill>
                  <a:srgbClr val="000000"/>
                </a:solidFill>
                <a:latin typeface="+mn-lt"/>
              </a:rPr>
              <a:t>Trail Making Test (TMT)</a:t>
            </a:r>
          </a:p>
          <a:p>
            <a:pPr marL="342900" lvl="1" indent="-171450" algn="l">
              <a:spcBef>
                <a:spcPts val="200"/>
              </a:spcBef>
              <a:spcAft>
                <a:spcPts val="200"/>
              </a:spcAft>
              <a:buClr>
                <a:schemeClr val="accent5"/>
              </a:buClr>
              <a:buFont typeface="System Font Regular"/>
              <a:buChar char="–"/>
            </a:pPr>
            <a:r>
              <a:rPr lang="en-US" sz="1200" dirty="0">
                <a:solidFill>
                  <a:srgbClr val="000000"/>
                </a:solidFill>
                <a:latin typeface="+mn-lt"/>
              </a:rPr>
              <a:t>Controlled Oral Word </a:t>
            </a:r>
            <a:r>
              <a:rPr lang="en-US" sz="1200" dirty="0">
                <a:solidFill>
                  <a:srgbClr val="000000"/>
                </a:solidFill>
                <a:latin typeface="+mn-lt"/>
                <a:cs typeface="Arial"/>
              </a:rPr>
              <a:t>Association Test (COWAT</a:t>
            </a:r>
            <a:r>
              <a:rPr lang="en-US" sz="1200" dirty="0">
                <a:latin typeface="+mn-lt"/>
                <a:cs typeface="Arial"/>
              </a:rPr>
              <a:t>)</a:t>
            </a:r>
          </a:p>
          <a:p>
            <a:pPr>
              <a:spcBef>
                <a:spcPts val="600"/>
              </a:spcBef>
              <a:spcAft>
                <a:spcPts val="0"/>
              </a:spcAft>
              <a:buClr>
                <a:schemeClr val="accent5"/>
              </a:buClr>
            </a:pPr>
            <a:endParaRPr lang="en-US" sz="1200" dirty="0"/>
          </a:p>
        </p:txBody>
      </p:sp>
      <p:sp>
        <p:nvSpPr>
          <p:cNvPr id="30" name="TextBox 29">
            <a:extLst>
              <a:ext uri="{FF2B5EF4-FFF2-40B4-BE49-F238E27FC236}">
                <a16:creationId xmlns:a16="http://schemas.microsoft.com/office/drawing/2014/main" id="{40026589-E3C0-F349-9BE4-16DE1634B428}"/>
              </a:ext>
            </a:extLst>
          </p:cNvPr>
          <p:cNvSpPr txBox="1"/>
          <p:nvPr/>
        </p:nvSpPr>
        <p:spPr>
          <a:xfrm>
            <a:off x="1173550" y="4041473"/>
            <a:ext cx="3523548" cy="1785104"/>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050">
                <a:solidFill>
                  <a:srgbClr val="000000"/>
                </a:solidFill>
                <a:latin typeface="+mn-lt"/>
              </a:defRPr>
            </a:lvl1pPr>
          </a:lstStyle>
          <a:p>
            <a:pPr marL="0" indent="0">
              <a:spcAft>
                <a:spcPts val="0"/>
              </a:spcAft>
              <a:buNone/>
            </a:pPr>
            <a:r>
              <a:rPr lang="en-US" sz="1600" b="1" dirty="0">
                <a:solidFill>
                  <a:schemeClr val="tx1"/>
                </a:solidFill>
                <a:cs typeface="Arial"/>
              </a:rPr>
              <a:t>Biomarkers/Brain Imaging</a:t>
            </a:r>
            <a:r>
              <a:rPr lang="en-US" sz="1600" b="1" baseline="30000" dirty="0">
                <a:solidFill>
                  <a:schemeClr val="tx1"/>
                </a:solidFill>
                <a:cs typeface="Arial"/>
              </a:rPr>
              <a:t>2</a:t>
            </a:r>
            <a:r>
              <a:rPr lang="en-US" sz="1600" b="1" dirty="0">
                <a:solidFill>
                  <a:schemeClr val="tx1"/>
                </a:solidFill>
                <a:cs typeface="Arial"/>
              </a:rPr>
              <a:t>:</a:t>
            </a:r>
          </a:p>
          <a:p>
            <a:pPr>
              <a:spcBef>
                <a:spcPts val="200"/>
              </a:spcBef>
              <a:spcAft>
                <a:spcPts val="200"/>
              </a:spcAft>
              <a:buClr>
                <a:schemeClr val="accent5"/>
              </a:buClr>
            </a:pPr>
            <a:r>
              <a:rPr lang="en-US" sz="1400" dirty="0"/>
              <a:t>Correlations between cognitive dysfunction and serum biomarkers (</a:t>
            </a:r>
            <a:r>
              <a:rPr lang="en-US" sz="1400" dirty="0" err="1"/>
              <a:t>eg</a:t>
            </a:r>
            <a:r>
              <a:rPr lang="en-US" sz="1400" dirty="0"/>
              <a:t>, Interleukins, cytokines, chemokines)</a:t>
            </a:r>
          </a:p>
          <a:p>
            <a:pPr>
              <a:spcBef>
                <a:spcPts val="200"/>
              </a:spcBef>
              <a:spcAft>
                <a:spcPts val="200"/>
              </a:spcAft>
              <a:buClr>
                <a:schemeClr val="accent5"/>
              </a:buClr>
            </a:pPr>
            <a:r>
              <a:rPr lang="en-US" sz="1400" dirty="0"/>
              <a:t>MRI imaging could help identify lesions or regions of concern</a:t>
            </a:r>
            <a:endParaRPr lang="en-US" sz="1400" dirty="0">
              <a:cs typeface="Calibri"/>
            </a:endParaRPr>
          </a:p>
          <a:p>
            <a:pPr>
              <a:spcBef>
                <a:spcPts val="200"/>
              </a:spcBef>
              <a:spcAft>
                <a:spcPts val="200"/>
              </a:spcAft>
              <a:buClr>
                <a:schemeClr val="accent5"/>
              </a:buClr>
            </a:pPr>
            <a:endParaRPr lang="en-US" sz="1400" dirty="0"/>
          </a:p>
        </p:txBody>
      </p:sp>
      <p:sp>
        <p:nvSpPr>
          <p:cNvPr id="29" name="TextBox 28">
            <a:extLst>
              <a:ext uri="{FF2B5EF4-FFF2-40B4-BE49-F238E27FC236}">
                <a16:creationId xmlns:a16="http://schemas.microsoft.com/office/drawing/2014/main" id="{4EC28427-A5D4-7B47-9DA4-269A7C2B378D}"/>
              </a:ext>
            </a:extLst>
          </p:cNvPr>
          <p:cNvSpPr txBox="1"/>
          <p:nvPr/>
        </p:nvSpPr>
        <p:spPr>
          <a:xfrm>
            <a:off x="5742525" y="1398698"/>
            <a:ext cx="3262394" cy="1138773"/>
          </a:xfrm>
          <a:prstGeom prst="rect">
            <a:avLst/>
          </a:prstGeom>
          <a:noFill/>
        </p:spPr>
        <p:txBody>
          <a:bodyPr wrap="square" rtlCol="0">
            <a:spAutoFit/>
          </a:bodyPr>
          <a:lstStyle>
            <a:defPPr>
              <a:defRPr lang="en-US"/>
            </a:defPPr>
            <a:lvl1pPr marL="171450" indent="-171450" algn="l">
              <a:spcBef>
                <a:spcPts val="200"/>
              </a:spcBef>
              <a:spcAft>
                <a:spcPts val="200"/>
              </a:spcAft>
              <a:buClr>
                <a:srgbClr val="000000"/>
              </a:buClr>
              <a:buFont typeface="Arial" panose="020B0604020202020204" pitchFamily="34" charset="0"/>
              <a:buChar char="•"/>
              <a:defRPr sz="1400">
                <a:solidFill>
                  <a:srgbClr val="000000"/>
                </a:solidFill>
                <a:latin typeface="+mn-lt"/>
              </a:defRPr>
            </a:lvl1pPr>
          </a:lstStyle>
          <a:p>
            <a:pPr marL="0" indent="0">
              <a:spcBef>
                <a:spcPts val="600"/>
              </a:spcBef>
              <a:spcAft>
                <a:spcPts val="0"/>
              </a:spcAft>
              <a:buNone/>
            </a:pPr>
            <a:r>
              <a:rPr lang="en-US" sz="1600" b="1" dirty="0">
                <a:solidFill>
                  <a:schemeClr val="tx1"/>
                </a:solidFill>
                <a:cs typeface="Arial"/>
              </a:rPr>
              <a:t>Patient-Reported Outcomes</a:t>
            </a:r>
            <a:r>
              <a:rPr lang="en-US" sz="1600" b="1" baseline="30000" dirty="0">
                <a:solidFill>
                  <a:schemeClr val="tx1"/>
                </a:solidFill>
                <a:cs typeface="Arial"/>
              </a:rPr>
              <a:t>2</a:t>
            </a:r>
            <a:r>
              <a:rPr lang="en-US" sz="1600" b="1" dirty="0">
                <a:solidFill>
                  <a:schemeClr val="tx1"/>
                </a:solidFill>
                <a:cs typeface="Arial"/>
              </a:rPr>
              <a:t>:</a:t>
            </a:r>
          </a:p>
          <a:p>
            <a:pPr>
              <a:spcBef>
                <a:spcPts val="600"/>
              </a:spcBef>
              <a:spcAft>
                <a:spcPts val="0"/>
              </a:spcAft>
              <a:buClr>
                <a:schemeClr val="accent5"/>
              </a:buClr>
            </a:pPr>
            <a:r>
              <a:rPr lang="en-US" dirty="0"/>
              <a:t>Patient-reported outcomes may offer insights into patient deficits </a:t>
            </a:r>
          </a:p>
          <a:p>
            <a:pPr marL="0" indent="0">
              <a:spcBef>
                <a:spcPts val="600"/>
              </a:spcBef>
              <a:spcAft>
                <a:spcPts val="0"/>
              </a:spcAft>
              <a:buNone/>
            </a:pPr>
            <a:endParaRPr lang="en-US" dirty="0"/>
          </a:p>
        </p:txBody>
      </p:sp>
      <p:grpSp>
        <p:nvGrpSpPr>
          <p:cNvPr id="63" name="Group 62">
            <a:extLst>
              <a:ext uri="{FF2B5EF4-FFF2-40B4-BE49-F238E27FC236}">
                <a16:creationId xmlns:a16="http://schemas.microsoft.com/office/drawing/2014/main" id="{3704AAD0-3DD4-9E46-BBF3-4D55C458BEFC}"/>
              </a:ext>
            </a:extLst>
          </p:cNvPr>
          <p:cNvGrpSpPr/>
          <p:nvPr/>
        </p:nvGrpSpPr>
        <p:grpSpPr>
          <a:xfrm>
            <a:off x="5703475" y="4062782"/>
            <a:ext cx="3122649" cy="318951"/>
            <a:chOff x="9105861" y="1607931"/>
            <a:chExt cx="2590800" cy="4228095"/>
          </a:xfrm>
        </p:grpSpPr>
        <p:sp>
          <p:nvSpPr>
            <p:cNvPr id="64" name="Rectangle 63">
              <a:extLst>
                <a:ext uri="{FF2B5EF4-FFF2-40B4-BE49-F238E27FC236}">
                  <a16:creationId xmlns:a16="http://schemas.microsoft.com/office/drawing/2014/main" id="{F237D199-221A-0645-9DD6-43D19B07A9F9}"/>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65" name="Group 64">
              <a:extLst>
                <a:ext uri="{FF2B5EF4-FFF2-40B4-BE49-F238E27FC236}">
                  <a16:creationId xmlns:a16="http://schemas.microsoft.com/office/drawing/2014/main" id="{26169F63-12E4-0442-A3EB-8C9BE37E750F}"/>
                </a:ext>
              </a:extLst>
            </p:cNvPr>
            <p:cNvGrpSpPr/>
            <p:nvPr/>
          </p:nvGrpSpPr>
          <p:grpSpPr>
            <a:xfrm>
              <a:off x="9105861" y="1613639"/>
              <a:ext cx="2590800" cy="4222387"/>
              <a:chOff x="484094" y="1613639"/>
              <a:chExt cx="2590800" cy="4222387"/>
            </a:xfrm>
          </p:grpSpPr>
          <p:sp>
            <p:nvSpPr>
              <p:cNvPr id="66" name="Freeform 65">
                <a:extLst>
                  <a:ext uri="{FF2B5EF4-FFF2-40B4-BE49-F238E27FC236}">
                    <a16:creationId xmlns:a16="http://schemas.microsoft.com/office/drawing/2014/main" id="{D626BB3D-E0AC-DD49-889B-F49B4C56685F}"/>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67" name="Freeform 66">
                <a:extLst>
                  <a:ext uri="{FF2B5EF4-FFF2-40B4-BE49-F238E27FC236}">
                    <a16:creationId xmlns:a16="http://schemas.microsoft.com/office/drawing/2014/main" id="{00C31846-CD00-1748-A691-A11F6D7C73A2}"/>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sp>
        <p:nvSpPr>
          <p:cNvPr id="33" name="TextBox 32">
            <a:extLst>
              <a:ext uri="{FF2B5EF4-FFF2-40B4-BE49-F238E27FC236}">
                <a16:creationId xmlns:a16="http://schemas.microsoft.com/office/drawing/2014/main" id="{FBD56DE0-2D18-9242-927D-FB212760DA05}"/>
              </a:ext>
            </a:extLst>
          </p:cNvPr>
          <p:cNvSpPr txBox="1"/>
          <p:nvPr/>
        </p:nvSpPr>
        <p:spPr>
          <a:xfrm>
            <a:off x="5765614" y="4032999"/>
            <a:ext cx="3187886" cy="1225977"/>
          </a:xfrm>
          <a:prstGeom prst="rect">
            <a:avLst/>
          </a:prstGeom>
          <a:noFill/>
        </p:spPr>
        <p:txBody>
          <a:bodyPr wrap="square" lIns="91440" tIns="45720" rIns="91440" bIns="45720" rtlCol="0" anchor="t">
            <a:spAutoFit/>
          </a:bodyPr>
          <a:lstStyle>
            <a:defPPr>
              <a:defRPr lang="en-US"/>
            </a:defPPr>
            <a:lvl1pPr marL="171450" indent="-171450" algn="l">
              <a:buClr>
                <a:srgbClr val="000000"/>
              </a:buClr>
              <a:buFont typeface="Arial" panose="020B0604020202020204" pitchFamily="34" charset="0"/>
              <a:buChar char="•"/>
              <a:defRPr sz="1200">
                <a:solidFill>
                  <a:srgbClr val="000000"/>
                </a:solidFill>
                <a:latin typeface="+mn-lt"/>
              </a:defRPr>
            </a:lvl1pPr>
          </a:lstStyle>
          <a:p>
            <a:pPr marL="0" indent="0">
              <a:spcBef>
                <a:spcPts val="600"/>
              </a:spcBef>
              <a:spcAft>
                <a:spcPts val="0"/>
              </a:spcAft>
              <a:buClr>
                <a:schemeClr val="accent5"/>
              </a:buClr>
              <a:buNone/>
            </a:pPr>
            <a:r>
              <a:rPr lang="en-US" sz="1600" b="1" dirty="0">
                <a:cs typeface="Arial"/>
              </a:rPr>
              <a:t>Management Recommendations</a:t>
            </a:r>
            <a:r>
              <a:rPr lang="en-US" sz="1600" b="1" baseline="30000" dirty="0">
                <a:cs typeface="Arial"/>
              </a:rPr>
              <a:t>2</a:t>
            </a:r>
            <a:r>
              <a:rPr lang="en-US" sz="1600" b="1" dirty="0">
                <a:cs typeface="Arial"/>
              </a:rPr>
              <a:t>:</a:t>
            </a:r>
          </a:p>
          <a:p>
            <a:pPr>
              <a:spcBef>
                <a:spcPts val="200"/>
              </a:spcBef>
              <a:spcAft>
                <a:spcPts val="200"/>
              </a:spcAft>
              <a:buClr>
                <a:schemeClr val="accent5"/>
              </a:buClr>
            </a:pPr>
            <a:r>
              <a:rPr lang="en-US" sz="1400" dirty="0">
                <a:cs typeface="Arial"/>
              </a:rPr>
              <a:t>Urologists and oncologists should monitor patients; potential cognitive problems should be referred to a specialist</a:t>
            </a:r>
            <a:endParaRPr lang="en-US" sz="1400" baseline="30000" dirty="0">
              <a:cs typeface="Arial"/>
            </a:endParaRPr>
          </a:p>
        </p:txBody>
      </p:sp>
      <p:pic>
        <p:nvPicPr>
          <p:cNvPr id="5" name="Picture 4">
            <a:extLst>
              <a:ext uri="{FF2B5EF4-FFF2-40B4-BE49-F238E27FC236}">
                <a16:creationId xmlns:a16="http://schemas.microsoft.com/office/drawing/2014/main" id="{5D035B95-E081-6545-88F9-4515EE5CAC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6743" y="3906532"/>
            <a:ext cx="629447" cy="648604"/>
          </a:xfrm>
          <a:prstGeom prst="rect">
            <a:avLst/>
          </a:prstGeom>
        </p:spPr>
      </p:pic>
    </p:spTree>
    <p:extLst>
      <p:ext uri="{BB962C8B-B14F-4D97-AF65-F5344CB8AC3E}">
        <p14:creationId xmlns:p14="http://schemas.microsoft.com/office/powerpoint/2010/main" val="358058214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F13231-5E71-4D41-9137-AD4B9CB75AF9}"/>
              </a:ext>
            </a:extLst>
          </p:cNvPr>
          <p:cNvPicPr>
            <a:picLocks noChangeAspect="1"/>
          </p:cNvPicPr>
          <p:nvPr/>
        </p:nvPicPr>
        <p:blipFill rotWithShape="1">
          <a:blip r:embed="rId3">
            <a:extLst>
              <a:ext uri="{28A0092B-C50C-407E-A947-70E740481C1C}">
                <a14:useLocalDpi xmlns:a14="http://schemas.microsoft.com/office/drawing/2010/main" val="0"/>
              </a:ext>
            </a:extLst>
          </a:blip>
          <a:srcRect r="29244"/>
          <a:stretch/>
        </p:blipFill>
        <p:spPr>
          <a:xfrm>
            <a:off x="2860896" y="0"/>
            <a:ext cx="6283104" cy="6832600"/>
          </a:xfrm>
          <a:prstGeom prst="rect">
            <a:avLst/>
          </a:prstGeom>
        </p:spPr>
      </p:pic>
      <p:pic>
        <p:nvPicPr>
          <p:cNvPr id="6" name="Picture 5">
            <a:extLst>
              <a:ext uri="{FF2B5EF4-FFF2-40B4-BE49-F238E27FC236}">
                <a16:creationId xmlns:a16="http://schemas.microsoft.com/office/drawing/2014/main" id="{87C8226A-F7AA-8E4F-B504-D272BE901144}"/>
              </a:ext>
            </a:extLst>
          </p:cNvPr>
          <p:cNvPicPr>
            <a:picLocks noChangeAspect="1"/>
          </p:cNvPicPr>
          <p:nvPr/>
        </p:nvPicPr>
        <p:blipFill rotWithShape="1">
          <a:blip r:embed="rId4">
            <a:extLst>
              <a:ext uri="{28A0092B-C50C-407E-A947-70E740481C1C}">
                <a14:useLocalDpi xmlns:a14="http://schemas.microsoft.com/office/drawing/2010/main" val="0"/>
              </a:ext>
            </a:extLst>
          </a:blip>
          <a:srcRect t="61337" r="30049" b="22107"/>
          <a:stretch/>
        </p:blipFill>
        <p:spPr>
          <a:xfrm>
            <a:off x="2679700" y="4183538"/>
            <a:ext cx="6464300" cy="1145207"/>
          </a:xfrm>
          <a:prstGeom prst="rect">
            <a:avLst/>
          </a:prstGeom>
        </p:spPr>
      </p:pic>
      <p:sp>
        <p:nvSpPr>
          <p:cNvPr id="2" name="Title 1">
            <a:extLst>
              <a:ext uri="{FF2B5EF4-FFF2-40B4-BE49-F238E27FC236}">
                <a16:creationId xmlns:a16="http://schemas.microsoft.com/office/drawing/2014/main" id="{7B13E54D-87C0-4649-AEAF-55D0D7940622}"/>
              </a:ext>
            </a:extLst>
          </p:cNvPr>
          <p:cNvSpPr>
            <a:spLocks noGrp="1"/>
          </p:cNvSpPr>
          <p:nvPr>
            <p:ph type="ctrTitle"/>
          </p:nvPr>
        </p:nvSpPr>
        <p:spPr/>
        <p:txBody>
          <a:bodyPr/>
          <a:lstStyle/>
          <a:p>
            <a:r>
              <a:rPr lang="en-US" dirty="0"/>
              <a:t>Metabolic Syndrome</a:t>
            </a:r>
          </a:p>
        </p:txBody>
      </p:sp>
      <p:sp>
        <p:nvSpPr>
          <p:cNvPr id="12" name="Rectangle 11">
            <a:extLst>
              <a:ext uri="{FF2B5EF4-FFF2-40B4-BE49-F238E27FC236}">
                <a16:creationId xmlns:a16="http://schemas.microsoft.com/office/drawing/2014/main" id="{BD49A3D8-F8E0-0048-BD63-9DF848BF4709}"/>
              </a:ext>
            </a:extLst>
          </p:cNvPr>
          <p:cNvSpPr/>
          <p:nvPr/>
        </p:nvSpPr>
        <p:spPr bwMode="auto">
          <a:xfrm rot="10800000">
            <a:off x="6283105" y="4183538"/>
            <a:ext cx="2860896" cy="73152"/>
          </a:xfrm>
          <a:prstGeom prst="rect">
            <a:avLst/>
          </a:prstGeom>
          <a:gradFill flip="none" rotWithShape="1">
            <a:gsLst>
              <a:gs pos="0">
                <a:schemeClr val="accent4"/>
              </a:gs>
              <a:gs pos="50000">
                <a:srgbClr val="A6A94E">
                  <a:tint val="44500"/>
                  <a:satMod val="160000"/>
                </a:srgbClr>
              </a:gs>
              <a:gs pos="99000">
                <a:srgbClr val="A6A94E">
                  <a:tint val="23500"/>
                  <a:satMod val="160000"/>
                  <a:alpha val="0"/>
                </a:srgbClr>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308916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D867-0887-4785-B873-268E700D9488}"/>
              </a:ext>
            </a:extLst>
          </p:cNvPr>
          <p:cNvSpPr>
            <a:spLocks noGrp="1"/>
          </p:cNvSpPr>
          <p:nvPr>
            <p:ph type="title"/>
          </p:nvPr>
        </p:nvSpPr>
        <p:spPr/>
        <p:txBody>
          <a:bodyPr/>
          <a:lstStyle/>
          <a:p>
            <a:r>
              <a:rPr lang="en-US" dirty="0"/>
              <a:t>Men on Long-Term ADT Are at Higher Risk for Developing Metabolic Syndrome</a:t>
            </a:r>
            <a:endParaRPr lang="en-US" baseline="30000" dirty="0"/>
          </a:p>
        </p:txBody>
      </p:sp>
      <p:sp>
        <p:nvSpPr>
          <p:cNvPr id="8" name="Content Placeholder 7">
            <a:extLst>
              <a:ext uri="{FF2B5EF4-FFF2-40B4-BE49-F238E27FC236}">
                <a16:creationId xmlns:a16="http://schemas.microsoft.com/office/drawing/2014/main" id="{0D4E2042-A605-437A-ABDA-86231226613F}"/>
              </a:ext>
            </a:extLst>
          </p:cNvPr>
          <p:cNvSpPr>
            <a:spLocks noGrp="1"/>
          </p:cNvSpPr>
          <p:nvPr>
            <p:ph idx="1"/>
          </p:nvPr>
        </p:nvSpPr>
        <p:spPr>
          <a:xfrm>
            <a:off x="423405" y="1156514"/>
            <a:ext cx="8299009" cy="5143877"/>
          </a:xfrm>
        </p:spPr>
        <p:txBody>
          <a:bodyPr/>
          <a:lstStyle/>
          <a:p>
            <a:pPr>
              <a:buClr>
                <a:schemeClr val="accent5"/>
              </a:buClr>
            </a:pPr>
            <a:r>
              <a:rPr lang="en-US" dirty="0"/>
              <a:t>Several small, prospective studies have found that the use of ADT was associated with metabolic consequences, including</a:t>
            </a:r>
            <a:r>
              <a:rPr lang="en-US" baseline="30000" dirty="0"/>
              <a:t>1</a:t>
            </a:r>
            <a:r>
              <a:rPr lang="en-US" dirty="0"/>
              <a:t>:</a:t>
            </a:r>
          </a:p>
          <a:p>
            <a:pPr marL="230188" lvl="1" indent="-222250">
              <a:buClr>
                <a:schemeClr val="accent5"/>
              </a:buClr>
            </a:pPr>
            <a:r>
              <a:rPr lang="en-US" sz="2000" dirty="0"/>
              <a:t>Weight gain, increased body fat percentage, greater insulin resistance, elevated fasting glucose levels, and diabetes</a:t>
            </a:r>
            <a:r>
              <a:rPr lang="en-US" sz="2000" baseline="30000" dirty="0"/>
              <a:t>1</a:t>
            </a:r>
          </a:p>
          <a:p>
            <a:pPr marL="450850" lvl="2" indent="-222250">
              <a:buClr>
                <a:schemeClr val="accent5"/>
              </a:buClr>
            </a:pPr>
            <a:endParaRPr lang="en-US" sz="1500" baseline="30000" dirty="0"/>
          </a:p>
          <a:p>
            <a:pPr marL="450850" lvl="2" indent="-222250">
              <a:buClr>
                <a:schemeClr val="accent5"/>
              </a:buClr>
            </a:pPr>
            <a:endParaRPr lang="en-US" sz="1500" baseline="30000" dirty="0"/>
          </a:p>
          <a:p>
            <a:pPr marL="450850" lvl="2" indent="-222250">
              <a:buClr>
                <a:schemeClr val="accent5"/>
              </a:buClr>
            </a:pPr>
            <a:endParaRPr lang="en-US" sz="1500" baseline="30000" dirty="0"/>
          </a:p>
          <a:p>
            <a:pPr marL="450850" lvl="2" indent="-222250">
              <a:buClr>
                <a:schemeClr val="accent5"/>
              </a:buClr>
            </a:pPr>
            <a:endParaRPr lang="en-US" sz="1500" baseline="30000" dirty="0"/>
          </a:p>
          <a:p>
            <a:pPr marL="450850" lvl="2" indent="-222250">
              <a:buClr>
                <a:schemeClr val="accent5"/>
              </a:buClr>
            </a:pPr>
            <a:endParaRPr lang="en-US" sz="1500" baseline="30000" dirty="0"/>
          </a:p>
          <a:p>
            <a:pPr marL="450850" lvl="2" indent="-222250">
              <a:buClr>
                <a:schemeClr val="accent5"/>
              </a:buClr>
            </a:pPr>
            <a:endParaRPr lang="en-US" sz="1500" baseline="30000" dirty="0"/>
          </a:p>
          <a:p>
            <a:pPr marL="450850" lvl="2" indent="-222250">
              <a:buClr>
                <a:schemeClr val="accent5"/>
              </a:buClr>
            </a:pPr>
            <a:endParaRPr lang="en-US" sz="1500" baseline="30000" dirty="0"/>
          </a:p>
          <a:p>
            <a:pPr marL="450850" lvl="2" indent="-222250">
              <a:buClr>
                <a:schemeClr val="accent5"/>
              </a:buClr>
            </a:pPr>
            <a:endParaRPr lang="en-US" sz="1500" baseline="30000" dirty="0"/>
          </a:p>
          <a:p>
            <a:pPr marL="450850" lvl="2" indent="-222250">
              <a:buClr>
                <a:schemeClr val="accent5"/>
              </a:buClr>
            </a:pPr>
            <a:endParaRPr lang="en-US" sz="1500" baseline="30000" dirty="0"/>
          </a:p>
          <a:p>
            <a:pPr marL="450850" lvl="2" indent="-222250">
              <a:buClr>
                <a:schemeClr val="accent5"/>
              </a:buClr>
            </a:pPr>
            <a:r>
              <a:rPr lang="en-US" sz="1500" dirty="0"/>
              <a:t>The high prevalence of metabolic syndrome in the ADT group may </a:t>
            </a:r>
            <a:br>
              <a:rPr lang="en-US" sz="1500" dirty="0"/>
            </a:br>
            <a:r>
              <a:rPr lang="en-US" sz="1500" dirty="0"/>
              <a:t>be a direct result of profound hypogonadism and independent of </a:t>
            </a:r>
            <a:br>
              <a:rPr lang="en-US" sz="1500" dirty="0"/>
            </a:br>
            <a:r>
              <a:rPr lang="en-US" sz="1500" dirty="0"/>
              <a:t>any influence of age, race, and prostate disease</a:t>
            </a:r>
            <a:r>
              <a:rPr lang="en-US" sz="1500" baseline="30000" dirty="0"/>
              <a:t>2</a:t>
            </a:r>
          </a:p>
        </p:txBody>
      </p:sp>
      <p:sp>
        <p:nvSpPr>
          <p:cNvPr id="44" name="Text Box 8">
            <a:extLst>
              <a:ext uri="{FF2B5EF4-FFF2-40B4-BE49-F238E27FC236}">
                <a16:creationId xmlns:a16="http://schemas.microsoft.com/office/drawing/2014/main" id="{AB08BA9B-85DF-44F6-B759-4D64468EE827}"/>
              </a:ext>
            </a:extLst>
          </p:cNvPr>
          <p:cNvSpPr txBox="1">
            <a:spLocks noChangeArrowheads="1"/>
          </p:cNvSpPr>
          <p:nvPr/>
        </p:nvSpPr>
        <p:spPr bwMode="auto">
          <a:xfrm>
            <a:off x="362460" y="6049194"/>
            <a:ext cx="7867830" cy="381627"/>
          </a:xfrm>
          <a:prstGeom prst="rect">
            <a:avLst/>
          </a:prstGeom>
          <a:noFill/>
          <a:ln w="9525">
            <a:noFill/>
            <a:miter lim="800000"/>
            <a:headEnd/>
            <a:tailEnd/>
          </a:ln>
        </p:spPr>
        <p:txBody>
          <a:bodyPr lIns="0" tIns="0" rIns="0" bIns="0" anchor="b" anchorCtr="0"/>
          <a:lstStyle/>
          <a:p>
            <a:pPr marL="57150" algn="l"/>
            <a:r>
              <a:rPr lang="en-US" sz="800" b="1" dirty="0">
                <a:solidFill>
                  <a:srgbClr val="000000"/>
                </a:solidFill>
                <a:latin typeface="+mn-lt"/>
                <a:cs typeface="Arial" panose="020B0604020202020204" pitchFamily="34" charset="0"/>
              </a:rPr>
              <a:t>References:</a:t>
            </a:r>
            <a:r>
              <a:rPr lang="en-US" sz="800" dirty="0">
                <a:solidFill>
                  <a:srgbClr val="000000"/>
                </a:solidFill>
                <a:latin typeface="+mn-lt"/>
                <a:cs typeface="Arial" panose="020B0604020202020204" pitchFamily="34" charset="0"/>
              </a:rPr>
              <a:t> </a:t>
            </a:r>
            <a:r>
              <a:rPr lang="en-US" sz="800" b="1" dirty="0">
                <a:solidFill>
                  <a:srgbClr val="000000"/>
                </a:solidFill>
                <a:latin typeface="+mn-lt"/>
                <a:cs typeface="Arial" panose="020B0604020202020204" pitchFamily="34" charset="0"/>
              </a:rPr>
              <a:t>1. </a:t>
            </a:r>
            <a:r>
              <a:rPr lang="nl-NL" sz="800" dirty="0">
                <a:solidFill>
                  <a:srgbClr val="000000"/>
                </a:solidFill>
                <a:latin typeface="+mn-lt"/>
                <a:cs typeface="Arial" panose="020B0604020202020204" pitchFamily="34" charset="0"/>
              </a:rPr>
              <a:t>Magee DE, Singal RK. </a:t>
            </a:r>
            <a:r>
              <a:rPr lang="nl-NL" sz="800" i="1" dirty="0">
                <a:solidFill>
                  <a:srgbClr val="000000"/>
                </a:solidFill>
                <a:latin typeface="+mn-lt"/>
                <a:cs typeface="Arial" panose="020B0604020202020204" pitchFamily="34" charset="0"/>
              </a:rPr>
              <a:t>Can J Urol. </a:t>
            </a:r>
            <a:r>
              <a:rPr lang="nl-NL" sz="800" dirty="0">
                <a:solidFill>
                  <a:srgbClr val="000000"/>
                </a:solidFill>
                <a:latin typeface="+mn-lt"/>
                <a:cs typeface="Arial" panose="020B0604020202020204" pitchFamily="34" charset="0"/>
              </a:rPr>
              <a:t>2020;27(1S1):11-16. </a:t>
            </a:r>
            <a:r>
              <a:rPr lang="nl-NL" sz="800" b="1" dirty="0">
                <a:solidFill>
                  <a:srgbClr val="000000"/>
                </a:solidFill>
                <a:latin typeface="+mn-lt"/>
                <a:cs typeface="Arial" panose="020B0604020202020204" pitchFamily="34" charset="0"/>
              </a:rPr>
              <a:t>2.</a:t>
            </a:r>
            <a:r>
              <a:rPr lang="it-IT" sz="800" b="1" dirty="0">
                <a:solidFill>
                  <a:srgbClr val="000000"/>
                </a:solidFill>
                <a:latin typeface="+mn-lt"/>
                <a:cs typeface="Arial" panose="020B0604020202020204" pitchFamily="34" charset="0"/>
              </a:rPr>
              <a:t> </a:t>
            </a:r>
            <a:r>
              <a:rPr lang="it-IT" sz="800" dirty="0">
                <a:solidFill>
                  <a:srgbClr val="000000"/>
                </a:solidFill>
                <a:latin typeface="+mn-lt"/>
                <a:cs typeface="Arial" panose="020B0604020202020204" pitchFamily="34" charset="0"/>
              </a:rPr>
              <a:t>Rezaei MM et al. </a:t>
            </a:r>
            <a:r>
              <a:rPr lang="it-IT" sz="800" i="1" dirty="0">
                <a:solidFill>
                  <a:srgbClr val="000000"/>
                </a:solidFill>
                <a:latin typeface="+mn-lt"/>
                <a:cs typeface="Arial" panose="020B0604020202020204" pitchFamily="34" charset="0"/>
              </a:rPr>
              <a:t>Can Urol Assoc J. </a:t>
            </a:r>
            <a:r>
              <a:rPr lang="it-IT" sz="800" dirty="0">
                <a:solidFill>
                  <a:srgbClr val="000000"/>
                </a:solidFill>
                <a:latin typeface="+mn-lt"/>
                <a:cs typeface="Arial" panose="020B0604020202020204" pitchFamily="34" charset="0"/>
              </a:rPr>
              <a:t>2016;10(9-10):E300-E305.</a:t>
            </a:r>
            <a:r>
              <a:rPr lang="en-US" sz="800" dirty="0">
                <a:solidFill>
                  <a:srgbClr val="000000"/>
                </a:solidFill>
                <a:latin typeface="+mn-lt"/>
                <a:cs typeface="Arial" panose="020B0604020202020204" pitchFamily="34" charset="0"/>
              </a:rPr>
              <a:t> </a:t>
            </a:r>
            <a:r>
              <a:rPr lang="en-US" sz="800" b="1" dirty="0">
                <a:solidFill>
                  <a:srgbClr val="000000"/>
                </a:solidFill>
                <a:latin typeface="+mn-lt"/>
                <a:cs typeface="Arial" panose="020B0604020202020204" pitchFamily="34" charset="0"/>
              </a:rPr>
              <a:t>3</a:t>
            </a:r>
            <a:r>
              <a:rPr lang="en-US" sz="800" dirty="0">
                <a:solidFill>
                  <a:srgbClr val="000000"/>
                </a:solidFill>
                <a:latin typeface="+mn-lt"/>
                <a:cs typeface="Arial" panose="020B0604020202020204" pitchFamily="34" charset="0"/>
              </a:rPr>
              <a:t>. </a:t>
            </a:r>
            <a:r>
              <a:rPr lang="it-IT" sz="800" dirty="0">
                <a:solidFill>
                  <a:srgbClr val="000000"/>
                </a:solidFill>
                <a:latin typeface="+mn-lt"/>
                <a:cs typeface="Arial" panose="020B0604020202020204" pitchFamily="34" charset="0"/>
              </a:rPr>
              <a:t>Karzai FH et al. </a:t>
            </a:r>
            <a:r>
              <a:rPr lang="it-IT" sz="800" i="1" dirty="0">
                <a:solidFill>
                  <a:srgbClr val="000000"/>
                </a:solidFill>
                <a:latin typeface="+mn-lt"/>
                <a:cs typeface="Arial" panose="020B0604020202020204" pitchFamily="34" charset="0"/>
              </a:rPr>
              <a:t>Future Oncol. </a:t>
            </a:r>
            <a:r>
              <a:rPr lang="it-IT" sz="800" dirty="0">
                <a:solidFill>
                  <a:srgbClr val="000000"/>
                </a:solidFill>
                <a:latin typeface="+mn-lt"/>
                <a:cs typeface="Arial" panose="020B0604020202020204" pitchFamily="34" charset="0"/>
              </a:rPr>
              <a:t>2016;12(16):1947-1955. </a:t>
            </a:r>
            <a:endParaRPr lang="en-US" sz="800" dirty="0">
              <a:solidFill>
                <a:srgbClr val="000000"/>
              </a:solidFill>
              <a:latin typeface="+mn-lt"/>
              <a:cs typeface="Arial" panose="020B0604020202020204" pitchFamily="34" charset="0"/>
            </a:endParaRPr>
          </a:p>
        </p:txBody>
      </p:sp>
      <p:grpSp>
        <p:nvGrpSpPr>
          <p:cNvPr id="65" name="Group 64">
            <a:extLst>
              <a:ext uri="{FF2B5EF4-FFF2-40B4-BE49-F238E27FC236}">
                <a16:creationId xmlns:a16="http://schemas.microsoft.com/office/drawing/2014/main" id="{ABAD9586-FE29-6445-B44B-555042D27135}"/>
              </a:ext>
            </a:extLst>
          </p:cNvPr>
          <p:cNvGrpSpPr/>
          <p:nvPr/>
        </p:nvGrpSpPr>
        <p:grpSpPr>
          <a:xfrm>
            <a:off x="6251626" y="2944936"/>
            <a:ext cx="2892374" cy="1881723"/>
            <a:chOff x="1423349" y="1288018"/>
            <a:chExt cx="3008284" cy="2235978"/>
          </a:xfrm>
        </p:grpSpPr>
        <p:sp>
          <p:nvSpPr>
            <p:cNvPr id="66" name="Rectangle 65">
              <a:extLst>
                <a:ext uri="{FF2B5EF4-FFF2-40B4-BE49-F238E27FC236}">
                  <a16:creationId xmlns:a16="http://schemas.microsoft.com/office/drawing/2014/main" id="{F6EAD1E8-FA0D-7E48-B59C-858A7FA12808}"/>
                </a:ext>
              </a:extLst>
            </p:cNvPr>
            <p:cNvSpPr/>
            <p:nvPr/>
          </p:nvSpPr>
          <p:spPr>
            <a:xfrm>
              <a:off x="1423349" y="1439398"/>
              <a:ext cx="3008284" cy="2084598"/>
            </a:xfrm>
            <a:prstGeom prst="rect">
              <a:avLst/>
            </a:prstGeom>
            <a:noFill/>
          </p:spPr>
          <p:txBody>
            <a:bodyPr wrap="square" lIns="91440" tIns="45720" rIns="91440" bIns="45720">
              <a:spAutoFit/>
            </a:bodyPr>
            <a:lstStyle/>
            <a:p>
              <a:pPr algn="ctr"/>
              <a:r>
                <a:rPr lang="en-US" sz="5400" b="1" dirty="0">
                  <a:ln w="0"/>
                  <a:solidFill>
                    <a:schemeClr val="accent5"/>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28%-44%</a:t>
              </a:r>
            </a:p>
          </p:txBody>
        </p:sp>
        <p:sp>
          <p:nvSpPr>
            <p:cNvPr id="67" name="TextBox 66">
              <a:extLst>
                <a:ext uri="{FF2B5EF4-FFF2-40B4-BE49-F238E27FC236}">
                  <a16:creationId xmlns:a16="http://schemas.microsoft.com/office/drawing/2014/main" id="{834BA2E0-5A0C-7B40-99A9-54DCDC092AF6}"/>
                </a:ext>
              </a:extLst>
            </p:cNvPr>
            <p:cNvSpPr txBox="1"/>
            <p:nvPr/>
          </p:nvSpPr>
          <p:spPr>
            <a:xfrm>
              <a:off x="1703757" y="2300887"/>
              <a:ext cx="2085060" cy="329147"/>
            </a:xfrm>
            <a:prstGeom prst="rect">
              <a:avLst/>
            </a:prstGeom>
            <a:noFill/>
          </p:spPr>
          <p:txBody>
            <a:bodyPr wrap="square" rtlCol="0">
              <a:spAutoFit/>
            </a:bodyPr>
            <a:lstStyle/>
            <a:p>
              <a:r>
                <a:rPr lang="en-US" sz="1200" b="1" dirty="0">
                  <a:solidFill>
                    <a:srgbClr val="000000"/>
                  </a:solidFill>
                  <a:latin typeface="Calibri" panose="020F0502020204030204" pitchFamily="34" charset="0"/>
                  <a:cs typeface="Calibri" panose="020F0502020204030204" pitchFamily="34" charset="0"/>
                </a:rPr>
                <a:t>Incidence of Diabetes</a:t>
              </a:r>
              <a:r>
                <a:rPr lang="en-US" sz="1200" b="1" baseline="30000" dirty="0">
                  <a:solidFill>
                    <a:srgbClr val="000000"/>
                  </a:solidFill>
                  <a:latin typeface="Calibri" panose="020F0502020204030204" pitchFamily="34" charset="0"/>
                  <a:cs typeface="Calibri" panose="020F0502020204030204" pitchFamily="34" charset="0"/>
                </a:rPr>
                <a:t>1</a:t>
              </a:r>
            </a:p>
          </p:txBody>
        </p:sp>
        <p:sp>
          <p:nvSpPr>
            <p:cNvPr id="68" name="TextBox 67">
              <a:extLst>
                <a:ext uri="{FF2B5EF4-FFF2-40B4-BE49-F238E27FC236}">
                  <a16:creationId xmlns:a16="http://schemas.microsoft.com/office/drawing/2014/main" id="{C3E33ED4-E489-2D47-BB21-D221FC143A4E}"/>
                </a:ext>
              </a:extLst>
            </p:cNvPr>
            <p:cNvSpPr txBox="1"/>
            <p:nvPr/>
          </p:nvSpPr>
          <p:spPr>
            <a:xfrm>
              <a:off x="1559897" y="1288018"/>
              <a:ext cx="1024831" cy="475435"/>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RISK</a:t>
              </a:r>
            </a:p>
          </p:txBody>
        </p:sp>
      </p:grpSp>
      <p:grpSp>
        <p:nvGrpSpPr>
          <p:cNvPr id="3" name="Group 2">
            <a:extLst>
              <a:ext uri="{FF2B5EF4-FFF2-40B4-BE49-F238E27FC236}">
                <a16:creationId xmlns:a16="http://schemas.microsoft.com/office/drawing/2014/main" id="{42B1E52E-7397-1645-AFA9-3963F31B614A}"/>
              </a:ext>
            </a:extLst>
          </p:cNvPr>
          <p:cNvGrpSpPr/>
          <p:nvPr/>
        </p:nvGrpSpPr>
        <p:grpSpPr>
          <a:xfrm>
            <a:off x="5695122" y="2961115"/>
            <a:ext cx="700582" cy="862845"/>
            <a:chOff x="4901753" y="1416702"/>
            <a:chExt cx="314852" cy="387775"/>
          </a:xfrm>
        </p:grpSpPr>
        <p:sp>
          <p:nvSpPr>
            <p:cNvPr id="20" name="Arrow: Up 18">
              <a:extLst>
                <a:ext uri="{FF2B5EF4-FFF2-40B4-BE49-F238E27FC236}">
                  <a16:creationId xmlns:a16="http://schemas.microsoft.com/office/drawing/2014/main" id="{B1261F71-138F-B24A-B101-7236520B5E7C}"/>
                </a:ext>
              </a:extLst>
            </p:cNvPr>
            <p:cNvSpPr/>
            <p:nvPr/>
          </p:nvSpPr>
          <p:spPr>
            <a:xfrm>
              <a:off x="4943056" y="1449460"/>
              <a:ext cx="273549" cy="355017"/>
            </a:xfrm>
            <a:prstGeom prst="upArrow">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Arrow: Up 18">
              <a:extLst>
                <a:ext uri="{FF2B5EF4-FFF2-40B4-BE49-F238E27FC236}">
                  <a16:creationId xmlns:a16="http://schemas.microsoft.com/office/drawing/2014/main" id="{71C14ACB-D4FC-974C-8F22-FCF78CA899E6}"/>
                </a:ext>
              </a:extLst>
            </p:cNvPr>
            <p:cNvSpPr/>
            <p:nvPr/>
          </p:nvSpPr>
          <p:spPr>
            <a:xfrm>
              <a:off x="4901753" y="1416702"/>
              <a:ext cx="273549" cy="355017"/>
            </a:xfrm>
            <a:prstGeom prst="up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6" name="Group 25">
            <a:extLst>
              <a:ext uri="{FF2B5EF4-FFF2-40B4-BE49-F238E27FC236}">
                <a16:creationId xmlns:a16="http://schemas.microsoft.com/office/drawing/2014/main" id="{428BE111-411B-274A-A1CD-103EA3796442}"/>
              </a:ext>
            </a:extLst>
          </p:cNvPr>
          <p:cNvGrpSpPr/>
          <p:nvPr/>
        </p:nvGrpSpPr>
        <p:grpSpPr>
          <a:xfrm>
            <a:off x="487058" y="5342962"/>
            <a:ext cx="7987030" cy="793631"/>
            <a:chOff x="762233" y="2420554"/>
            <a:chExt cx="7518278" cy="527808"/>
          </a:xfrm>
        </p:grpSpPr>
        <p:grpSp>
          <p:nvGrpSpPr>
            <p:cNvPr id="27" name="Group 26">
              <a:extLst>
                <a:ext uri="{FF2B5EF4-FFF2-40B4-BE49-F238E27FC236}">
                  <a16:creationId xmlns:a16="http://schemas.microsoft.com/office/drawing/2014/main" id="{3C41979B-0EE3-0040-96AC-954E26885CD0}"/>
                </a:ext>
              </a:extLst>
            </p:cNvPr>
            <p:cNvGrpSpPr/>
            <p:nvPr/>
          </p:nvGrpSpPr>
          <p:grpSpPr>
            <a:xfrm>
              <a:off x="762233" y="2420554"/>
              <a:ext cx="7518278" cy="527808"/>
              <a:chOff x="9105861" y="1607931"/>
              <a:chExt cx="2590800" cy="4228095"/>
            </a:xfrm>
          </p:grpSpPr>
          <p:sp>
            <p:nvSpPr>
              <p:cNvPr id="29" name="Rectangle 28">
                <a:extLst>
                  <a:ext uri="{FF2B5EF4-FFF2-40B4-BE49-F238E27FC236}">
                    <a16:creationId xmlns:a16="http://schemas.microsoft.com/office/drawing/2014/main" id="{25C6E808-75B4-4646-B458-6E784644D323}"/>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30" name="Group 29">
                <a:extLst>
                  <a:ext uri="{FF2B5EF4-FFF2-40B4-BE49-F238E27FC236}">
                    <a16:creationId xmlns:a16="http://schemas.microsoft.com/office/drawing/2014/main" id="{C9D744BE-496F-054B-9403-81ADB44606D1}"/>
                  </a:ext>
                </a:extLst>
              </p:cNvPr>
              <p:cNvGrpSpPr/>
              <p:nvPr/>
            </p:nvGrpSpPr>
            <p:grpSpPr>
              <a:xfrm>
                <a:off x="9105861" y="1613639"/>
                <a:ext cx="2590800" cy="4222387"/>
                <a:chOff x="484094" y="1613639"/>
                <a:chExt cx="2590800" cy="4222387"/>
              </a:xfrm>
            </p:grpSpPr>
            <p:sp>
              <p:nvSpPr>
                <p:cNvPr id="31" name="Freeform 30">
                  <a:extLst>
                    <a:ext uri="{FF2B5EF4-FFF2-40B4-BE49-F238E27FC236}">
                      <a16:creationId xmlns:a16="http://schemas.microsoft.com/office/drawing/2014/main" id="{E069D5A7-B92E-1046-8FF6-F1E80DEEF982}"/>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32" name="Freeform 31">
                  <a:extLst>
                    <a:ext uri="{FF2B5EF4-FFF2-40B4-BE49-F238E27FC236}">
                      <a16:creationId xmlns:a16="http://schemas.microsoft.com/office/drawing/2014/main" id="{7A213EE8-7522-7540-AFFA-B41F25A493A9}"/>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sp>
          <p:nvSpPr>
            <p:cNvPr id="28" name="Rectangle 27">
              <a:extLst>
                <a:ext uri="{FF2B5EF4-FFF2-40B4-BE49-F238E27FC236}">
                  <a16:creationId xmlns:a16="http://schemas.microsoft.com/office/drawing/2014/main" id="{06A9F78D-DA64-6642-B91E-FC9D757F2206}"/>
                </a:ext>
              </a:extLst>
            </p:cNvPr>
            <p:cNvSpPr/>
            <p:nvPr/>
          </p:nvSpPr>
          <p:spPr bwMode="auto">
            <a:xfrm>
              <a:off x="915826" y="2494001"/>
              <a:ext cx="7198601" cy="368439"/>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lvl="1"/>
              <a:r>
                <a:rPr lang="en-US" sz="1800" b="1" dirty="0">
                  <a:latin typeface="+mn-lt"/>
                </a:rPr>
                <a:t>Metabolic syndrome diagnosis is mainly driven by visceral fat, </a:t>
              </a:r>
              <a:br>
                <a:rPr lang="en-US" sz="1800" b="1" dirty="0">
                  <a:latin typeface="+mn-lt"/>
                </a:rPr>
              </a:br>
              <a:r>
                <a:rPr lang="en-US" sz="1800" b="1" dirty="0">
                  <a:latin typeface="+mn-lt"/>
                </a:rPr>
                <a:t>hyperglycemia, and elevated triglycerides in men receiving ADT</a:t>
              </a:r>
              <a:r>
                <a:rPr lang="en-US" sz="1800" b="1" baseline="30000" dirty="0">
                  <a:latin typeface="+mn-lt"/>
                </a:rPr>
                <a:t>4</a:t>
              </a:r>
            </a:p>
          </p:txBody>
        </p:sp>
      </p:grpSp>
      <p:grpSp>
        <p:nvGrpSpPr>
          <p:cNvPr id="12" name="Group 11">
            <a:extLst>
              <a:ext uri="{FF2B5EF4-FFF2-40B4-BE49-F238E27FC236}">
                <a16:creationId xmlns:a16="http://schemas.microsoft.com/office/drawing/2014/main" id="{36404FBB-60DA-684D-BA39-0ED9A22643EF}"/>
              </a:ext>
            </a:extLst>
          </p:cNvPr>
          <p:cNvGrpSpPr/>
          <p:nvPr/>
        </p:nvGrpSpPr>
        <p:grpSpPr>
          <a:xfrm>
            <a:off x="423405" y="2876372"/>
            <a:ext cx="4833817" cy="1316066"/>
            <a:chOff x="423405" y="2876372"/>
            <a:chExt cx="4087261" cy="1112807"/>
          </a:xfrm>
        </p:grpSpPr>
        <p:sp>
          <p:nvSpPr>
            <p:cNvPr id="39" name="Rounded Rectangle 38">
              <a:extLst>
                <a:ext uri="{FF2B5EF4-FFF2-40B4-BE49-F238E27FC236}">
                  <a16:creationId xmlns:a16="http://schemas.microsoft.com/office/drawing/2014/main" id="{915526BD-2AEB-7844-8DDF-C7DA0DD4A731}"/>
                </a:ext>
              </a:extLst>
            </p:cNvPr>
            <p:cNvSpPr/>
            <p:nvPr/>
          </p:nvSpPr>
          <p:spPr bwMode="auto">
            <a:xfrm>
              <a:off x="2444050" y="3261756"/>
              <a:ext cx="1858171" cy="411802"/>
            </a:xfrm>
            <a:prstGeom prst="roundRect">
              <a:avLst/>
            </a:prstGeom>
            <a:solidFill>
              <a:schemeClr val="accent5">
                <a:lumMod val="20000"/>
                <a:lumOff val="80000"/>
              </a:schemeClr>
            </a:solidFill>
            <a:ln w="12700" cap="flat" cmpd="sng" algn="ctr">
              <a:noFill/>
              <a:prstDash val="sysDot"/>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38" name="Rounded Rectangle 37">
              <a:extLst>
                <a:ext uri="{FF2B5EF4-FFF2-40B4-BE49-F238E27FC236}">
                  <a16:creationId xmlns:a16="http://schemas.microsoft.com/office/drawing/2014/main" id="{CFCCB1F0-20FB-C845-89F5-A73589EFEFC5}"/>
                </a:ext>
              </a:extLst>
            </p:cNvPr>
            <p:cNvSpPr/>
            <p:nvPr/>
          </p:nvSpPr>
          <p:spPr bwMode="auto">
            <a:xfrm>
              <a:off x="477227" y="3261756"/>
              <a:ext cx="1858171" cy="411802"/>
            </a:xfrm>
            <a:prstGeom prst="roundRect">
              <a:avLst/>
            </a:prstGeom>
            <a:solidFill>
              <a:schemeClr val="accent5">
                <a:lumMod val="20000"/>
                <a:lumOff val="80000"/>
              </a:schemeClr>
            </a:solidFill>
            <a:ln w="12700" cap="flat" cmpd="sng" algn="ctr">
              <a:noFill/>
              <a:prstDash val="sysDot"/>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35" name="Rounded Rectangle 34">
              <a:extLst>
                <a:ext uri="{FF2B5EF4-FFF2-40B4-BE49-F238E27FC236}">
                  <a16:creationId xmlns:a16="http://schemas.microsoft.com/office/drawing/2014/main" id="{7DB72533-7D9D-6748-B553-CDF49BCD67D7}"/>
                </a:ext>
              </a:extLst>
            </p:cNvPr>
            <p:cNvSpPr/>
            <p:nvPr/>
          </p:nvSpPr>
          <p:spPr bwMode="auto">
            <a:xfrm>
              <a:off x="2464227" y="3221878"/>
              <a:ext cx="1858171" cy="411802"/>
            </a:xfrm>
            <a:prstGeom prst="roundRect">
              <a:avLst/>
            </a:prstGeom>
            <a:noFill/>
            <a:ln w="12700" cap="flat" cmpd="sng" algn="ctr">
              <a:solidFill>
                <a:schemeClr val="accent5"/>
              </a:solidFill>
              <a:prstDash val="sysDot"/>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6" name="Rounded Rectangle 5">
              <a:extLst>
                <a:ext uri="{FF2B5EF4-FFF2-40B4-BE49-F238E27FC236}">
                  <a16:creationId xmlns:a16="http://schemas.microsoft.com/office/drawing/2014/main" id="{8D351E6C-72D5-4E4F-82A9-245A796514B5}"/>
                </a:ext>
              </a:extLst>
            </p:cNvPr>
            <p:cNvSpPr/>
            <p:nvPr/>
          </p:nvSpPr>
          <p:spPr bwMode="auto">
            <a:xfrm>
              <a:off x="531910" y="3221878"/>
              <a:ext cx="1858171" cy="411802"/>
            </a:xfrm>
            <a:prstGeom prst="roundRect">
              <a:avLst/>
            </a:prstGeom>
            <a:noFill/>
            <a:ln w="12700" cap="flat" cmpd="sng" algn="ctr">
              <a:solidFill>
                <a:schemeClr val="accent5"/>
              </a:solidFill>
              <a:prstDash val="sysDot"/>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5" name="Group 4">
              <a:extLst>
                <a:ext uri="{FF2B5EF4-FFF2-40B4-BE49-F238E27FC236}">
                  <a16:creationId xmlns:a16="http://schemas.microsoft.com/office/drawing/2014/main" id="{C8B15A33-9A30-6E4E-8464-23C80957D740}"/>
                </a:ext>
              </a:extLst>
            </p:cNvPr>
            <p:cNvGrpSpPr/>
            <p:nvPr/>
          </p:nvGrpSpPr>
          <p:grpSpPr>
            <a:xfrm>
              <a:off x="443010" y="2914101"/>
              <a:ext cx="3982341" cy="1029797"/>
              <a:chOff x="454773" y="3164582"/>
              <a:chExt cx="3982341" cy="1029797"/>
            </a:xfrm>
          </p:grpSpPr>
          <p:sp>
            <p:nvSpPr>
              <p:cNvPr id="47" name="Rectangle 46">
                <a:extLst>
                  <a:ext uri="{FF2B5EF4-FFF2-40B4-BE49-F238E27FC236}">
                    <a16:creationId xmlns:a16="http://schemas.microsoft.com/office/drawing/2014/main" id="{7F54E7A8-D7AF-5747-8D99-223CEAFD19A1}"/>
                  </a:ext>
                </a:extLst>
              </p:cNvPr>
              <p:cNvSpPr/>
              <p:nvPr/>
            </p:nvSpPr>
            <p:spPr>
              <a:xfrm>
                <a:off x="543673" y="3485943"/>
                <a:ext cx="1858171" cy="3860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5"/>
                    </a:solidFill>
                  </a:rPr>
                  <a:t>51.9%</a:t>
                </a:r>
              </a:p>
            </p:txBody>
          </p:sp>
          <p:sp>
            <p:nvSpPr>
              <p:cNvPr id="48" name="Rectangle 47">
                <a:extLst>
                  <a:ext uri="{FF2B5EF4-FFF2-40B4-BE49-F238E27FC236}">
                    <a16:creationId xmlns:a16="http://schemas.microsoft.com/office/drawing/2014/main" id="{5F354F6A-F9C2-0546-99C3-0FC7E65AA6AC}"/>
                  </a:ext>
                </a:extLst>
              </p:cNvPr>
              <p:cNvSpPr/>
              <p:nvPr/>
            </p:nvSpPr>
            <p:spPr>
              <a:xfrm>
                <a:off x="543673" y="3884161"/>
                <a:ext cx="1858171" cy="3102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rPr>
                  <a:t>With ADT</a:t>
                </a:r>
                <a:r>
                  <a:rPr lang="en-US" sz="1100" b="1" baseline="30000" dirty="0">
                    <a:solidFill>
                      <a:srgbClr val="000000"/>
                    </a:solidFill>
                  </a:rPr>
                  <a:t>2</a:t>
                </a:r>
              </a:p>
            </p:txBody>
          </p:sp>
          <p:sp>
            <p:nvSpPr>
              <p:cNvPr id="49" name="TextBox 48">
                <a:extLst>
                  <a:ext uri="{FF2B5EF4-FFF2-40B4-BE49-F238E27FC236}">
                    <a16:creationId xmlns:a16="http://schemas.microsoft.com/office/drawing/2014/main" id="{EB81B7E7-862B-1C42-86FC-1192F1CD7B10}"/>
                  </a:ext>
                </a:extLst>
              </p:cNvPr>
              <p:cNvSpPr txBox="1"/>
              <p:nvPr/>
            </p:nvSpPr>
            <p:spPr>
              <a:xfrm>
                <a:off x="454773" y="3164582"/>
                <a:ext cx="3982341" cy="260243"/>
              </a:xfrm>
              <a:prstGeom prst="rect">
                <a:avLst/>
              </a:prstGeom>
              <a:noFill/>
            </p:spPr>
            <p:txBody>
              <a:bodyPr wrap="square" rtlCol="0">
                <a:spAutoFit/>
              </a:bodyPr>
              <a:lstStyle/>
              <a:p>
                <a:pPr algn="ctr"/>
                <a:r>
                  <a:rPr lang="en-US" sz="1400" b="1" dirty="0">
                    <a:latin typeface="+mn-lt"/>
                  </a:rPr>
                  <a:t>Prevalence of Metabolic Syndrome in Prostate Cancer:</a:t>
                </a:r>
              </a:p>
            </p:txBody>
          </p:sp>
          <p:sp>
            <p:nvSpPr>
              <p:cNvPr id="56" name="Rectangle 55">
                <a:extLst>
                  <a:ext uri="{FF2B5EF4-FFF2-40B4-BE49-F238E27FC236}">
                    <a16:creationId xmlns:a16="http://schemas.microsoft.com/office/drawing/2014/main" id="{6AAC97F8-5BBE-BA48-9997-02FE3192BD91}"/>
                  </a:ext>
                </a:extLst>
              </p:cNvPr>
              <p:cNvSpPr/>
              <p:nvPr/>
            </p:nvSpPr>
            <p:spPr>
              <a:xfrm>
                <a:off x="2440043" y="3485943"/>
                <a:ext cx="1903901" cy="3982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5"/>
                    </a:solidFill>
                  </a:rPr>
                  <a:t>35.8%</a:t>
                </a:r>
              </a:p>
            </p:txBody>
          </p:sp>
          <p:sp>
            <p:nvSpPr>
              <p:cNvPr id="57" name="Rectangle 56">
                <a:extLst>
                  <a:ext uri="{FF2B5EF4-FFF2-40B4-BE49-F238E27FC236}">
                    <a16:creationId xmlns:a16="http://schemas.microsoft.com/office/drawing/2014/main" id="{9A517272-2B5C-E340-8FAD-5963EE0971A4}"/>
                  </a:ext>
                </a:extLst>
              </p:cNvPr>
              <p:cNvSpPr/>
              <p:nvPr/>
            </p:nvSpPr>
            <p:spPr>
              <a:xfrm>
                <a:off x="2454163" y="3884161"/>
                <a:ext cx="1858171" cy="307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rPr>
                  <a:t>Without ADT</a:t>
                </a:r>
                <a:r>
                  <a:rPr lang="en-US" sz="1100" b="1" baseline="30000" dirty="0">
                    <a:solidFill>
                      <a:srgbClr val="000000"/>
                    </a:solidFill>
                  </a:rPr>
                  <a:t>2</a:t>
                </a:r>
              </a:p>
            </p:txBody>
          </p:sp>
        </p:grpSp>
        <p:cxnSp>
          <p:nvCxnSpPr>
            <p:cNvPr id="11" name="Straight Connector 10">
              <a:extLst>
                <a:ext uri="{FF2B5EF4-FFF2-40B4-BE49-F238E27FC236}">
                  <a16:creationId xmlns:a16="http://schemas.microsoft.com/office/drawing/2014/main" id="{37BF2E44-9BA0-E04E-A46F-1FAEDF1D6DB3}"/>
                </a:ext>
              </a:extLst>
            </p:cNvPr>
            <p:cNvCxnSpPr/>
            <p:nvPr/>
          </p:nvCxnSpPr>
          <p:spPr bwMode="auto">
            <a:xfrm>
              <a:off x="423405" y="2876372"/>
              <a:ext cx="4087261" cy="0"/>
            </a:xfrm>
            <a:prstGeom prst="line">
              <a:avLst/>
            </a:prstGeom>
            <a:solidFill>
              <a:schemeClr val="tx2"/>
            </a:solidFill>
            <a:ln w="9525" cap="flat" cmpd="sng" algn="ctr">
              <a:solidFill>
                <a:schemeClr val="bg1">
                  <a:lumMod val="85000"/>
                </a:schemeClr>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96471C4-58C1-0E45-B371-9BF01CAA53A9}"/>
                </a:ext>
              </a:extLst>
            </p:cNvPr>
            <p:cNvCxnSpPr/>
            <p:nvPr/>
          </p:nvCxnSpPr>
          <p:spPr bwMode="auto">
            <a:xfrm>
              <a:off x="423405" y="3989179"/>
              <a:ext cx="4087261" cy="0"/>
            </a:xfrm>
            <a:prstGeom prst="line">
              <a:avLst/>
            </a:prstGeom>
            <a:solidFill>
              <a:schemeClr val="tx2"/>
            </a:solidFill>
            <a:ln w="9525" cap="flat" cmpd="sng" algn="ctr">
              <a:solidFill>
                <a:schemeClr val="bg1">
                  <a:lumMod val="85000"/>
                </a:schemeClr>
              </a:solidFill>
              <a:prstDash val="solid"/>
              <a:round/>
              <a:headEnd type="none" w="med" len="med"/>
              <a:tailEnd type="none" w="med" len="med"/>
            </a:ln>
            <a:effectLst/>
          </p:spPr>
        </p:cxnSp>
      </p:grpSp>
    </p:spTree>
    <p:extLst>
      <p:ext uri="{BB962C8B-B14F-4D97-AF65-F5344CB8AC3E}">
        <p14:creationId xmlns:p14="http://schemas.microsoft.com/office/powerpoint/2010/main" val="25774839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B5D4-EA4B-4482-8D84-4EC21887B1F8}"/>
              </a:ext>
            </a:extLst>
          </p:cNvPr>
          <p:cNvSpPr>
            <a:spLocks noGrp="1"/>
          </p:cNvSpPr>
          <p:nvPr>
            <p:ph type="title"/>
          </p:nvPr>
        </p:nvSpPr>
        <p:spPr/>
        <p:txBody>
          <a:bodyPr>
            <a:normAutofit/>
          </a:bodyPr>
          <a:lstStyle/>
          <a:p>
            <a:r>
              <a:rPr lang="en-US" dirty="0"/>
              <a:t>Metabolic Syndrome and Diabetes Should Be Regularly Monitored and Treated</a:t>
            </a:r>
          </a:p>
        </p:txBody>
      </p:sp>
      <p:sp>
        <p:nvSpPr>
          <p:cNvPr id="47" name="Text Box 8">
            <a:extLst>
              <a:ext uri="{FF2B5EF4-FFF2-40B4-BE49-F238E27FC236}">
                <a16:creationId xmlns:a16="http://schemas.microsoft.com/office/drawing/2014/main" id="{5C483D64-D233-421A-BB92-79B8A0ACA57A}"/>
              </a:ext>
            </a:extLst>
          </p:cNvPr>
          <p:cNvSpPr txBox="1">
            <a:spLocks noChangeArrowheads="1"/>
          </p:cNvSpPr>
          <p:nvPr/>
        </p:nvSpPr>
        <p:spPr bwMode="auto">
          <a:xfrm>
            <a:off x="364369" y="5602260"/>
            <a:ext cx="8483629" cy="822620"/>
          </a:xfrm>
          <a:prstGeom prst="rect">
            <a:avLst/>
          </a:prstGeom>
          <a:noFill/>
          <a:ln w="9525">
            <a:noFill/>
            <a:miter lim="800000"/>
            <a:headEnd/>
            <a:tailEnd/>
          </a:ln>
        </p:spPr>
        <p:txBody>
          <a:bodyPr lIns="0" tIns="0" rIns="0" bIns="0" anchor="b" anchorCtr="0"/>
          <a:lstStyle/>
          <a:p>
            <a:pPr marL="57150" algn="l">
              <a:spcBef>
                <a:spcPts val="0"/>
              </a:spcBef>
              <a:spcAft>
                <a:spcPts val="0"/>
              </a:spcAft>
            </a:pPr>
            <a:r>
              <a:rPr lang="en-US" sz="800" dirty="0">
                <a:solidFill>
                  <a:srgbClr val="000000"/>
                </a:solidFill>
                <a:latin typeface="+mn-lt"/>
                <a:cs typeface="Arial" panose="020B0604020202020204" pitchFamily="34" charset="0"/>
              </a:rPr>
              <a:t>BP, blood pressure; HbA1c, hemoglobin A1C; HDL, high-density lipoproteins; LDL, low-density lipoproteins; TG, triglycerides.</a:t>
            </a:r>
          </a:p>
          <a:p>
            <a:pPr marL="57150" algn="l">
              <a:spcBef>
                <a:spcPts val="0"/>
              </a:spcBef>
              <a:spcAft>
                <a:spcPts val="0"/>
              </a:spcAft>
            </a:pPr>
            <a:r>
              <a:rPr lang="en-US" sz="800" b="1" dirty="0">
                <a:solidFill>
                  <a:srgbClr val="000000"/>
                </a:solidFill>
                <a:latin typeface="+mn-lt"/>
                <a:cs typeface="Arial" panose="020B0604020202020204" pitchFamily="34" charset="0"/>
              </a:rPr>
              <a:t>References:</a:t>
            </a:r>
            <a:r>
              <a:rPr lang="en-US" sz="800" dirty="0">
                <a:solidFill>
                  <a:srgbClr val="000000"/>
                </a:solidFill>
                <a:latin typeface="+mn-lt"/>
                <a:cs typeface="Arial" panose="020B0604020202020204" pitchFamily="34" charset="0"/>
              </a:rPr>
              <a:t> </a:t>
            </a:r>
            <a:r>
              <a:rPr lang="en-US" sz="800" b="1" dirty="0">
                <a:solidFill>
                  <a:srgbClr val="000000"/>
                </a:solidFill>
                <a:latin typeface="+mn-lt"/>
                <a:cs typeface="Arial" panose="020B0604020202020204" pitchFamily="34" charset="0"/>
              </a:rPr>
              <a:t>1. </a:t>
            </a:r>
            <a:r>
              <a:rPr lang="fr-FR" sz="800" dirty="0" err="1">
                <a:solidFill>
                  <a:srgbClr val="000000"/>
                </a:solidFill>
                <a:latin typeface="+mn-lt"/>
                <a:cs typeface="Arial" panose="020B0604020202020204" pitchFamily="34" charset="0"/>
              </a:rPr>
              <a:t>Rhee</a:t>
            </a:r>
            <a:r>
              <a:rPr lang="fr-FR" sz="800" dirty="0">
                <a:solidFill>
                  <a:srgbClr val="000000"/>
                </a:solidFill>
                <a:latin typeface="+mn-lt"/>
                <a:cs typeface="Arial" panose="020B0604020202020204" pitchFamily="34" charset="0"/>
              </a:rPr>
              <a:t> H et al. </a:t>
            </a:r>
            <a:r>
              <a:rPr lang="fr-FR" sz="800" i="1" dirty="0">
                <a:solidFill>
                  <a:srgbClr val="000000"/>
                </a:solidFill>
                <a:latin typeface="+mn-lt"/>
                <a:cs typeface="Arial" panose="020B0604020202020204" pitchFamily="34" charset="0"/>
              </a:rPr>
              <a:t>BJU Int. </a:t>
            </a:r>
            <a:r>
              <a:rPr lang="fr-FR" sz="800" dirty="0">
                <a:solidFill>
                  <a:srgbClr val="000000"/>
                </a:solidFill>
                <a:latin typeface="+mn-lt"/>
                <a:cs typeface="Arial" panose="020B0604020202020204" pitchFamily="34" charset="0"/>
              </a:rPr>
              <a:t>2015;115(</a:t>
            </a:r>
            <a:r>
              <a:rPr lang="fr-FR" sz="800" dirty="0" err="1">
                <a:solidFill>
                  <a:srgbClr val="000000"/>
                </a:solidFill>
                <a:latin typeface="+mn-lt"/>
                <a:cs typeface="Arial" panose="020B0604020202020204" pitchFamily="34" charset="0"/>
              </a:rPr>
              <a:t>suppl</a:t>
            </a:r>
            <a:r>
              <a:rPr lang="fr-FR" sz="800" dirty="0">
                <a:solidFill>
                  <a:srgbClr val="000000"/>
                </a:solidFill>
                <a:latin typeface="+mn-lt"/>
                <a:cs typeface="Arial" panose="020B0604020202020204" pitchFamily="34" charset="0"/>
              </a:rPr>
              <a:t> 5):3-13. </a:t>
            </a:r>
            <a:r>
              <a:rPr lang="fr-FR" sz="800" b="1" dirty="0">
                <a:solidFill>
                  <a:srgbClr val="000000"/>
                </a:solidFill>
                <a:latin typeface="+mn-lt"/>
                <a:cs typeface="Arial" panose="020B0604020202020204" pitchFamily="34" charset="0"/>
              </a:rPr>
              <a:t>2. </a:t>
            </a:r>
            <a:r>
              <a:rPr lang="en-US" sz="800" dirty="0">
                <a:solidFill>
                  <a:srgbClr val="000000"/>
                </a:solidFill>
                <a:latin typeface="+mn-lt"/>
                <a:cs typeface="Arial" panose="020B0604020202020204" pitchFamily="34" charset="0"/>
              </a:rPr>
              <a:t>Schmitz KH et al. </a:t>
            </a:r>
            <a:r>
              <a:rPr lang="en-US" sz="800" i="1" dirty="0">
                <a:solidFill>
                  <a:srgbClr val="000000"/>
                </a:solidFill>
                <a:latin typeface="+mn-lt"/>
                <a:cs typeface="Arial" panose="020B0604020202020204" pitchFamily="34" charset="0"/>
              </a:rPr>
              <a:t>Med Sci Sports </a:t>
            </a:r>
            <a:r>
              <a:rPr lang="en-US" sz="800" i="1" dirty="0" err="1">
                <a:solidFill>
                  <a:srgbClr val="000000"/>
                </a:solidFill>
                <a:latin typeface="+mn-lt"/>
                <a:cs typeface="Arial" panose="020B0604020202020204" pitchFamily="34" charset="0"/>
              </a:rPr>
              <a:t>Exerc</a:t>
            </a:r>
            <a:r>
              <a:rPr lang="en-US" sz="800" i="1" dirty="0">
                <a:solidFill>
                  <a:srgbClr val="000000"/>
                </a:solidFill>
                <a:latin typeface="+mn-lt"/>
                <a:cs typeface="Arial" panose="020B0604020202020204" pitchFamily="34" charset="0"/>
              </a:rPr>
              <a:t>. </a:t>
            </a:r>
            <a:r>
              <a:rPr lang="en-US" sz="800" dirty="0">
                <a:solidFill>
                  <a:srgbClr val="000000"/>
                </a:solidFill>
                <a:latin typeface="+mn-lt"/>
                <a:cs typeface="Arial" panose="020B0604020202020204" pitchFamily="34" charset="0"/>
              </a:rPr>
              <a:t>2010;42(7):1409-1426. </a:t>
            </a:r>
            <a:r>
              <a:rPr lang="fr-FR" sz="800" b="1" dirty="0">
                <a:solidFill>
                  <a:srgbClr val="000000"/>
                </a:solidFill>
                <a:latin typeface="+mn-lt"/>
                <a:cs typeface="Arial" panose="020B0604020202020204" pitchFamily="34" charset="0"/>
              </a:rPr>
              <a:t>3. </a:t>
            </a:r>
            <a:r>
              <a:rPr lang="it-IT" sz="800" dirty="0" err="1">
                <a:solidFill>
                  <a:srgbClr val="000000"/>
                </a:solidFill>
                <a:latin typeface="+mn-lt"/>
                <a:cs typeface="Arial" panose="020B0604020202020204" pitchFamily="34" charset="0"/>
              </a:rPr>
              <a:t>Saraei</a:t>
            </a:r>
            <a:r>
              <a:rPr lang="it-IT" sz="800" dirty="0">
                <a:solidFill>
                  <a:srgbClr val="000000"/>
                </a:solidFill>
                <a:latin typeface="+mn-lt"/>
                <a:cs typeface="Arial" panose="020B0604020202020204" pitchFamily="34" charset="0"/>
              </a:rPr>
              <a:t> </a:t>
            </a:r>
            <a:r>
              <a:rPr lang="it-IT" sz="800" dirty="0" err="1">
                <a:solidFill>
                  <a:srgbClr val="000000"/>
                </a:solidFill>
                <a:latin typeface="+mn-lt"/>
                <a:cs typeface="Arial" panose="020B0604020202020204" pitchFamily="34" charset="0"/>
              </a:rPr>
              <a:t>P</a:t>
            </a:r>
            <a:r>
              <a:rPr lang="it-IT" sz="800" dirty="0">
                <a:solidFill>
                  <a:srgbClr val="000000"/>
                </a:solidFill>
                <a:latin typeface="+mn-lt"/>
                <a:cs typeface="Arial" panose="020B0604020202020204" pitchFamily="34" charset="0"/>
              </a:rPr>
              <a:t> et al. </a:t>
            </a:r>
            <a:r>
              <a:rPr lang="it-IT" sz="800" i="1" dirty="0" err="1">
                <a:solidFill>
                  <a:srgbClr val="000000"/>
                </a:solidFill>
                <a:latin typeface="+mn-lt"/>
                <a:cs typeface="Arial" panose="020B0604020202020204" pitchFamily="34" charset="0"/>
              </a:rPr>
              <a:t>Cancer</a:t>
            </a:r>
            <a:r>
              <a:rPr lang="it-IT" sz="800" i="1" dirty="0">
                <a:solidFill>
                  <a:srgbClr val="000000"/>
                </a:solidFill>
                <a:latin typeface="+mn-lt"/>
                <a:cs typeface="Arial" panose="020B0604020202020204" pitchFamily="34" charset="0"/>
              </a:rPr>
              <a:t> </a:t>
            </a:r>
            <a:r>
              <a:rPr lang="it-IT" sz="800" i="1" dirty="0" err="1">
                <a:solidFill>
                  <a:srgbClr val="000000"/>
                </a:solidFill>
                <a:latin typeface="+mn-lt"/>
                <a:cs typeface="Arial" panose="020B0604020202020204" pitchFamily="34" charset="0"/>
              </a:rPr>
              <a:t>Manag</a:t>
            </a:r>
            <a:r>
              <a:rPr lang="it-IT" sz="800" i="1" dirty="0">
                <a:solidFill>
                  <a:srgbClr val="000000"/>
                </a:solidFill>
                <a:latin typeface="+mn-lt"/>
                <a:cs typeface="Arial" panose="020B0604020202020204" pitchFamily="34" charset="0"/>
              </a:rPr>
              <a:t> Res</a:t>
            </a:r>
            <a:r>
              <a:rPr lang="it-IT" sz="800" dirty="0">
                <a:solidFill>
                  <a:srgbClr val="000000"/>
                </a:solidFill>
                <a:latin typeface="+mn-lt"/>
                <a:cs typeface="Arial" panose="020B0604020202020204" pitchFamily="34" charset="0"/>
              </a:rPr>
              <a:t>. 2019;11:3295-3313.</a:t>
            </a:r>
            <a:endParaRPr lang="en-US" sz="800" dirty="0">
              <a:solidFill>
                <a:srgbClr val="000000"/>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1DE99CC1-2FA7-8140-A97B-DAD2847B1C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585" t="49620"/>
          <a:stretch/>
        </p:blipFill>
        <p:spPr>
          <a:xfrm>
            <a:off x="4948213" y="3587571"/>
            <a:ext cx="538186" cy="748326"/>
          </a:xfrm>
          <a:prstGeom prst="rect">
            <a:avLst/>
          </a:prstGeom>
        </p:spPr>
      </p:pic>
      <p:pic>
        <p:nvPicPr>
          <p:cNvPr id="20" name="Picture 19">
            <a:extLst>
              <a:ext uri="{FF2B5EF4-FFF2-40B4-BE49-F238E27FC236}">
                <a16:creationId xmlns:a16="http://schemas.microsoft.com/office/drawing/2014/main" id="{4FE51DAF-4D3A-E741-B769-8CC7BDFBEC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988" t="29198" r="29065" b="36310"/>
          <a:stretch/>
        </p:blipFill>
        <p:spPr>
          <a:xfrm>
            <a:off x="5001531" y="1223390"/>
            <a:ext cx="527374" cy="806832"/>
          </a:xfrm>
          <a:prstGeom prst="rect">
            <a:avLst/>
          </a:prstGeom>
        </p:spPr>
      </p:pic>
      <p:pic>
        <p:nvPicPr>
          <p:cNvPr id="4" name="Picture 3">
            <a:extLst>
              <a:ext uri="{FF2B5EF4-FFF2-40B4-BE49-F238E27FC236}">
                <a16:creationId xmlns:a16="http://schemas.microsoft.com/office/drawing/2014/main" id="{1299B01F-1E45-AC46-A9E0-395B96D469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600" t="68460" r="45924" b="5871"/>
          <a:stretch/>
        </p:blipFill>
        <p:spPr>
          <a:xfrm>
            <a:off x="386224" y="1223390"/>
            <a:ext cx="690994" cy="633689"/>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23B8EF8F-186B-7C45-B250-330C37CE6288}"/>
              </a:ext>
            </a:extLst>
          </p:cNvPr>
          <p:cNvPicPr>
            <a:picLocks noChangeAspect="1"/>
          </p:cNvPicPr>
          <p:nvPr/>
        </p:nvPicPr>
        <p:blipFill>
          <a:blip r:embed="rId6"/>
          <a:stretch>
            <a:fillRect/>
          </a:stretch>
        </p:blipFill>
        <p:spPr>
          <a:xfrm>
            <a:off x="585661" y="1536773"/>
            <a:ext cx="395224" cy="199459"/>
          </a:xfrm>
          <a:prstGeom prst="rect">
            <a:avLst/>
          </a:prstGeom>
        </p:spPr>
      </p:pic>
      <p:grpSp>
        <p:nvGrpSpPr>
          <p:cNvPr id="42" name="Group 41">
            <a:extLst>
              <a:ext uri="{FF2B5EF4-FFF2-40B4-BE49-F238E27FC236}">
                <a16:creationId xmlns:a16="http://schemas.microsoft.com/office/drawing/2014/main" id="{30C34DC7-6D0F-784C-BC3D-B6EDB9A7B69D}"/>
              </a:ext>
            </a:extLst>
          </p:cNvPr>
          <p:cNvGrpSpPr/>
          <p:nvPr/>
        </p:nvGrpSpPr>
        <p:grpSpPr>
          <a:xfrm>
            <a:off x="1113166" y="1440356"/>
            <a:ext cx="3320413" cy="822620"/>
            <a:chOff x="9105861" y="1607931"/>
            <a:chExt cx="2590800" cy="4228095"/>
          </a:xfrm>
        </p:grpSpPr>
        <p:sp>
          <p:nvSpPr>
            <p:cNvPr id="45" name="Rectangle 44">
              <a:extLst>
                <a:ext uri="{FF2B5EF4-FFF2-40B4-BE49-F238E27FC236}">
                  <a16:creationId xmlns:a16="http://schemas.microsoft.com/office/drawing/2014/main" id="{450DD461-EB71-1C4D-8631-2648E72AB2EE}"/>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48" name="Group 47">
              <a:extLst>
                <a:ext uri="{FF2B5EF4-FFF2-40B4-BE49-F238E27FC236}">
                  <a16:creationId xmlns:a16="http://schemas.microsoft.com/office/drawing/2014/main" id="{A9B30519-23A3-2B4B-AEAC-777ECA76948C}"/>
                </a:ext>
              </a:extLst>
            </p:cNvPr>
            <p:cNvGrpSpPr/>
            <p:nvPr/>
          </p:nvGrpSpPr>
          <p:grpSpPr>
            <a:xfrm>
              <a:off x="9105861" y="1613639"/>
              <a:ext cx="2590800" cy="4222387"/>
              <a:chOff x="484094" y="1613639"/>
              <a:chExt cx="2590800" cy="4222387"/>
            </a:xfrm>
          </p:grpSpPr>
          <p:sp>
            <p:nvSpPr>
              <p:cNvPr id="50" name="Freeform 49">
                <a:extLst>
                  <a:ext uri="{FF2B5EF4-FFF2-40B4-BE49-F238E27FC236}">
                    <a16:creationId xmlns:a16="http://schemas.microsoft.com/office/drawing/2014/main" id="{1B300CAF-8DE8-3941-B757-6A70AA3BBD44}"/>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51" name="Freeform 50">
                <a:extLst>
                  <a:ext uri="{FF2B5EF4-FFF2-40B4-BE49-F238E27FC236}">
                    <a16:creationId xmlns:a16="http://schemas.microsoft.com/office/drawing/2014/main" id="{09477992-847A-F44A-A6A5-E7D3D87FEE6C}"/>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grpSp>
        <p:nvGrpSpPr>
          <p:cNvPr id="52" name="Group 51">
            <a:extLst>
              <a:ext uri="{FF2B5EF4-FFF2-40B4-BE49-F238E27FC236}">
                <a16:creationId xmlns:a16="http://schemas.microsoft.com/office/drawing/2014/main" id="{C568D6F3-4FE1-A240-B910-0426CA127957}"/>
              </a:ext>
            </a:extLst>
          </p:cNvPr>
          <p:cNvGrpSpPr/>
          <p:nvPr/>
        </p:nvGrpSpPr>
        <p:grpSpPr>
          <a:xfrm>
            <a:off x="5703476" y="1440356"/>
            <a:ext cx="2733492" cy="250938"/>
            <a:chOff x="9105861" y="1607931"/>
            <a:chExt cx="2590800" cy="4228095"/>
          </a:xfrm>
        </p:grpSpPr>
        <p:sp>
          <p:nvSpPr>
            <p:cNvPr id="53" name="Rectangle 52">
              <a:extLst>
                <a:ext uri="{FF2B5EF4-FFF2-40B4-BE49-F238E27FC236}">
                  <a16:creationId xmlns:a16="http://schemas.microsoft.com/office/drawing/2014/main" id="{65AA0F5D-85FB-4744-9D57-22C800E927F2}"/>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54" name="Group 53">
              <a:extLst>
                <a:ext uri="{FF2B5EF4-FFF2-40B4-BE49-F238E27FC236}">
                  <a16:creationId xmlns:a16="http://schemas.microsoft.com/office/drawing/2014/main" id="{45A40C8D-67C4-7046-850E-869D28B90DC8}"/>
                </a:ext>
              </a:extLst>
            </p:cNvPr>
            <p:cNvGrpSpPr/>
            <p:nvPr/>
          </p:nvGrpSpPr>
          <p:grpSpPr>
            <a:xfrm>
              <a:off x="9105861" y="1613639"/>
              <a:ext cx="2590800" cy="4222387"/>
              <a:chOff x="484094" y="1613639"/>
              <a:chExt cx="2590800" cy="4222387"/>
            </a:xfrm>
          </p:grpSpPr>
          <p:sp>
            <p:nvSpPr>
              <p:cNvPr id="55" name="Freeform 54">
                <a:extLst>
                  <a:ext uri="{FF2B5EF4-FFF2-40B4-BE49-F238E27FC236}">
                    <a16:creationId xmlns:a16="http://schemas.microsoft.com/office/drawing/2014/main" id="{55083A3F-F3E2-4244-BE39-4AAAA0E2C5E6}"/>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56" name="Freeform 55">
                <a:extLst>
                  <a:ext uri="{FF2B5EF4-FFF2-40B4-BE49-F238E27FC236}">
                    <a16:creationId xmlns:a16="http://schemas.microsoft.com/office/drawing/2014/main" id="{191EE37B-5028-244F-A7B1-B9EDC6880D46}"/>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sp>
        <p:nvSpPr>
          <p:cNvPr id="57" name="TextBox 56">
            <a:extLst>
              <a:ext uri="{FF2B5EF4-FFF2-40B4-BE49-F238E27FC236}">
                <a16:creationId xmlns:a16="http://schemas.microsoft.com/office/drawing/2014/main" id="{7002D821-A795-D347-8CAF-7AC23580C3E7}"/>
              </a:ext>
            </a:extLst>
          </p:cNvPr>
          <p:cNvSpPr txBox="1"/>
          <p:nvPr/>
        </p:nvSpPr>
        <p:spPr>
          <a:xfrm>
            <a:off x="1173550" y="1433866"/>
            <a:ext cx="3519400" cy="3608680"/>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050">
                <a:solidFill>
                  <a:srgbClr val="000000"/>
                </a:solidFill>
                <a:latin typeface="+mn-lt"/>
              </a:defRPr>
            </a:lvl1pPr>
          </a:lstStyle>
          <a:p>
            <a:pPr marL="0" indent="0">
              <a:spcBef>
                <a:spcPts val="600"/>
              </a:spcBef>
              <a:spcAft>
                <a:spcPts val="0"/>
              </a:spcAft>
              <a:buClr>
                <a:schemeClr val="accent5"/>
              </a:buClr>
              <a:buNone/>
            </a:pPr>
            <a:r>
              <a:rPr lang="en-US" sz="1600" b="1" dirty="0">
                <a:solidFill>
                  <a:schemeClr val="tx1"/>
                </a:solidFill>
              </a:rPr>
              <a:t>Baseline and regular blood pressure, weight, fasting glucose, and lipid profile levels should be measured</a:t>
            </a:r>
            <a:r>
              <a:rPr lang="en-US" sz="1600" b="1" baseline="30000" dirty="0">
                <a:solidFill>
                  <a:schemeClr val="tx1"/>
                </a:solidFill>
              </a:rPr>
              <a:t>1</a:t>
            </a:r>
            <a:r>
              <a:rPr lang="en-US" sz="1600" b="1" dirty="0">
                <a:solidFill>
                  <a:schemeClr val="tx1"/>
                </a:solidFill>
              </a:rPr>
              <a:t>:</a:t>
            </a:r>
            <a:endParaRPr lang="en-US" sz="1600" b="1" baseline="30000" dirty="0">
              <a:solidFill>
                <a:schemeClr val="tx1"/>
              </a:solidFill>
            </a:endParaRPr>
          </a:p>
          <a:p>
            <a:pPr>
              <a:spcBef>
                <a:spcPts val="600"/>
              </a:spcBef>
              <a:spcAft>
                <a:spcPts val="0"/>
              </a:spcAft>
              <a:buClr>
                <a:schemeClr val="accent5"/>
              </a:buClr>
            </a:pPr>
            <a:r>
              <a:rPr lang="en-US" sz="1400" dirty="0"/>
              <a:t>BP &lt;130/85 mm Hg</a:t>
            </a:r>
          </a:p>
          <a:p>
            <a:pPr>
              <a:spcBef>
                <a:spcPts val="600"/>
              </a:spcBef>
              <a:spcAft>
                <a:spcPts val="0"/>
              </a:spcAft>
              <a:buClr>
                <a:schemeClr val="accent5"/>
              </a:buClr>
            </a:pPr>
            <a:r>
              <a:rPr lang="en-US" sz="1400" dirty="0"/>
              <a:t>Maintain optimal blood sugar level</a:t>
            </a:r>
          </a:p>
          <a:p>
            <a:pPr marL="347663" lvl="1" indent="-174625" algn="l">
              <a:spcBef>
                <a:spcPts val="300"/>
              </a:spcBef>
              <a:spcAft>
                <a:spcPts val="0"/>
              </a:spcAft>
              <a:buClr>
                <a:schemeClr val="accent5"/>
              </a:buClr>
              <a:buFont typeface="System Font Regular"/>
              <a:buChar char="–"/>
            </a:pPr>
            <a:r>
              <a:rPr lang="en-US" sz="1200" dirty="0">
                <a:solidFill>
                  <a:srgbClr val="000000"/>
                </a:solidFill>
                <a:latin typeface="+mn-lt"/>
              </a:rPr>
              <a:t>Aim for HbA1c ≤7%</a:t>
            </a:r>
          </a:p>
          <a:p>
            <a:pPr>
              <a:spcBef>
                <a:spcPts val="600"/>
              </a:spcBef>
              <a:spcAft>
                <a:spcPts val="0"/>
              </a:spcAft>
              <a:buClr>
                <a:schemeClr val="accent5"/>
              </a:buClr>
            </a:pPr>
            <a:r>
              <a:rPr lang="en-US" sz="1400" dirty="0"/>
              <a:t>Lipid profile: </a:t>
            </a:r>
          </a:p>
          <a:p>
            <a:pPr marL="347663" marR="0" lvl="1" indent="-174625" algn="l">
              <a:spcBef>
                <a:spcPts val="300"/>
              </a:spcBef>
              <a:spcAft>
                <a:spcPts val="0"/>
              </a:spcAft>
              <a:buClr>
                <a:schemeClr val="accent5"/>
              </a:buClr>
              <a:buFont typeface="System Font Regular"/>
              <a:buChar char="–"/>
              <a:tabLst>
                <a:tab pos="914400" algn="l"/>
              </a:tabLst>
            </a:pPr>
            <a:r>
              <a:rPr lang="en-US" sz="1200" dirty="0">
                <a:solidFill>
                  <a:srgbClr val="000000"/>
                </a:solidFill>
                <a:latin typeface="+mn-lt"/>
              </a:rPr>
              <a:t>LDL &lt;100 mg/dL</a:t>
            </a:r>
          </a:p>
          <a:p>
            <a:pPr marL="347663" marR="0" lvl="1" indent="-174625" algn="l">
              <a:spcBef>
                <a:spcPts val="300"/>
              </a:spcBef>
              <a:spcAft>
                <a:spcPts val="0"/>
              </a:spcAft>
              <a:buClr>
                <a:schemeClr val="accent5"/>
              </a:buClr>
              <a:buFont typeface="System Font Regular"/>
              <a:buChar char="–"/>
              <a:tabLst>
                <a:tab pos="914400" algn="l"/>
              </a:tabLst>
            </a:pPr>
            <a:r>
              <a:rPr lang="en-US" sz="1200" dirty="0">
                <a:solidFill>
                  <a:srgbClr val="000000"/>
                </a:solidFill>
                <a:latin typeface="+mn-lt"/>
              </a:rPr>
              <a:t>HDL = 40 mg/dL or higher</a:t>
            </a:r>
          </a:p>
          <a:p>
            <a:pPr marL="347663" marR="0" lvl="1" indent="-174625" algn="l">
              <a:spcBef>
                <a:spcPts val="300"/>
              </a:spcBef>
              <a:spcAft>
                <a:spcPts val="0"/>
              </a:spcAft>
              <a:buClr>
                <a:schemeClr val="accent5"/>
              </a:buClr>
              <a:buFont typeface="System Font Regular"/>
              <a:buChar char="–"/>
              <a:tabLst>
                <a:tab pos="914400" algn="l"/>
              </a:tabLst>
            </a:pPr>
            <a:r>
              <a:rPr lang="en-US" sz="1200" dirty="0">
                <a:solidFill>
                  <a:srgbClr val="000000"/>
                </a:solidFill>
                <a:latin typeface="+mn-lt"/>
              </a:rPr>
              <a:t>TG &lt; 150mg/dL</a:t>
            </a:r>
          </a:p>
          <a:p>
            <a:pPr marL="347663" marR="0" lvl="1" indent="-174625" algn="l">
              <a:spcBef>
                <a:spcPts val="300"/>
              </a:spcBef>
              <a:spcAft>
                <a:spcPts val="0"/>
              </a:spcAft>
              <a:buClr>
                <a:schemeClr val="accent5"/>
              </a:buClr>
              <a:buFont typeface="System Font Regular"/>
              <a:buChar char="–"/>
              <a:tabLst>
                <a:tab pos="914400" algn="l"/>
              </a:tabLst>
            </a:pPr>
            <a:r>
              <a:rPr lang="en-US" sz="1200" dirty="0">
                <a:solidFill>
                  <a:srgbClr val="000000"/>
                </a:solidFill>
                <a:latin typeface="+mn-lt"/>
              </a:rPr>
              <a:t>Non-HDL cholesterol &lt;130 mg/dL</a:t>
            </a:r>
          </a:p>
          <a:p>
            <a:pPr>
              <a:spcBef>
                <a:spcPts val="600"/>
              </a:spcBef>
              <a:spcAft>
                <a:spcPts val="0"/>
              </a:spcAft>
              <a:buClr>
                <a:schemeClr val="accent5"/>
              </a:buClr>
            </a:pPr>
            <a:r>
              <a:rPr lang="en-US" sz="1400" dirty="0"/>
              <a:t>Regular monitoring of diabetes control</a:t>
            </a:r>
          </a:p>
          <a:p>
            <a:pPr>
              <a:spcBef>
                <a:spcPts val="600"/>
              </a:spcBef>
              <a:spcAft>
                <a:spcPts val="0"/>
              </a:spcAft>
              <a:buClr>
                <a:schemeClr val="accent5"/>
              </a:buClr>
            </a:pPr>
            <a:endParaRPr lang="en-US" sz="1000" dirty="0"/>
          </a:p>
          <a:p>
            <a:pPr>
              <a:spcBef>
                <a:spcPts val="600"/>
              </a:spcBef>
              <a:spcAft>
                <a:spcPts val="0"/>
              </a:spcAft>
              <a:buClr>
                <a:schemeClr val="accent5"/>
              </a:buClr>
            </a:pPr>
            <a:endParaRPr lang="en-US" sz="1200" dirty="0"/>
          </a:p>
        </p:txBody>
      </p:sp>
      <p:sp>
        <p:nvSpPr>
          <p:cNvPr id="59" name="TextBox 58">
            <a:extLst>
              <a:ext uri="{FF2B5EF4-FFF2-40B4-BE49-F238E27FC236}">
                <a16:creationId xmlns:a16="http://schemas.microsoft.com/office/drawing/2014/main" id="{2AE5F12A-BAAA-464F-BB51-3CCEFAFFBC74}"/>
              </a:ext>
            </a:extLst>
          </p:cNvPr>
          <p:cNvSpPr txBox="1"/>
          <p:nvPr/>
        </p:nvSpPr>
        <p:spPr>
          <a:xfrm>
            <a:off x="5742525" y="1398698"/>
            <a:ext cx="3262394" cy="2292935"/>
          </a:xfrm>
          <a:prstGeom prst="rect">
            <a:avLst/>
          </a:prstGeom>
          <a:noFill/>
        </p:spPr>
        <p:txBody>
          <a:bodyPr wrap="square" rtlCol="0">
            <a:spAutoFit/>
          </a:bodyPr>
          <a:lstStyle>
            <a:defPPr>
              <a:defRPr lang="en-US"/>
            </a:defPPr>
            <a:lvl1pPr marL="171450" indent="-171450" algn="l">
              <a:spcBef>
                <a:spcPts val="200"/>
              </a:spcBef>
              <a:spcAft>
                <a:spcPts val="200"/>
              </a:spcAft>
              <a:buClr>
                <a:srgbClr val="000000"/>
              </a:buClr>
              <a:buFont typeface="Arial" panose="020B0604020202020204" pitchFamily="34" charset="0"/>
              <a:buChar char="•"/>
              <a:defRPr sz="1400">
                <a:solidFill>
                  <a:srgbClr val="000000"/>
                </a:solidFill>
                <a:latin typeface="+mn-lt"/>
              </a:defRPr>
            </a:lvl1pPr>
          </a:lstStyle>
          <a:p>
            <a:pPr marL="7938" indent="0">
              <a:spcBef>
                <a:spcPts val="600"/>
              </a:spcBef>
              <a:spcAft>
                <a:spcPts val="0"/>
              </a:spcAft>
              <a:buClr>
                <a:schemeClr val="accent5"/>
              </a:buClr>
              <a:buNone/>
            </a:pPr>
            <a:r>
              <a:rPr lang="en-US" sz="1600" b="1" dirty="0">
                <a:solidFill>
                  <a:schemeClr val="tx1"/>
                </a:solidFill>
              </a:rPr>
              <a:t>Lifestyle Modifications</a:t>
            </a:r>
            <a:r>
              <a:rPr lang="en-US" sz="1600" b="1" baseline="30000" dirty="0">
                <a:solidFill>
                  <a:schemeClr val="tx1"/>
                </a:solidFill>
              </a:rPr>
              <a:t>1,2</a:t>
            </a:r>
            <a:r>
              <a:rPr lang="en-US" sz="1600" b="1" dirty="0">
                <a:solidFill>
                  <a:schemeClr val="tx1"/>
                </a:solidFill>
              </a:rPr>
              <a:t>:</a:t>
            </a:r>
          </a:p>
          <a:p>
            <a:pPr>
              <a:spcBef>
                <a:spcPts val="600"/>
              </a:spcBef>
              <a:spcAft>
                <a:spcPts val="0"/>
              </a:spcAft>
              <a:buClr>
                <a:schemeClr val="accent5"/>
              </a:buClr>
            </a:pPr>
            <a:r>
              <a:rPr lang="en-US" dirty="0"/>
              <a:t>Diet and exercise</a:t>
            </a:r>
          </a:p>
          <a:p>
            <a:pPr marL="342900" lvl="1" indent="-171450" algn="l">
              <a:spcBef>
                <a:spcPts val="600"/>
              </a:spcBef>
              <a:spcAft>
                <a:spcPts val="0"/>
              </a:spcAft>
              <a:buClr>
                <a:schemeClr val="accent5"/>
              </a:buClr>
              <a:buFont typeface="System Font Regular"/>
              <a:buChar char="–"/>
            </a:pPr>
            <a:r>
              <a:rPr lang="en-US" sz="1200" dirty="0">
                <a:solidFill>
                  <a:srgbClr val="000000"/>
                </a:solidFill>
                <a:latin typeface="+mn-lt"/>
              </a:rPr>
              <a:t>Refer to dietician, exercise physiologist, or weight loss expert</a:t>
            </a:r>
          </a:p>
          <a:p>
            <a:pPr marL="342900" lvl="1" indent="-171450" algn="l">
              <a:spcBef>
                <a:spcPts val="600"/>
              </a:spcBef>
              <a:spcAft>
                <a:spcPts val="0"/>
              </a:spcAft>
              <a:buClr>
                <a:schemeClr val="accent5"/>
              </a:buClr>
              <a:buFont typeface="System Font Regular"/>
              <a:buChar char="–"/>
            </a:pPr>
            <a:r>
              <a:rPr lang="en-US" sz="1200" dirty="0">
                <a:solidFill>
                  <a:srgbClr val="000000"/>
                </a:solidFill>
                <a:latin typeface="+mn-lt"/>
              </a:rPr>
              <a:t>150 minutes/week moderate intensity, 75 min/week of vigorous exercise, resistance training</a:t>
            </a:r>
          </a:p>
          <a:p>
            <a:pPr>
              <a:spcBef>
                <a:spcPts val="600"/>
              </a:spcBef>
              <a:spcAft>
                <a:spcPts val="0"/>
              </a:spcAft>
              <a:buClr>
                <a:schemeClr val="accent5"/>
              </a:buClr>
            </a:pPr>
            <a:r>
              <a:rPr lang="en-US" dirty="0"/>
              <a:t>Smoking cessation </a:t>
            </a:r>
          </a:p>
          <a:p>
            <a:pPr marL="0" indent="0">
              <a:spcBef>
                <a:spcPts val="600"/>
              </a:spcBef>
              <a:spcAft>
                <a:spcPts val="0"/>
              </a:spcAft>
              <a:buClr>
                <a:schemeClr val="accent5"/>
              </a:buClr>
              <a:buNone/>
            </a:pPr>
            <a:endParaRPr lang="en-US" dirty="0"/>
          </a:p>
        </p:txBody>
      </p:sp>
      <p:grpSp>
        <p:nvGrpSpPr>
          <p:cNvPr id="60" name="Group 59">
            <a:extLst>
              <a:ext uri="{FF2B5EF4-FFF2-40B4-BE49-F238E27FC236}">
                <a16:creationId xmlns:a16="http://schemas.microsoft.com/office/drawing/2014/main" id="{7F2E192F-4828-E74E-8077-A87E6A3E129F}"/>
              </a:ext>
            </a:extLst>
          </p:cNvPr>
          <p:cNvGrpSpPr/>
          <p:nvPr/>
        </p:nvGrpSpPr>
        <p:grpSpPr>
          <a:xfrm>
            <a:off x="5703476" y="3750873"/>
            <a:ext cx="1535141" cy="295013"/>
            <a:chOff x="9105861" y="1607931"/>
            <a:chExt cx="2590800" cy="4228095"/>
          </a:xfrm>
        </p:grpSpPr>
        <p:sp>
          <p:nvSpPr>
            <p:cNvPr id="61" name="Rectangle 60">
              <a:extLst>
                <a:ext uri="{FF2B5EF4-FFF2-40B4-BE49-F238E27FC236}">
                  <a16:creationId xmlns:a16="http://schemas.microsoft.com/office/drawing/2014/main" id="{A3BAA182-03F5-9143-9158-C754D194AC41}"/>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62" name="Group 61">
              <a:extLst>
                <a:ext uri="{FF2B5EF4-FFF2-40B4-BE49-F238E27FC236}">
                  <a16:creationId xmlns:a16="http://schemas.microsoft.com/office/drawing/2014/main" id="{0A525360-A291-B54B-B261-15024CA9AA48}"/>
                </a:ext>
              </a:extLst>
            </p:cNvPr>
            <p:cNvGrpSpPr/>
            <p:nvPr/>
          </p:nvGrpSpPr>
          <p:grpSpPr>
            <a:xfrm>
              <a:off x="9105861" y="1613639"/>
              <a:ext cx="2590800" cy="4222387"/>
              <a:chOff x="484094" y="1613639"/>
              <a:chExt cx="2590800" cy="4222387"/>
            </a:xfrm>
          </p:grpSpPr>
          <p:sp>
            <p:nvSpPr>
              <p:cNvPr id="63" name="Freeform 62">
                <a:extLst>
                  <a:ext uri="{FF2B5EF4-FFF2-40B4-BE49-F238E27FC236}">
                    <a16:creationId xmlns:a16="http://schemas.microsoft.com/office/drawing/2014/main" id="{632CEEC6-68C2-4248-9BFC-B33FC2161121}"/>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64" name="Freeform 63">
                <a:extLst>
                  <a:ext uri="{FF2B5EF4-FFF2-40B4-BE49-F238E27FC236}">
                    <a16:creationId xmlns:a16="http://schemas.microsoft.com/office/drawing/2014/main" id="{8842247B-65AB-4B46-A47D-AA213D3FC86C}"/>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sp>
        <p:nvSpPr>
          <p:cNvPr id="65" name="TextBox 64">
            <a:extLst>
              <a:ext uri="{FF2B5EF4-FFF2-40B4-BE49-F238E27FC236}">
                <a16:creationId xmlns:a16="http://schemas.microsoft.com/office/drawing/2014/main" id="{535DB0E7-E500-3044-8B05-2B059C3F7455}"/>
              </a:ext>
            </a:extLst>
          </p:cNvPr>
          <p:cNvSpPr txBox="1"/>
          <p:nvPr/>
        </p:nvSpPr>
        <p:spPr>
          <a:xfrm>
            <a:off x="5742525" y="3729564"/>
            <a:ext cx="3060510" cy="2000548"/>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200">
                <a:solidFill>
                  <a:srgbClr val="000000"/>
                </a:solidFill>
                <a:latin typeface="+mn-lt"/>
              </a:defRPr>
            </a:lvl1pPr>
          </a:lstStyle>
          <a:p>
            <a:pPr indent="-163513">
              <a:spcBef>
                <a:spcPts val="600"/>
              </a:spcBef>
              <a:spcAft>
                <a:spcPts val="0"/>
              </a:spcAft>
              <a:buClr>
                <a:schemeClr val="accent5"/>
              </a:buClr>
              <a:buNone/>
            </a:pPr>
            <a:r>
              <a:rPr lang="en-US" sz="1600" b="1" dirty="0">
                <a:solidFill>
                  <a:schemeClr val="tx1"/>
                </a:solidFill>
              </a:rPr>
              <a:t>Metformin</a:t>
            </a:r>
            <a:r>
              <a:rPr lang="en-US" sz="1600" b="1" baseline="30000" dirty="0">
                <a:solidFill>
                  <a:schemeClr val="tx1"/>
                </a:solidFill>
              </a:rPr>
              <a:t>3</a:t>
            </a:r>
            <a:r>
              <a:rPr lang="en-US" sz="1600" b="1" dirty="0">
                <a:solidFill>
                  <a:schemeClr val="tx1"/>
                </a:solidFill>
              </a:rPr>
              <a:t>:</a:t>
            </a:r>
          </a:p>
          <a:p>
            <a:pPr>
              <a:spcBef>
                <a:spcPts val="600"/>
              </a:spcBef>
              <a:spcAft>
                <a:spcPts val="0"/>
              </a:spcAft>
              <a:buClr>
                <a:schemeClr val="accent5"/>
              </a:buClr>
            </a:pPr>
            <a:r>
              <a:rPr lang="en-US" sz="1400" dirty="0"/>
              <a:t>Possible addition of metformin should be considered</a:t>
            </a:r>
            <a:endParaRPr lang="en-US" sz="2400" dirty="0"/>
          </a:p>
          <a:p>
            <a:pPr marL="342900" lvl="1" indent="-171450" algn="l">
              <a:spcBef>
                <a:spcPts val="600"/>
              </a:spcBef>
              <a:spcAft>
                <a:spcPts val="0"/>
              </a:spcAft>
              <a:buClr>
                <a:schemeClr val="accent5"/>
              </a:buClr>
              <a:buFont typeface="System Font Regular"/>
              <a:buChar char="–"/>
            </a:pPr>
            <a:r>
              <a:rPr lang="en-US" sz="1200" dirty="0">
                <a:solidFill>
                  <a:srgbClr val="000000"/>
                </a:solidFill>
                <a:latin typeface="+mn-lt"/>
              </a:rPr>
              <a:t>Reduce the damaging effects of ADT</a:t>
            </a:r>
          </a:p>
          <a:p>
            <a:pPr marL="342900" lvl="1" indent="-171450" algn="l">
              <a:spcBef>
                <a:spcPts val="600"/>
              </a:spcBef>
              <a:spcAft>
                <a:spcPts val="0"/>
              </a:spcAft>
              <a:buClr>
                <a:schemeClr val="accent5"/>
              </a:buClr>
              <a:buFont typeface="System Font Regular"/>
              <a:buChar char="–"/>
            </a:pPr>
            <a:r>
              <a:rPr lang="en-US" sz="1200" dirty="0">
                <a:solidFill>
                  <a:srgbClr val="000000"/>
                </a:solidFill>
                <a:latin typeface="+mn-lt"/>
              </a:rPr>
              <a:t>Reduced weight gain, waist circumference, glucose, insulin levels </a:t>
            </a:r>
          </a:p>
          <a:p>
            <a:pPr lvl="1">
              <a:spcBef>
                <a:spcPts val="600"/>
              </a:spcBef>
              <a:spcAft>
                <a:spcPts val="0"/>
              </a:spcAft>
              <a:buClr>
                <a:schemeClr val="accent5"/>
              </a:buClr>
            </a:pPr>
            <a:endParaRPr lang="en-US" sz="2400" dirty="0">
              <a:latin typeface="+mn-lt"/>
            </a:endParaRPr>
          </a:p>
        </p:txBody>
      </p:sp>
    </p:spTree>
    <p:extLst>
      <p:ext uri="{BB962C8B-B14F-4D97-AF65-F5344CB8AC3E}">
        <p14:creationId xmlns:p14="http://schemas.microsoft.com/office/powerpoint/2010/main" val="4564811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2692F-156B-B744-97C5-81D23E48F57A}"/>
              </a:ext>
            </a:extLst>
          </p:cNvPr>
          <p:cNvPicPr>
            <a:picLocks noChangeAspect="1"/>
          </p:cNvPicPr>
          <p:nvPr/>
        </p:nvPicPr>
        <p:blipFill rotWithShape="1">
          <a:blip r:embed="rId3">
            <a:extLst>
              <a:ext uri="{28A0092B-C50C-407E-A947-70E740481C1C}">
                <a14:useLocalDpi xmlns:a14="http://schemas.microsoft.com/office/drawing/2010/main" val="0"/>
              </a:ext>
            </a:extLst>
          </a:blip>
          <a:srcRect r="40974"/>
          <a:stretch/>
        </p:blipFill>
        <p:spPr>
          <a:xfrm>
            <a:off x="3045811" y="-16933"/>
            <a:ext cx="6098189" cy="6887633"/>
          </a:xfrm>
          <a:prstGeom prst="rect">
            <a:avLst/>
          </a:prstGeom>
        </p:spPr>
      </p:pic>
      <p:pic>
        <p:nvPicPr>
          <p:cNvPr id="9" name="Picture 8">
            <a:extLst>
              <a:ext uri="{FF2B5EF4-FFF2-40B4-BE49-F238E27FC236}">
                <a16:creationId xmlns:a16="http://schemas.microsoft.com/office/drawing/2014/main" id="{03946E98-FC9F-D448-90A1-B50DD5B90C68}"/>
              </a:ext>
            </a:extLst>
          </p:cNvPr>
          <p:cNvPicPr>
            <a:picLocks noChangeAspect="1"/>
          </p:cNvPicPr>
          <p:nvPr/>
        </p:nvPicPr>
        <p:blipFill rotWithShape="1">
          <a:blip r:embed="rId4">
            <a:extLst>
              <a:ext uri="{28A0092B-C50C-407E-A947-70E740481C1C}">
                <a14:useLocalDpi xmlns:a14="http://schemas.microsoft.com/office/drawing/2010/main" val="0"/>
              </a:ext>
            </a:extLst>
          </a:blip>
          <a:srcRect l="1" t="27384" r="41190" b="48215"/>
          <a:stretch/>
        </p:blipFill>
        <p:spPr>
          <a:xfrm>
            <a:off x="3045810" y="1876098"/>
            <a:ext cx="6098189" cy="1686910"/>
          </a:xfrm>
          <a:prstGeom prst="rect">
            <a:avLst/>
          </a:prstGeom>
        </p:spPr>
      </p:pic>
      <p:sp>
        <p:nvSpPr>
          <p:cNvPr id="2" name="Title 1">
            <a:extLst>
              <a:ext uri="{FF2B5EF4-FFF2-40B4-BE49-F238E27FC236}">
                <a16:creationId xmlns:a16="http://schemas.microsoft.com/office/drawing/2014/main" id="{6EC29F1C-C8D4-471B-97FF-8977D9471097}"/>
              </a:ext>
            </a:extLst>
          </p:cNvPr>
          <p:cNvSpPr>
            <a:spLocks noGrp="1"/>
          </p:cNvSpPr>
          <p:nvPr>
            <p:ph type="ctrTitle"/>
          </p:nvPr>
        </p:nvSpPr>
        <p:spPr/>
        <p:txBody>
          <a:bodyPr/>
          <a:lstStyle/>
          <a:p>
            <a:r>
              <a:rPr lang="en-US" dirty="0"/>
              <a:t>Cardiovascular Disease</a:t>
            </a:r>
          </a:p>
        </p:txBody>
      </p:sp>
      <p:sp>
        <p:nvSpPr>
          <p:cNvPr id="8" name="Rectangle 7">
            <a:extLst>
              <a:ext uri="{FF2B5EF4-FFF2-40B4-BE49-F238E27FC236}">
                <a16:creationId xmlns:a16="http://schemas.microsoft.com/office/drawing/2014/main" id="{C428AFD0-3DAA-504F-94E6-32BDE852D566}"/>
              </a:ext>
            </a:extLst>
          </p:cNvPr>
          <p:cNvSpPr/>
          <p:nvPr/>
        </p:nvSpPr>
        <p:spPr bwMode="auto">
          <a:xfrm rot="10800000">
            <a:off x="6283105" y="1844566"/>
            <a:ext cx="2860896" cy="73152"/>
          </a:xfrm>
          <a:prstGeom prst="rect">
            <a:avLst/>
          </a:prstGeom>
          <a:gradFill flip="none" rotWithShape="1">
            <a:gsLst>
              <a:gs pos="0">
                <a:schemeClr val="accent4"/>
              </a:gs>
              <a:gs pos="50000">
                <a:srgbClr val="A6A94E">
                  <a:tint val="44500"/>
                  <a:satMod val="160000"/>
                </a:srgbClr>
              </a:gs>
              <a:gs pos="99000">
                <a:srgbClr val="A6A94E">
                  <a:tint val="23500"/>
                  <a:satMod val="160000"/>
                  <a:alpha val="0"/>
                </a:srgbClr>
              </a:gs>
            </a:gsLst>
            <a:lin ang="0" scaled="1"/>
            <a:tileRect/>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361833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564B-00C2-43FC-BBF4-6865A3640DED}"/>
              </a:ext>
            </a:extLst>
          </p:cNvPr>
          <p:cNvSpPr>
            <a:spLocks noGrp="1"/>
          </p:cNvSpPr>
          <p:nvPr>
            <p:ph type="title"/>
          </p:nvPr>
        </p:nvSpPr>
        <p:spPr/>
        <p:txBody>
          <a:bodyPr/>
          <a:lstStyle/>
          <a:p>
            <a:r>
              <a:rPr lang="en-US" dirty="0"/>
              <a:t>Patients With Prostate Cancer on Long-Term ADT May Have a Higher Risk of CV Events</a:t>
            </a:r>
            <a:endParaRPr lang="en-US" sz="3200" dirty="0"/>
          </a:p>
        </p:txBody>
      </p:sp>
      <p:sp>
        <p:nvSpPr>
          <p:cNvPr id="3" name="Content Placeholder 2">
            <a:extLst>
              <a:ext uri="{FF2B5EF4-FFF2-40B4-BE49-F238E27FC236}">
                <a16:creationId xmlns:a16="http://schemas.microsoft.com/office/drawing/2014/main" id="{0D042A27-970B-41B0-8652-8FF1229EBE5C}"/>
              </a:ext>
            </a:extLst>
          </p:cNvPr>
          <p:cNvSpPr>
            <a:spLocks noGrp="1"/>
          </p:cNvSpPr>
          <p:nvPr>
            <p:ph idx="1"/>
          </p:nvPr>
        </p:nvSpPr>
        <p:spPr>
          <a:xfrm>
            <a:off x="414779" y="1190858"/>
            <a:ext cx="8593710" cy="5143877"/>
          </a:xfrm>
        </p:spPr>
        <p:txBody>
          <a:bodyPr/>
          <a:lstStyle/>
          <a:p>
            <a:pPr>
              <a:buClr>
                <a:schemeClr val="accent5"/>
              </a:buClr>
            </a:pPr>
            <a:r>
              <a:rPr lang="en-US" b="1" dirty="0">
                <a:solidFill>
                  <a:schemeClr val="tx1"/>
                </a:solidFill>
              </a:rPr>
              <a:t>Men with prostate cancer on long-term ADT suffer from the effects of aging and are at increasing risk for developing CV risk factors and CVD</a:t>
            </a:r>
          </a:p>
          <a:p>
            <a:pPr>
              <a:buClr>
                <a:schemeClr val="accent5"/>
              </a:buClr>
            </a:pPr>
            <a:r>
              <a:rPr lang="en-US" sz="2000" dirty="0"/>
              <a:t>Approximately 10 years ago, initial reports were published suggesting a link between ADT and risk of CV events (</a:t>
            </a:r>
            <a:r>
              <a:rPr lang="en-US" sz="2000" dirty="0" err="1"/>
              <a:t>eg</a:t>
            </a:r>
            <a:r>
              <a:rPr lang="en-US" sz="2000" dirty="0"/>
              <a:t>, myocardial infarction, CV mortality)</a:t>
            </a:r>
          </a:p>
          <a:p>
            <a:pPr>
              <a:buClr>
                <a:schemeClr val="accent5"/>
              </a:buClr>
            </a:pPr>
            <a:r>
              <a:rPr lang="en-US" sz="2000" dirty="0"/>
              <a:t>Hypotheses have been generated regarding the mechanism by which </a:t>
            </a:r>
            <a:br>
              <a:rPr lang="en-US" sz="2000" dirty="0"/>
            </a:br>
            <a:r>
              <a:rPr lang="en-US" sz="2000" dirty="0"/>
              <a:t>ADT increases the risk of CV events</a:t>
            </a:r>
          </a:p>
          <a:p>
            <a:pPr marL="234950" indent="-234950">
              <a:buClr>
                <a:schemeClr val="accent5"/>
              </a:buClr>
              <a:buFont typeface="Arial" panose="020B0604020202020204" pitchFamily="34" charset="0"/>
              <a:buChar char="•"/>
            </a:pPr>
            <a:r>
              <a:rPr lang="en-US" sz="2000" dirty="0">
                <a:solidFill>
                  <a:srgbClr val="071D49"/>
                </a:solidFill>
                <a:cs typeface="Calibri"/>
              </a:rPr>
              <a:t>Proposed mechanism:</a:t>
            </a:r>
          </a:p>
          <a:p>
            <a:pPr marL="463550" lvl="2" indent="-228600">
              <a:buClr>
                <a:schemeClr val="accent5"/>
              </a:buClr>
            </a:pPr>
            <a:r>
              <a:rPr lang="en-US" sz="1900" dirty="0">
                <a:solidFill>
                  <a:srgbClr val="071D49"/>
                </a:solidFill>
                <a:cs typeface="Calibri"/>
              </a:rPr>
              <a:t>Loss of cardioprotective effect of T</a:t>
            </a:r>
          </a:p>
          <a:p>
            <a:pPr marL="463550" lvl="2" indent="-228600">
              <a:buClr>
                <a:schemeClr val="accent5"/>
              </a:buClr>
            </a:pPr>
            <a:r>
              <a:rPr lang="en-US" sz="1900" dirty="0">
                <a:solidFill>
                  <a:srgbClr val="071D49"/>
                </a:solidFill>
                <a:cs typeface="Calibri"/>
              </a:rPr>
              <a:t>New metabolic abnormalities:</a:t>
            </a:r>
          </a:p>
          <a:p>
            <a:pPr marL="804863" lvl="3" indent="-341313">
              <a:buClr>
                <a:schemeClr val="accent5"/>
              </a:buClr>
              <a:buFont typeface="Arial" panose="020B0604020202020204" pitchFamily="34" charset="0"/>
              <a:buChar char="•"/>
            </a:pPr>
            <a:r>
              <a:rPr lang="en-US" sz="1800" dirty="0">
                <a:solidFill>
                  <a:srgbClr val="071D49"/>
                </a:solidFill>
                <a:cs typeface="Calibri"/>
              </a:rPr>
              <a:t>      body weight</a:t>
            </a:r>
          </a:p>
          <a:p>
            <a:pPr marL="804863" lvl="3" indent="-341313">
              <a:buClr>
                <a:schemeClr val="accent5"/>
              </a:buClr>
              <a:buFont typeface="Arial" panose="020B0604020202020204" pitchFamily="34" charset="0"/>
              <a:buChar char="•"/>
            </a:pPr>
            <a:r>
              <a:rPr lang="en-US" sz="1800" dirty="0">
                <a:solidFill>
                  <a:srgbClr val="071D49"/>
                </a:solidFill>
                <a:cs typeface="Calibri"/>
              </a:rPr>
              <a:t>      insulin sensitivity</a:t>
            </a:r>
          </a:p>
          <a:p>
            <a:pPr marL="804863" lvl="3" indent="-341313">
              <a:buClr>
                <a:schemeClr val="accent5"/>
              </a:buClr>
              <a:buFont typeface="Arial" panose="020B0604020202020204" pitchFamily="34" charset="0"/>
              <a:buChar char="•"/>
            </a:pPr>
            <a:r>
              <a:rPr lang="en-US" sz="1800" dirty="0">
                <a:solidFill>
                  <a:srgbClr val="071D49"/>
                </a:solidFill>
                <a:cs typeface="Calibri"/>
              </a:rPr>
              <a:t>      dyslipidemia</a:t>
            </a:r>
          </a:p>
          <a:p>
            <a:pPr lvl="2" indent="-172720">
              <a:buClr>
                <a:schemeClr val="accent5"/>
              </a:buClr>
            </a:pPr>
            <a:endParaRPr lang="en-US" dirty="0">
              <a:solidFill>
                <a:srgbClr val="FF0000"/>
              </a:solidFill>
              <a:cs typeface="Calibri"/>
            </a:endParaRPr>
          </a:p>
        </p:txBody>
      </p:sp>
      <p:sp>
        <p:nvSpPr>
          <p:cNvPr id="4" name="TextBox 3">
            <a:extLst>
              <a:ext uri="{FF2B5EF4-FFF2-40B4-BE49-F238E27FC236}">
                <a16:creationId xmlns:a16="http://schemas.microsoft.com/office/drawing/2014/main" id="{8A607A9A-A2E0-4B15-A023-ECB1FA0D0279}"/>
              </a:ext>
            </a:extLst>
          </p:cNvPr>
          <p:cNvSpPr txBox="1"/>
          <p:nvPr/>
        </p:nvSpPr>
        <p:spPr>
          <a:xfrm>
            <a:off x="414779" y="6305060"/>
            <a:ext cx="2521524" cy="123111"/>
          </a:xfrm>
          <a:prstGeom prst="rect">
            <a:avLst/>
          </a:prstGeom>
          <a:noFill/>
        </p:spPr>
        <p:txBody>
          <a:bodyPr wrap="none" lIns="0" tIns="0" rIns="0" bIns="0" rtlCol="0">
            <a:spAutoFit/>
          </a:bodyPr>
          <a:lstStyle/>
          <a:p>
            <a:pPr algn="l">
              <a:spcBef>
                <a:spcPts val="0"/>
              </a:spcBef>
              <a:spcAft>
                <a:spcPts val="0"/>
              </a:spcAft>
            </a:pPr>
            <a:r>
              <a:rPr lang="en-US" sz="800" b="1" dirty="0">
                <a:solidFill>
                  <a:srgbClr val="000000"/>
                </a:solidFill>
                <a:latin typeface="+mn-lt"/>
              </a:rPr>
              <a:t>Reference</a:t>
            </a:r>
            <a:r>
              <a:rPr lang="en-US" sz="800" dirty="0">
                <a:solidFill>
                  <a:srgbClr val="000000"/>
                </a:solidFill>
                <a:latin typeface="+mn-lt"/>
              </a:rPr>
              <a:t>: </a:t>
            </a:r>
            <a:r>
              <a:rPr lang="en-US" sz="800" dirty="0" err="1">
                <a:solidFill>
                  <a:srgbClr val="000000"/>
                </a:solidFill>
                <a:latin typeface="+mn-lt"/>
              </a:rPr>
              <a:t>Melloni</a:t>
            </a:r>
            <a:r>
              <a:rPr lang="en-US" sz="800" dirty="0">
                <a:solidFill>
                  <a:srgbClr val="000000"/>
                </a:solidFill>
                <a:latin typeface="+mn-lt"/>
              </a:rPr>
              <a:t> C, Roe MT. </a:t>
            </a:r>
            <a:r>
              <a:rPr lang="en-US" sz="800" i="1" dirty="0" err="1">
                <a:solidFill>
                  <a:srgbClr val="000000"/>
                </a:solidFill>
                <a:latin typeface="+mn-lt"/>
              </a:rPr>
              <a:t>Urol</a:t>
            </a:r>
            <a:r>
              <a:rPr lang="en-US" sz="800" i="1" dirty="0">
                <a:solidFill>
                  <a:srgbClr val="000000"/>
                </a:solidFill>
                <a:latin typeface="+mn-lt"/>
              </a:rPr>
              <a:t> Oncol</a:t>
            </a:r>
            <a:r>
              <a:rPr lang="en-US" sz="800" dirty="0">
                <a:solidFill>
                  <a:srgbClr val="000000"/>
                </a:solidFill>
                <a:latin typeface="+mn-lt"/>
              </a:rPr>
              <a:t>. 2020;38(2):45-52.</a:t>
            </a:r>
          </a:p>
        </p:txBody>
      </p:sp>
      <p:grpSp>
        <p:nvGrpSpPr>
          <p:cNvPr id="9" name="Group 8">
            <a:extLst>
              <a:ext uri="{FF2B5EF4-FFF2-40B4-BE49-F238E27FC236}">
                <a16:creationId xmlns:a16="http://schemas.microsoft.com/office/drawing/2014/main" id="{6C402A32-4D4C-F64D-BAC3-61D11D8D7FFD}"/>
              </a:ext>
            </a:extLst>
          </p:cNvPr>
          <p:cNvGrpSpPr/>
          <p:nvPr/>
        </p:nvGrpSpPr>
        <p:grpSpPr>
          <a:xfrm>
            <a:off x="1143313" y="4370570"/>
            <a:ext cx="298624" cy="367789"/>
            <a:chOff x="4901753" y="1416702"/>
            <a:chExt cx="314852" cy="387775"/>
          </a:xfrm>
        </p:grpSpPr>
        <p:sp>
          <p:nvSpPr>
            <p:cNvPr id="10" name="Arrow: Up 18">
              <a:extLst>
                <a:ext uri="{FF2B5EF4-FFF2-40B4-BE49-F238E27FC236}">
                  <a16:creationId xmlns:a16="http://schemas.microsoft.com/office/drawing/2014/main" id="{D68A8C11-A703-7841-A304-A31F85FB80AF}"/>
                </a:ext>
              </a:extLst>
            </p:cNvPr>
            <p:cNvSpPr/>
            <p:nvPr/>
          </p:nvSpPr>
          <p:spPr>
            <a:xfrm>
              <a:off x="4943056" y="1449460"/>
              <a:ext cx="273549" cy="355017"/>
            </a:xfrm>
            <a:prstGeom prst="upArrow">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Arrow: Up 18">
              <a:extLst>
                <a:ext uri="{FF2B5EF4-FFF2-40B4-BE49-F238E27FC236}">
                  <a16:creationId xmlns:a16="http://schemas.microsoft.com/office/drawing/2014/main" id="{CB892E3D-9480-D042-8A80-09CA510FBC8B}"/>
                </a:ext>
              </a:extLst>
            </p:cNvPr>
            <p:cNvSpPr/>
            <p:nvPr/>
          </p:nvSpPr>
          <p:spPr>
            <a:xfrm>
              <a:off x="4901753" y="1416702"/>
              <a:ext cx="273549" cy="355017"/>
            </a:xfrm>
            <a:prstGeom prst="up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2" name="Group 11">
            <a:extLst>
              <a:ext uri="{FF2B5EF4-FFF2-40B4-BE49-F238E27FC236}">
                <a16:creationId xmlns:a16="http://schemas.microsoft.com/office/drawing/2014/main" id="{78DD3CF3-A855-8943-A350-6A43654853A1}"/>
              </a:ext>
            </a:extLst>
          </p:cNvPr>
          <p:cNvGrpSpPr/>
          <p:nvPr/>
        </p:nvGrpSpPr>
        <p:grpSpPr>
          <a:xfrm rot="10800000">
            <a:off x="1108145" y="4722261"/>
            <a:ext cx="298624" cy="367789"/>
            <a:chOff x="4901753" y="1416702"/>
            <a:chExt cx="314852" cy="387775"/>
          </a:xfrm>
        </p:grpSpPr>
        <p:sp>
          <p:nvSpPr>
            <p:cNvPr id="13" name="Arrow: Up 18">
              <a:extLst>
                <a:ext uri="{FF2B5EF4-FFF2-40B4-BE49-F238E27FC236}">
                  <a16:creationId xmlns:a16="http://schemas.microsoft.com/office/drawing/2014/main" id="{44280B28-CD60-B147-BAB2-42A084639E47}"/>
                </a:ext>
              </a:extLst>
            </p:cNvPr>
            <p:cNvSpPr/>
            <p:nvPr/>
          </p:nvSpPr>
          <p:spPr>
            <a:xfrm>
              <a:off x="4943056" y="1449460"/>
              <a:ext cx="273549" cy="355017"/>
            </a:xfrm>
            <a:prstGeom prst="upArrow">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Arrow: Up 18">
              <a:extLst>
                <a:ext uri="{FF2B5EF4-FFF2-40B4-BE49-F238E27FC236}">
                  <a16:creationId xmlns:a16="http://schemas.microsoft.com/office/drawing/2014/main" id="{E66BB546-6B31-CE41-89A7-E1D8AE3434FF}"/>
                </a:ext>
              </a:extLst>
            </p:cNvPr>
            <p:cNvSpPr/>
            <p:nvPr/>
          </p:nvSpPr>
          <p:spPr>
            <a:xfrm>
              <a:off x="4901753" y="1416702"/>
              <a:ext cx="273549" cy="355017"/>
            </a:xfrm>
            <a:prstGeom prst="up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4514698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a:extLst>
              <a:ext uri="{FF2B5EF4-FFF2-40B4-BE49-F238E27FC236}">
                <a16:creationId xmlns:a16="http://schemas.microsoft.com/office/drawing/2014/main" id="{4BE2C072-BACC-497C-A141-2E31E53ABAA4}"/>
              </a:ext>
            </a:extLst>
          </p:cNvPr>
          <p:cNvSpPr txBox="1">
            <a:spLocks noChangeArrowheads="1"/>
          </p:cNvSpPr>
          <p:nvPr/>
        </p:nvSpPr>
        <p:spPr bwMode="auto">
          <a:xfrm>
            <a:off x="363672" y="6070050"/>
            <a:ext cx="7174715" cy="350848"/>
          </a:xfrm>
          <a:prstGeom prst="rect">
            <a:avLst/>
          </a:prstGeom>
          <a:noFill/>
          <a:ln w="9525">
            <a:noFill/>
            <a:miter lim="800000"/>
            <a:headEnd/>
            <a:tailEnd/>
          </a:ln>
        </p:spPr>
        <p:txBody>
          <a:bodyPr lIns="0" tIns="0" rIns="0" bIns="0" anchor="b" anchorCtr="0"/>
          <a:lstStyle/>
          <a:p>
            <a:pPr marL="57150" algn="l">
              <a:spcBef>
                <a:spcPts val="0"/>
              </a:spcBef>
              <a:spcAft>
                <a:spcPts val="0"/>
              </a:spcAft>
            </a:pPr>
            <a:r>
              <a:rPr lang="en-US" sz="800" b="0" i="0" u="none" strike="noStrike" baseline="0" dirty="0">
                <a:solidFill>
                  <a:srgbClr val="000000"/>
                </a:solidFill>
                <a:latin typeface="+mn-lt"/>
              </a:rPr>
              <a:t>AHA, American Heart Association;</a:t>
            </a:r>
            <a:r>
              <a:rPr lang="en-US" sz="800" b="0" i="0" u="none" strike="noStrike" dirty="0">
                <a:solidFill>
                  <a:srgbClr val="000000"/>
                </a:solidFill>
                <a:latin typeface="+mn-lt"/>
              </a:rPr>
              <a:t> ACS,</a:t>
            </a:r>
            <a:r>
              <a:rPr lang="en-US" sz="800" b="0" i="0" u="none" strike="noStrike" baseline="0" dirty="0">
                <a:solidFill>
                  <a:srgbClr val="000000"/>
                </a:solidFill>
                <a:latin typeface="+mn-lt"/>
              </a:rPr>
              <a:t> American Cancer Society; AUA, American Urological Association. </a:t>
            </a:r>
          </a:p>
          <a:p>
            <a:pPr marL="57150" algn="l">
              <a:spcBef>
                <a:spcPts val="0"/>
              </a:spcBef>
              <a:spcAft>
                <a:spcPts val="0"/>
              </a:spcAft>
            </a:pPr>
            <a:r>
              <a:rPr lang="en-US" sz="800" b="1" dirty="0">
                <a:solidFill>
                  <a:srgbClr val="000000"/>
                </a:solidFill>
                <a:latin typeface="+mn-lt"/>
                <a:cs typeface="Arial" panose="020B0604020202020204" pitchFamily="34" charset="0"/>
              </a:rPr>
              <a:t>References:</a:t>
            </a:r>
            <a:r>
              <a:rPr lang="en-US" sz="800" dirty="0">
                <a:solidFill>
                  <a:srgbClr val="000000"/>
                </a:solidFill>
                <a:latin typeface="+mn-lt"/>
                <a:cs typeface="Arial" panose="020B0604020202020204" pitchFamily="34" charset="0"/>
              </a:rPr>
              <a:t> 1. </a:t>
            </a:r>
            <a:r>
              <a:rPr lang="en-US" sz="800" dirty="0">
                <a:solidFill>
                  <a:srgbClr val="000000"/>
                </a:solidFill>
                <a:latin typeface="+mn-lt"/>
              </a:rPr>
              <a:t>Zhao J et al. </a:t>
            </a:r>
            <a:r>
              <a:rPr lang="en-US" sz="800" i="1" dirty="0" err="1">
                <a:solidFill>
                  <a:srgbClr val="000000"/>
                </a:solidFill>
                <a:latin typeface="+mn-lt"/>
              </a:rPr>
              <a:t>PLoS</a:t>
            </a:r>
            <a:r>
              <a:rPr lang="en-US" sz="800" i="1" dirty="0">
                <a:solidFill>
                  <a:srgbClr val="000000"/>
                </a:solidFill>
                <a:latin typeface="+mn-lt"/>
              </a:rPr>
              <a:t> ONE. </a:t>
            </a:r>
            <a:r>
              <a:rPr lang="en-US" sz="800" dirty="0">
                <a:solidFill>
                  <a:srgbClr val="000000"/>
                </a:solidFill>
                <a:latin typeface="+mn-lt"/>
              </a:rPr>
              <a:t>2014;9(9):e107516. </a:t>
            </a:r>
            <a:r>
              <a:rPr lang="en-US" sz="800" b="1" dirty="0">
                <a:solidFill>
                  <a:srgbClr val="000000"/>
                </a:solidFill>
                <a:latin typeface="+mn-lt"/>
              </a:rPr>
              <a:t>2. </a:t>
            </a:r>
            <a:r>
              <a:rPr lang="en-US" sz="800" dirty="0" err="1">
                <a:latin typeface="+mn-lt"/>
              </a:rPr>
              <a:t>Melloni</a:t>
            </a:r>
            <a:r>
              <a:rPr lang="en-US" sz="800" dirty="0">
                <a:latin typeface="+mn-lt"/>
              </a:rPr>
              <a:t> C, Roe MT. </a:t>
            </a:r>
            <a:r>
              <a:rPr lang="en-US" sz="800" i="1" dirty="0" err="1">
                <a:latin typeface="+mn-lt"/>
              </a:rPr>
              <a:t>Urol</a:t>
            </a:r>
            <a:r>
              <a:rPr lang="en-US" sz="800" i="1" dirty="0">
                <a:latin typeface="+mn-lt"/>
              </a:rPr>
              <a:t> Oncol</a:t>
            </a:r>
            <a:r>
              <a:rPr lang="en-US" sz="800" dirty="0">
                <a:latin typeface="+mn-lt"/>
              </a:rPr>
              <a:t>. 2020;38(2):45-52.</a:t>
            </a:r>
            <a:endParaRPr lang="en-US" sz="800" b="1" dirty="0">
              <a:solidFill>
                <a:srgbClr val="000000"/>
              </a:solidFill>
              <a:latin typeface="+mn-lt"/>
            </a:endParaRPr>
          </a:p>
        </p:txBody>
      </p:sp>
      <p:sp>
        <p:nvSpPr>
          <p:cNvPr id="11" name="Rectangle 10">
            <a:extLst>
              <a:ext uri="{FF2B5EF4-FFF2-40B4-BE49-F238E27FC236}">
                <a16:creationId xmlns:a16="http://schemas.microsoft.com/office/drawing/2014/main" id="{24010133-D306-483A-8072-7BC7A7FDDBB9}"/>
              </a:ext>
            </a:extLst>
          </p:cNvPr>
          <p:cNvSpPr/>
          <p:nvPr/>
        </p:nvSpPr>
        <p:spPr>
          <a:xfrm>
            <a:off x="363672" y="4666437"/>
            <a:ext cx="4203919" cy="215444"/>
          </a:xfrm>
          <a:prstGeom prst="rect">
            <a:avLst/>
          </a:prstGeom>
        </p:spPr>
        <p:txBody>
          <a:bodyPr wrap="square">
            <a:spAutoFit/>
          </a:bodyPr>
          <a:lstStyle/>
          <a:p>
            <a:pPr indent="9525" algn="l"/>
            <a:r>
              <a:rPr lang="en-US" sz="800" dirty="0">
                <a:latin typeface="+mn-lt"/>
              </a:rPr>
              <a:t>Heterogeneity: </a:t>
            </a:r>
            <a:r>
              <a:rPr lang="en-US" sz="800" i="1" dirty="0">
                <a:latin typeface="+mn-lt"/>
              </a:rPr>
              <a:t>P</a:t>
            </a:r>
            <a:r>
              <a:rPr lang="en-US" sz="800" dirty="0">
                <a:latin typeface="+mn-lt"/>
              </a:rPr>
              <a:t>=0.04; I</a:t>
            </a:r>
            <a:r>
              <a:rPr lang="en-US" sz="800" baseline="30000" dirty="0">
                <a:latin typeface="+mn-lt"/>
              </a:rPr>
              <a:t>2</a:t>
            </a:r>
            <a:r>
              <a:rPr lang="en-US" sz="800" dirty="0">
                <a:latin typeface="+mn-lt"/>
              </a:rPr>
              <a:t>=57%, Test for overall effect: P=0.01</a:t>
            </a:r>
          </a:p>
        </p:txBody>
      </p:sp>
      <p:sp>
        <p:nvSpPr>
          <p:cNvPr id="16" name="Triangle 18">
            <a:extLst>
              <a:ext uri="{FF2B5EF4-FFF2-40B4-BE49-F238E27FC236}">
                <a16:creationId xmlns:a16="http://schemas.microsoft.com/office/drawing/2014/main" id="{50E1D214-264E-4893-93A8-D536CE7B9DDE}"/>
              </a:ext>
            </a:extLst>
          </p:cNvPr>
          <p:cNvSpPr/>
          <p:nvPr/>
        </p:nvSpPr>
        <p:spPr>
          <a:xfrm rot="5400000">
            <a:off x="422230" y="5040453"/>
            <a:ext cx="320947" cy="3037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5">
            <a:extLst>
              <a:ext uri="{FF2B5EF4-FFF2-40B4-BE49-F238E27FC236}">
                <a16:creationId xmlns:a16="http://schemas.microsoft.com/office/drawing/2014/main" id="{9F89A772-37E7-4DB6-A9E3-9E0ED007BC99}"/>
              </a:ext>
            </a:extLst>
          </p:cNvPr>
          <p:cNvGraphicFramePr>
            <a:graphicFrameLocks noGrp="1"/>
          </p:cNvGraphicFramePr>
          <p:nvPr>
            <p:extLst>
              <p:ext uri="{D42A27DB-BD31-4B8C-83A1-F6EECF244321}">
                <p14:modId xmlns:p14="http://schemas.microsoft.com/office/powerpoint/2010/main" val="1565205578"/>
              </p:ext>
            </p:extLst>
          </p:nvPr>
        </p:nvGraphicFramePr>
        <p:xfrm>
          <a:off x="422581" y="2314486"/>
          <a:ext cx="8299009" cy="2344923"/>
        </p:xfrm>
        <a:graphic>
          <a:graphicData uri="http://schemas.openxmlformats.org/drawingml/2006/table">
            <a:tbl>
              <a:tblPr firstRow="1" bandRow="1">
                <a:tableStyleId>{EB344D84-9AFB-497E-A393-DC336BA19D2E}</a:tableStyleId>
              </a:tblPr>
              <a:tblGrid>
                <a:gridCol w="1597939">
                  <a:extLst>
                    <a:ext uri="{9D8B030D-6E8A-4147-A177-3AD203B41FA5}">
                      <a16:colId xmlns:a16="http://schemas.microsoft.com/office/drawing/2014/main" val="603356828"/>
                    </a:ext>
                  </a:extLst>
                </a:gridCol>
                <a:gridCol w="1340214">
                  <a:extLst>
                    <a:ext uri="{9D8B030D-6E8A-4147-A177-3AD203B41FA5}">
                      <a16:colId xmlns:a16="http://schemas.microsoft.com/office/drawing/2014/main" val="2566789247"/>
                    </a:ext>
                  </a:extLst>
                </a:gridCol>
                <a:gridCol w="1340214">
                  <a:extLst>
                    <a:ext uri="{9D8B030D-6E8A-4147-A177-3AD203B41FA5}">
                      <a16:colId xmlns:a16="http://schemas.microsoft.com/office/drawing/2014/main" val="4113954178"/>
                    </a:ext>
                  </a:extLst>
                </a:gridCol>
                <a:gridCol w="1340214">
                  <a:extLst>
                    <a:ext uri="{9D8B030D-6E8A-4147-A177-3AD203B41FA5}">
                      <a16:colId xmlns:a16="http://schemas.microsoft.com/office/drawing/2014/main" val="3564205703"/>
                    </a:ext>
                  </a:extLst>
                </a:gridCol>
                <a:gridCol w="1340214">
                  <a:extLst>
                    <a:ext uri="{9D8B030D-6E8A-4147-A177-3AD203B41FA5}">
                      <a16:colId xmlns:a16="http://schemas.microsoft.com/office/drawing/2014/main" val="1865857135"/>
                    </a:ext>
                  </a:extLst>
                </a:gridCol>
                <a:gridCol w="1340214">
                  <a:extLst>
                    <a:ext uri="{9D8B030D-6E8A-4147-A177-3AD203B41FA5}">
                      <a16:colId xmlns:a16="http://schemas.microsoft.com/office/drawing/2014/main" val="183433090"/>
                    </a:ext>
                  </a:extLst>
                </a:gridCol>
              </a:tblGrid>
              <a:tr h="260547">
                <a:tc>
                  <a:txBody>
                    <a:bodyPr/>
                    <a:lstStyle/>
                    <a:p>
                      <a:pPr marL="0" marR="0">
                        <a:lnSpc>
                          <a:spcPct val="107000"/>
                        </a:lnSpc>
                        <a:spcBef>
                          <a:spcPts val="0"/>
                        </a:spcBef>
                        <a:spcAft>
                          <a:spcPts val="0"/>
                        </a:spcAft>
                      </a:pP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gridSpan="2">
                  <a:txBody>
                    <a:bodyPr/>
                    <a:lstStyle/>
                    <a:p>
                      <a:pPr marL="0" marR="0" algn="ctr">
                        <a:lnSpc>
                          <a:spcPct val="107000"/>
                        </a:lnSpc>
                        <a:spcBef>
                          <a:spcPts val="0"/>
                        </a:spcBef>
                        <a:spcAft>
                          <a:spcPts val="0"/>
                        </a:spcAft>
                      </a:pPr>
                      <a:r>
                        <a:rPr lang="en-US" sz="1400" b="1" dirty="0">
                          <a:latin typeface="+mn-lt"/>
                        </a:rPr>
                        <a:t>           ADT</a:t>
                      </a:r>
                      <a:r>
                        <a:rPr lang="en-US" sz="1400" b="1" baseline="30000" dirty="0">
                          <a:latin typeface="+mn-lt"/>
                        </a:rPr>
                        <a:t>1</a:t>
                      </a:r>
                      <a:r>
                        <a:rPr lang="en-US" sz="1400" b="1" dirty="0">
                          <a:latin typeface="+mn-lt"/>
                        </a:rPr>
                        <a:t> </a:t>
                      </a:r>
                      <a:r>
                        <a:rPr lang="en-US" sz="1400" b="1" dirty="0">
                          <a:solidFill>
                            <a:schemeClr val="tx1"/>
                          </a:solidFill>
                          <a:effectLst/>
                        </a:rPr>
                        <a:t>ADT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hMerge="1">
                  <a:txBody>
                    <a:bodyPr/>
                    <a:lstStyle/>
                    <a:p>
                      <a:pPr marL="0" marR="0" algn="ctr">
                        <a:lnSpc>
                          <a:spcPct val="107000"/>
                        </a:lnSpc>
                        <a:spcBef>
                          <a:spcPts val="0"/>
                        </a:spcBef>
                        <a:spcAft>
                          <a:spcPts val="0"/>
                        </a:spcAft>
                      </a:pPr>
                      <a:endParaRPr lang="en-US"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1C3883">
                        <a:alpha val="20000"/>
                      </a:srgbClr>
                    </a:solidFill>
                  </a:tcPr>
                </a:tc>
                <a:tc gridSpan="2">
                  <a:txBody>
                    <a:bodyPr/>
                    <a:lstStyle/>
                    <a:p>
                      <a:pPr marL="0" marR="0" algn="ctr">
                        <a:lnSpc>
                          <a:spcPct val="107000"/>
                        </a:lnSpc>
                        <a:spcBef>
                          <a:spcPts val="0"/>
                        </a:spcBef>
                        <a:spcAft>
                          <a:spcPts val="0"/>
                        </a:spcAft>
                      </a:pPr>
                      <a:r>
                        <a:rPr lang="en-US" sz="1400" b="1" dirty="0">
                          <a:latin typeface="+mn-lt"/>
                        </a:rPr>
                        <a:t>                  Non-ADT</a:t>
                      </a:r>
                      <a:r>
                        <a:rPr lang="en-US" sz="1400" b="1" baseline="30000" dirty="0">
                          <a:latin typeface="+mn-lt"/>
                        </a:rPr>
                        <a:t>1</a:t>
                      </a:r>
                      <a:r>
                        <a:rPr lang="en-US" sz="1400" b="1" dirty="0">
                          <a:solidFill>
                            <a:schemeClr val="tx1"/>
                          </a:solidFill>
                          <a:effectLst/>
                        </a:rPr>
                        <a:t>No ADT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hMerge="1">
                  <a:txBody>
                    <a:bodyPr/>
                    <a:lstStyle/>
                    <a:p>
                      <a:pPr marL="0" marR="0" algn="ctr">
                        <a:lnSpc>
                          <a:spcPct val="107000"/>
                        </a:lnSpc>
                        <a:spcBef>
                          <a:spcPts val="0"/>
                        </a:spcBef>
                        <a:spcAft>
                          <a:spcPts val="0"/>
                        </a:spcAft>
                      </a:pPr>
                      <a:endParaRPr lang="en-US"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1C3883">
                        <a:alpha val="20000"/>
                      </a:srgbClr>
                    </a:solidFill>
                  </a:tcPr>
                </a:tc>
                <a:tc>
                  <a:txBody>
                    <a:bodyPr/>
                    <a:lstStyle/>
                    <a:p>
                      <a:pPr marL="0" marR="0" algn="ctr">
                        <a:lnSpc>
                          <a:spcPct val="107000"/>
                        </a:lnSpc>
                        <a:spcBef>
                          <a:spcPts val="0"/>
                        </a:spcBef>
                        <a:spcAft>
                          <a:spcPts val="0"/>
                        </a:spcAft>
                      </a:pPr>
                      <a:endPar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extLst>
                  <a:ext uri="{0D108BD9-81ED-4DB2-BD59-A6C34878D82A}">
                    <a16:rowId xmlns:a16="http://schemas.microsoft.com/office/drawing/2014/main" val="2012120775"/>
                  </a:ext>
                </a:extLst>
              </a:tr>
              <a:tr h="260547">
                <a:tc>
                  <a:txBody>
                    <a:bodyPr/>
                    <a:lstStyle/>
                    <a:p>
                      <a:pPr marL="0" marR="0">
                        <a:lnSpc>
                          <a:spcPct val="107000"/>
                        </a:lnSpc>
                        <a:spcBef>
                          <a:spcPts val="0"/>
                        </a:spcBef>
                        <a:spcAft>
                          <a:spcPts val="0"/>
                        </a:spcAft>
                      </a:pPr>
                      <a:r>
                        <a:rPr lang="en-US" sz="1400" b="1" dirty="0">
                          <a:solidFill>
                            <a:schemeClr val="bg1"/>
                          </a:solidFill>
                          <a:effectLst/>
                        </a:rPr>
                        <a:t>Study</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400" b="1" dirty="0">
                          <a:solidFill>
                            <a:schemeClr val="bg1"/>
                          </a:solidFill>
                          <a:effectLst/>
                        </a:rPr>
                        <a:t>No of events</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400" b="1" dirty="0">
                          <a:solidFill>
                            <a:schemeClr val="bg1"/>
                          </a:solidFill>
                          <a:effectLst/>
                        </a:rPr>
                        <a:t>Total of </a:t>
                      </a:r>
                      <a:r>
                        <a:rPr lang="en-US" sz="1400" b="1" dirty="0" err="1">
                          <a:solidFill>
                            <a:schemeClr val="bg1"/>
                          </a:solidFill>
                          <a:effectLst/>
                        </a:rPr>
                        <a:t>pt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400" b="1" dirty="0">
                          <a:solidFill>
                            <a:schemeClr val="bg1"/>
                          </a:solidFill>
                          <a:effectLst/>
                        </a:rPr>
                        <a:t>No of events</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400" b="1" dirty="0">
                          <a:solidFill>
                            <a:schemeClr val="bg1"/>
                          </a:solidFill>
                          <a:effectLst/>
                        </a:rPr>
                        <a:t>Total of </a:t>
                      </a:r>
                      <a:r>
                        <a:rPr lang="en-US" sz="1400" b="1" dirty="0" err="1">
                          <a:solidFill>
                            <a:schemeClr val="bg1"/>
                          </a:solidFill>
                          <a:effectLst/>
                        </a:rPr>
                        <a:t>pt</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tc>
                  <a:txBody>
                    <a:bodyPr/>
                    <a:lstStyle/>
                    <a:p>
                      <a:pPr marL="0" marR="0" algn="ctr">
                        <a:lnSpc>
                          <a:spcPct val="107000"/>
                        </a:lnSpc>
                        <a:spcBef>
                          <a:spcPts val="0"/>
                        </a:spcBef>
                        <a:spcAft>
                          <a:spcPts val="0"/>
                        </a:spcAft>
                      </a:pPr>
                      <a:r>
                        <a:rPr lang="en-US" sz="1400" b="1" dirty="0">
                          <a:solidFill>
                            <a:schemeClr val="bg1"/>
                          </a:solidFill>
                          <a:effectLst/>
                        </a:rPr>
                        <a:t>HR</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solidFill>
                  </a:tcPr>
                </a:tc>
                <a:extLst>
                  <a:ext uri="{0D108BD9-81ED-4DB2-BD59-A6C34878D82A}">
                    <a16:rowId xmlns:a16="http://schemas.microsoft.com/office/drawing/2014/main" val="3516193942"/>
                  </a:ext>
                </a:extLst>
              </a:tr>
              <a:tr h="260547">
                <a:tc>
                  <a:txBody>
                    <a:bodyPr/>
                    <a:lstStyle/>
                    <a:p>
                      <a:pPr marL="0" marR="0">
                        <a:lnSpc>
                          <a:spcPct val="107000"/>
                        </a:lnSpc>
                        <a:spcBef>
                          <a:spcPts val="0"/>
                        </a:spcBef>
                        <a:spcAft>
                          <a:spcPts val="0"/>
                        </a:spcAft>
                      </a:pPr>
                      <a:r>
                        <a:rPr lang="en-US" sz="1200" b="0" dirty="0">
                          <a:solidFill>
                            <a:srgbClr val="000000"/>
                          </a:solidFill>
                          <a:effectLst/>
                        </a:rPr>
                        <a:t>Alibhai et al 2009</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b="0" dirty="0">
                          <a:solidFill>
                            <a:srgbClr val="000000"/>
                          </a:solidFill>
                          <a:effectLst/>
                        </a:rPr>
                        <a:t>399</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b="0" dirty="0">
                          <a:solidFill>
                            <a:srgbClr val="000000"/>
                          </a:solidFill>
                          <a:effectLst/>
                        </a:rPr>
                        <a:t>19,079</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b="0" dirty="0">
                          <a:solidFill>
                            <a:srgbClr val="000000"/>
                          </a:solidFill>
                          <a:effectLst/>
                        </a:rPr>
                        <a:t>436</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b="0" dirty="0">
                          <a:solidFill>
                            <a:srgbClr val="000000"/>
                          </a:solidFill>
                          <a:effectLst/>
                        </a:rPr>
                        <a:t>19,079</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b="0" dirty="0">
                          <a:solidFill>
                            <a:srgbClr val="000000"/>
                          </a:solidFill>
                          <a:effectLst/>
                        </a:rPr>
                        <a:t>0.96 [0.83, 1.10]</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7294225"/>
                  </a:ext>
                </a:extLst>
              </a:tr>
              <a:tr h="260547">
                <a:tc>
                  <a:txBody>
                    <a:bodyPr/>
                    <a:lstStyle/>
                    <a:p>
                      <a:pPr marL="0" marR="0">
                        <a:lnSpc>
                          <a:spcPct val="107000"/>
                        </a:lnSpc>
                        <a:spcBef>
                          <a:spcPts val="0"/>
                        </a:spcBef>
                        <a:spcAft>
                          <a:spcPts val="0"/>
                        </a:spcAft>
                      </a:pPr>
                      <a:r>
                        <a:rPr lang="en-US" sz="1200" dirty="0" err="1">
                          <a:solidFill>
                            <a:srgbClr val="000000"/>
                          </a:solidFill>
                          <a:effectLst/>
                        </a:rPr>
                        <a:t>Punnen</a:t>
                      </a:r>
                      <a:r>
                        <a:rPr lang="en-US" sz="1200" dirty="0">
                          <a:solidFill>
                            <a:srgbClr val="000000"/>
                          </a:solidFill>
                          <a:effectLst/>
                        </a:rPr>
                        <a:t> et al 2011</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89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1,087</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106</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5,676</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1.11 [0.73, 1.68]</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4229301"/>
                  </a:ext>
                </a:extLst>
              </a:tr>
              <a:tr h="260547">
                <a:tc>
                  <a:txBody>
                    <a:bodyPr/>
                    <a:lstStyle/>
                    <a:p>
                      <a:pPr marL="0" marR="0" indent="0">
                        <a:lnSpc>
                          <a:spcPct val="107000"/>
                        </a:lnSpc>
                        <a:spcBef>
                          <a:spcPts val="0"/>
                        </a:spcBef>
                        <a:spcAft>
                          <a:spcPts val="0"/>
                        </a:spcAft>
                        <a:tabLst/>
                      </a:pPr>
                      <a:r>
                        <a:rPr lang="en-US" sz="1200" dirty="0" err="1">
                          <a:solidFill>
                            <a:srgbClr val="000000"/>
                          </a:solidFill>
                          <a:effectLst/>
                        </a:rPr>
                        <a:t>Gandaglia</a:t>
                      </a:r>
                      <a:r>
                        <a:rPr lang="en-US" sz="1200" dirty="0">
                          <a:solidFill>
                            <a:srgbClr val="000000"/>
                          </a:solidFill>
                          <a:effectLst/>
                        </a:rPr>
                        <a:t> et al 2014</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10,592</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59,994</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11,720</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82,535</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1.18 [1.12, 1.24]</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42509454"/>
                  </a:ext>
                </a:extLst>
              </a:tr>
              <a:tr h="260547">
                <a:tc>
                  <a:txBody>
                    <a:bodyPr/>
                    <a:lstStyle/>
                    <a:p>
                      <a:pPr marL="0" marR="0">
                        <a:lnSpc>
                          <a:spcPct val="107000"/>
                        </a:lnSpc>
                        <a:spcBef>
                          <a:spcPts val="0"/>
                        </a:spcBef>
                        <a:spcAft>
                          <a:spcPts val="0"/>
                        </a:spcAft>
                      </a:pPr>
                      <a:r>
                        <a:rPr lang="en-US" sz="1200" dirty="0">
                          <a:solidFill>
                            <a:srgbClr val="000000"/>
                          </a:solidFill>
                          <a:effectLst/>
                        </a:rPr>
                        <a:t>Keating et al 2010</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432</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13,620</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315</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23,823</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1.29 [1.08, 1.55]</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73169120"/>
                  </a:ext>
                </a:extLst>
              </a:tr>
              <a:tr h="260547">
                <a:tc>
                  <a:txBody>
                    <a:bodyPr/>
                    <a:lstStyle/>
                    <a:p>
                      <a:pPr marL="0" marR="0">
                        <a:lnSpc>
                          <a:spcPct val="107000"/>
                        </a:lnSpc>
                        <a:spcBef>
                          <a:spcPts val="0"/>
                        </a:spcBef>
                        <a:spcAft>
                          <a:spcPts val="0"/>
                        </a:spcAft>
                      </a:pPr>
                      <a:r>
                        <a:rPr lang="en-US" sz="1200" dirty="0" err="1">
                          <a:solidFill>
                            <a:srgbClr val="000000"/>
                          </a:solidFill>
                          <a:effectLst/>
                        </a:rPr>
                        <a:t>Hemelrjck</a:t>
                      </a:r>
                      <a:r>
                        <a:rPr lang="en-US" sz="1200" dirty="0">
                          <a:solidFill>
                            <a:srgbClr val="000000"/>
                          </a:solidFill>
                          <a:effectLst/>
                        </a:rPr>
                        <a:t> et al 2010</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2,434</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24,432</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1,063</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19,526</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1.38 [1.02, 1.87]</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79862211"/>
                  </a:ext>
                </a:extLst>
              </a:tr>
              <a:tr h="260547">
                <a:tc>
                  <a:txBody>
                    <a:bodyPr/>
                    <a:lstStyle/>
                    <a:p>
                      <a:pPr marL="0" marR="0">
                        <a:lnSpc>
                          <a:spcPct val="107000"/>
                        </a:lnSpc>
                        <a:spcBef>
                          <a:spcPts val="0"/>
                        </a:spcBef>
                        <a:spcAft>
                          <a:spcPts val="0"/>
                        </a:spcAft>
                      </a:pPr>
                      <a:r>
                        <a:rPr lang="en-US" sz="1200" dirty="0">
                          <a:solidFill>
                            <a:srgbClr val="000000"/>
                          </a:solidFill>
                          <a:effectLst/>
                        </a:rPr>
                        <a:t>Merino et al 2011</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49</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1,413</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5</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335</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rPr>
                        <a:t>1.65 [1.87, 3.13]</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05012846"/>
                  </a:ext>
                </a:extLst>
              </a:tr>
              <a:tr h="260547">
                <a:tc>
                  <a:txBody>
                    <a:bodyPr/>
                    <a:lstStyle/>
                    <a:p>
                      <a:pPr marL="0" marR="0">
                        <a:lnSpc>
                          <a:spcPct val="107000"/>
                        </a:lnSpc>
                        <a:spcBef>
                          <a:spcPts val="0"/>
                        </a:spcBef>
                        <a:spcAft>
                          <a:spcPts val="0"/>
                        </a:spcAft>
                      </a:pPr>
                      <a:r>
                        <a:rPr lang="en-US" sz="1200" b="1" dirty="0">
                          <a:solidFill>
                            <a:srgbClr val="000000"/>
                          </a:solidFill>
                          <a:effectLst/>
                        </a:rPr>
                        <a:t>Total (95% CI)</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b="0" dirty="0">
                          <a:solidFill>
                            <a:srgbClr val="000000"/>
                          </a:solidFill>
                          <a:effectLst/>
                        </a:rPr>
                        <a:t>13,995</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b="0" dirty="0">
                          <a:solidFill>
                            <a:srgbClr val="000000"/>
                          </a:solidFill>
                          <a:effectLst/>
                        </a:rPr>
                        <a:t>119,625</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b="0" dirty="0">
                          <a:solidFill>
                            <a:srgbClr val="000000"/>
                          </a:solidFill>
                          <a:effectLst/>
                        </a:rPr>
                        <a:t>13,645</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b="0" dirty="0">
                          <a:solidFill>
                            <a:srgbClr val="000000"/>
                          </a:solidFill>
                          <a:effectLst/>
                        </a:rPr>
                        <a:t>150,974</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b="0" dirty="0">
                          <a:solidFill>
                            <a:srgbClr val="000000"/>
                          </a:solidFill>
                          <a:effectLst/>
                        </a:rPr>
                        <a:t>1.17 (1.04, 1.32)</a:t>
                      </a:r>
                      <a:endParaRPr lang="en-US"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70909848"/>
                  </a:ext>
                </a:extLst>
              </a:tr>
            </a:tbl>
          </a:graphicData>
        </a:graphic>
      </p:graphicFrame>
      <p:sp>
        <p:nvSpPr>
          <p:cNvPr id="9" name="Title 8">
            <a:extLst>
              <a:ext uri="{FF2B5EF4-FFF2-40B4-BE49-F238E27FC236}">
                <a16:creationId xmlns:a16="http://schemas.microsoft.com/office/drawing/2014/main" id="{1994D35B-E586-41CF-B328-00327AD610E5}"/>
              </a:ext>
            </a:extLst>
          </p:cNvPr>
          <p:cNvSpPr>
            <a:spLocks noGrp="1"/>
          </p:cNvSpPr>
          <p:nvPr>
            <p:ph type="title"/>
          </p:nvPr>
        </p:nvSpPr>
        <p:spPr/>
        <p:txBody>
          <a:bodyPr/>
          <a:lstStyle/>
          <a:p>
            <a:r>
              <a:rPr lang="en-US" dirty="0"/>
              <a:t>Relationship Between ADT and Cardiovascular Mortality (CVM)</a:t>
            </a:r>
          </a:p>
        </p:txBody>
      </p:sp>
      <p:sp>
        <p:nvSpPr>
          <p:cNvPr id="5" name="Content Placeholder 4">
            <a:extLst>
              <a:ext uri="{FF2B5EF4-FFF2-40B4-BE49-F238E27FC236}">
                <a16:creationId xmlns:a16="http://schemas.microsoft.com/office/drawing/2014/main" id="{DC939029-72A0-480D-8B83-8FC6A5FDCE40}"/>
              </a:ext>
            </a:extLst>
          </p:cNvPr>
          <p:cNvSpPr>
            <a:spLocks noGrp="1"/>
          </p:cNvSpPr>
          <p:nvPr>
            <p:ph idx="1"/>
          </p:nvPr>
        </p:nvSpPr>
        <p:spPr>
          <a:xfrm>
            <a:off x="422582" y="1203070"/>
            <a:ext cx="8299009" cy="554270"/>
          </a:xfrm>
        </p:spPr>
        <p:txBody>
          <a:bodyPr/>
          <a:lstStyle/>
          <a:p>
            <a:r>
              <a:rPr lang="en-US" sz="2000" dirty="0"/>
              <a:t>Several meta-analyses of observational studies over the past 10 years have been designed to evaluate the relationship between ADT use and CVM</a:t>
            </a:r>
            <a:r>
              <a:rPr lang="en-US" sz="2000" baseline="30000" dirty="0"/>
              <a:t>1</a:t>
            </a:r>
          </a:p>
        </p:txBody>
      </p:sp>
      <p:grpSp>
        <p:nvGrpSpPr>
          <p:cNvPr id="10" name="Group 9">
            <a:extLst>
              <a:ext uri="{FF2B5EF4-FFF2-40B4-BE49-F238E27FC236}">
                <a16:creationId xmlns:a16="http://schemas.microsoft.com/office/drawing/2014/main" id="{D859ACAB-0EE9-8746-A2DB-0BB7DD826678}"/>
              </a:ext>
            </a:extLst>
          </p:cNvPr>
          <p:cNvGrpSpPr/>
          <p:nvPr/>
        </p:nvGrpSpPr>
        <p:grpSpPr>
          <a:xfrm>
            <a:off x="439868" y="5054307"/>
            <a:ext cx="7987030" cy="793631"/>
            <a:chOff x="762233" y="2420554"/>
            <a:chExt cx="7518278" cy="527808"/>
          </a:xfrm>
        </p:grpSpPr>
        <p:grpSp>
          <p:nvGrpSpPr>
            <p:cNvPr id="12" name="Group 11">
              <a:extLst>
                <a:ext uri="{FF2B5EF4-FFF2-40B4-BE49-F238E27FC236}">
                  <a16:creationId xmlns:a16="http://schemas.microsoft.com/office/drawing/2014/main" id="{0D75E104-62F1-5341-8899-5334775E7108}"/>
                </a:ext>
              </a:extLst>
            </p:cNvPr>
            <p:cNvGrpSpPr/>
            <p:nvPr/>
          </p:nvGrpSpPr>
          <p:grpSpPr>
            <a:xfrm>
              <a:off x="762233" y="2420554"/>
              <a:ext cx="7518278" cy="527808"/>
              <a:chOff x="9105861" y="1607931"/>
              <a:chExt cx="2590800" cy="4228095"/>
            </a:xfrm>
          </p:grpSpPr>
          <p:sp>
            <p:nvSpPr>
              <p:cNvPr id="14" name="Rectangle 13">
                <a:extLst>
                  <a:ext uri="{FF2B5EF4-FFF2-40B4-BE49-F238E27FC236}">
                    <a16:creationId xmlns:a16="http://schemas.microsoft.com/office/drawing/2014/main" id="{CFBF3E91-2A0F-244C-8F92-956A7FBB394D}"/>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15" name="Group 14">
                <a:extLst>
                  <a:ext uri="{FF2B5EF4-FFF2-40B4-BE49-F238E27FC236}">
                    <a16:creationId xmlns:a16="http://schemas.microsoft.com/office/drawing/2014/main" id="{2B2C9B84-4548-CC47-BCC8-9598BC0E8049}"/>
                  </a:ext>
                </a:extLst>
              </p:cNvPr>
              <p:cNvGrpSpPr/>
              <p:nvPr/>
            </p:nvGrpSpPr>
            <p:grpSpPr>
              <a:xfrm>
                <a:off x="9105861" y="1613639"/>
                <a:ext cx="2590800" cy="4222387"/>
                <a:chOff x="484094" y="1613639"/>
                <a:chExt cx="2590800" cy="4222387"/>
              </a:xfrm>
            </p:grpSpPr>
            <p:sp>
              <p:nvSpPr>
                <p:cNvPr id="17" name="Freeform 16">
                  <a:extLst>
                    <a:ext uri="{FF2B5EF4-FFF2-40B4-BE49-F238E27FC236}">
                      <a16:creationId xmlns:a16="http://schemas.microsoft.com/office/drawing/2014/main" id="{473143D6-13E2-F748-AAEE-75E6ACAD6855}"/>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18" name="Freeform 17">
                  <a:extLst>
                    <a:ext uri="{FF2B5EF4-FFF2-40B4-BE49-F238E27FC236}">
                      <a16:creationId xmlns:a16="http://schemas.microsoft.com/office/drawing/2014/main" id="{F478F1BF-F576-BF47-A3AE-459295C2637C}"/>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sp>
          <p:nvSpPr>
            <p:cNvPr id="13" name="Rectangle 12">
              <a:extLst>
                <a:ext uri="{FF2B5EF4-FFF2-40B4-BE49-F238E27FC236}">
                  <a16:creationId xmlns:a16="http://schemas.microsoft.com/office/drawing/2014/main" id="{17D31235-B0A5-FD47-BDB7-BA4E8766D32A}"/>
                </a:ext>
              </a:extLst>
            </p:cNvPr>
            <p:cNvSpPr/>
            <p:nvPr/>
          </p:nvSpPr>
          <p:spPr bwMode="auto">
            <a:xfrm>
              <a:off x="923945" y="2508403"/>
              <a:ext cx="7198601" cy="327502"/>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600" b="1" dirty="0">
                  <a:latin typeface="Calibri" panose="020F0502020204030204" pitchFamily="34" charset="0"/>
                  <a:cs typeface="Calibri" panose="020F0502020204030204" pitchFamily="34" charset="0"/>
                </a:rPr>
                <a:t>Although conflicting evidence exists, a joint scientific effort from the AHA, ACS, and AUA suggests a possible association between ADT and the risk of CV events</a:t>
              </a:r>
              <a:r>
                <a:rPr lang="en-US" sz="1600" b="1" baseline="30000" dirty="0">
                  <a:latin typeface="Calibri" panose="020F0502020204030204" pitchFamily="34" charset="0"/>
                  <a:cs typeface="Calibri" panose="020F0502020204030204" pitchFamily="34" charset="0"/>
                </a:rPr>
                <a:t>2</a:t>
              </a:r>
              <a:r>
                <a:rPr lang="en-US" sz="1600" b="1" dirty="0">
                  <a:latin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26663530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B5D4-EA4B-4482-8D84-4EC21887B1F8}"/>
              </a:ext>
            </a:extLst>
          </p:cNvPr>
          <p:cNvSpPr>
            <a:spLocks noGrp="1"/>
          </p:cNvSpPr>
          <p:nvPr>
            <p:ph type="title"/>
          </p:nvPr>
        </p:nvSpPr>
        <p:spPr/>
        <p:txBody>
          <a:bodyPr>
            <a:normAutofit/>
          </a:bodyPr>
          <a:lstStyle/>
          <a:p>
            <a:r>
              <a:rPr lang="en-US" dirty="0"/>
              <a:t>CVD Prevention and Management Recommendations </a:t>
            </a:r>
            <a:br>
              <a:rPr lang="en-US" dirty="0"/>
            </a:br>
            <a:r>
              <a:rPr lang="en-US" dirty="0"/>
              <a:t>Related to ADT Use</a:t>
            </a:r>
          </a:p>
        </p:txBody>
      </p:sp>
      <p:sp>
        <p:nvSpPr>
          <p:cNvPr id="47" name="Text Box 8">
            <a:extLst>
              <a:ext uri="{FF2B5EF4-FFF2-40B4-BE49-F238E27FC236}">
                <a16:creationId xmlns:a16="http://schemas.microsoft.com/office/drawing/2014/main" id="{5C483D64-D233-421A-BB92-79B8A0ACA57A}"/>
              </a:ext>
            </a:extLst>
          </p:cNvPr>
          <p:cNvSpPr txBox="1">
            <a:spLocks noChangeArrowheads="1"/>
          </p:cNvSpPr>
          <p:nvPr/>
        </p:nvSpPr>
        <p:spPr bwMode="auto">
          <a:xfrm>
            <a:off x="367250" y="5715673"/>
            <a:ext cx="8601340" cy="715526"/>
          </a:xfrm>
          <a:prstGeom prst="rect">
            <a:avLst/>
          </a:prstGeom>
          <a:noFill/>
          <a:ln w="9525">
            <a:noFill/>
            <a:miter lim="800000"/>
            <a:headEnd/>
            <a:tailEnd/>
          </a:ln>
        </p:spPr>
        <p:txBody>
          <a:bodyPr lIns="0" tIns="0" rIns="0" bIns="0" anchor="b" anchorCtr="0"/>
          <a:lstStyle/>
          <a:p>
            <a:pPr marL="57150" algn="l">
              <a:spcBef>
                <a:spcPts val="300"/>
              </a:spcBef>
              <a:spcAft>
                <a:spcPts val="0"/>
              </a:spcAft>
            </a:pPr>
            <a:r>
              <a:rPr lang="en-US" sz="800" dirty="0">
                <a:solidFill>
                  <a:srgbClr val="000000"/>
                </a:solidFill>
                <a:latin typeface="+mn-lt"/>
                <a:cs typeface="Arial" panose="020B0604020202020204" pitchFamily="34" charset="0"/>
              </a:rPr>
              <a:t>ASA, acetylsalicylic acid.</a:t>
            </a:r>
          </a:p>
          <a:p>
            <a:pPr marL="57150" algn="l">
              <a:spcBef>
                <a:spcPts val="300"/>
              </a:spcBef>
              <a:spcAft>
                <a:spcPts val="0"/>
              </a:spcAft>
            </a:pPr>
            <a:r>
              <a:rPr lang="en-US" sz="800" b="1" dirty="0">
                <a:solidFill>
                  <a:srgbClr val="000000"/>
                </a:solidFill>
                <a:latin typeface="+mn-lt"/>
                <a:cs typeface="Arial" panose="020B0604020202020204" pitchFamily="34" charset="0"/>
              </a:rPr>
              <a:t>References:</a:t>
            </a:r>
            <a:r>
              <a:rPr lang="en-US" sz="800" dirty="0">
                <a:solidFill>
                  <a:srgbClr val="000000"/>
                </a:solidFill>
                <a:latin typeface="+mn-lt"/>
                <a:cs typeface="Arial" panose="020B0604020202020204" pitchFamily="34" charset="0"/>
              </a:rPr>
              <a:t> </a:t>
            </a:r>
            <a:r>
              <a:rPr lang="en-US" sz="800" b="1" dirty="0">
                <a:solidFill>
                  <a:srgbClr val="000000"/>
                </a:solidFill>
                <a:latin typeface="+mn-lt"/>
                <a:cs typeface="Arial" panose="020B0604020202020204" pitchFamily="34" charset="0"/>
              </a:rPr>
              <a:t>1. </a:t>
            </a:r>
            <a:r>
              <a:rPr lang="fr-FR" sz="800" dirty="0" err="1">
                <a:solidFill>
                  <a:srgbClr val="000000"/>
                </a:solidFill>
                <a:latin typeface="+mn-lt"/>
                <a:cs typeface="Arial" panose="020B0604020202020204" pitchFamily="34" charset="0"/>
              </a:rPr>
              <a:t>Rhee</a:t>
            </a:r>
            <a:r>
              <a:rPr lang="fr-FR" sz="800" dirty="0">
                <a:solidFill>
                  <a:srgbClr val="000000"/>
                </a:solidFill>
                <a:latin typeface="+mn-lt"/>
                <a:cs typeface="Arial" panose="020B0604020202020204" pitchFamily="34" charset="0"/>
              </a:rPr>
              <a:t> H et al. </a:t>
            </a:r>
            <a:r>
              <a:rPr lang="fr-FR" sz="800" i="1" dirty="0">
                <a:solidFill>
                  <a:srgbClr val="000000"/>
                </a:solidFill>
                <a:latin typeface="+mn-lt"/>
                <a:cs typeface="Arial" panose="020B0604020202020204" pitchFamily="34" charset="0"/>
              </a:rPr>
              <a:t>BJU Int. </a:t>
            </a:r>
            <a:r>
              <a:rPr lang="fr-FR" sz="800" dirty="0">
                <a:solidFill>
                  <a:srgbClr val="000000"/>
                </a:solidFill>
                <a:latin typeface="+mn-lt"/>
                <a:cs typeface="Arial" panose="020B0604020202020204" pitchFamily="34" charset="0"/>
              </a:rPr>
              <a:t>2015;115(</a:t>
            </a:r>
            <a:r>
              <a:rPr lang="fr-FR" sz="800" dirty="0" err="1">
                <a:solidFill>
                  <a:srgbClr val="000000"/>
                </a:solidFill>
                <a:latin typeface="+mn-lt"/>
                <a:cs typeface="Arial" panose="020B0604020202020204" pitchFamily="34" charset="0"/>
              </a:rPr>
              <a:t>suppl</a:t>
            </a:r>
            <a:r>
              <a:rPr lang="fr-FR" sz="800" dirty="0">
                <a:solidFill>
                  <a:srgbClr val="000000"/>
                </a:solidFill>
                <a:latin typeface="+mn-lt"/>
                <a:cs typeface="Arial" panose="020B0604020202020204" pitchFamily="34" charset="0"/>
              </a:rPr>
              <a:t> 5):3-13. </a:t>
            </a:r>
            <a:r>
              <a:rPr lang="fr-FR" sz="800" b="1" dirty="0">
                <a:solidFill>
                  <a:srgbClr val="000000"/>
                </a:solidFill>
                <a:latin typeface="+mn-lt"/>
                <a:cs typeface="Arial" panose="020B0604020202020204" pitchFamily="34" charset="0"/>
              </a:rPr>
              <a:t>2. </a:t>
            </a:r>
            <a:r>
              <a:rPr lang="it-IT" sz="800" dirty="0" err="1">
                <a:solidFill>
                  <a:srgbClr val="000000"/>
                </a:solidFill>
                <a:latin typeface="+mn-lt"/>
                <a:cs typeface="Arial" panose="020B0604020202020204" pitchFamily="34" charset="0"/>
              </a:rPr>
              <a:t>Guan</a:t>
            </a:r>
            <a:r>
              <a:rPr lang="it-IT" sz="800" dirty="0">
                <a:solidFill>
                  <a:srgbClr val="000000"/>
                </a:solidFill>
                <a:latin typeface="+mn-lt"/>
                <a:cs typeface="Arial" panose="020B0604020202020204" pitchFamily="34" charset="0"/>
              </a:rPr>
              <a:t> </a:t>
            </a:r>
            <a:r>
              <a:rPr lang="it-IT" sz="800" dirty="0" err="1">
                <a:solidFill>
                  <a:srgbClr val="000000"/>
                </a:solidFill>
                <a:latin typeface="+mn-lt"/>
                <a:cs typeface="Arial" panose="020B0604020202020204" pitchFamily="34" charset="0"/>
              </a:rPr>
              <a:t>J</a:t>
            </a:r>
            <a:r>
              <a:rPr lang="it-IT" sz="800" dirty="0">
                <a:solidFill>
                  <a:srgbClr val="000000"/>
                </a:solidFill>
                <a:latin typeface="+mn-lt"/>
                <a:cs typeface="Arial" panose="020B0604020202020204" pitchFamily="34" charset="0"/>
              </a:rPr>
              <a:t> et al. </a:t>
            </a:r>
            <a:r>
              <a:rPr lang="it-IT" sz="800" i="1" dirty="0" err="1">
                <a:solidFill>
                  <a:srgbClr val="000000"/>
                </a:solidFill>
                <a:latin typeface="+mn-lt"/>
                <a:cs typeface="Arial" panose="020B0604020202020204" pitchFamily="34" charset="0"/>
              </a:rPr>
              <a:t>Circulation</a:t>
            </a:r>
            <a:r>
              <a:rPr lang="it-IT" sz="800" dirty="0">
                <a:solidFill>
                  <a:srgbClr val="000000"/>
                </a:solidFill>
                <a:latin typeface="+mn-lt"/>
                <a:cs typeface="Arial" panose="020B0604020202020204" pitchFamily="34" charset="0"/>
              </a:rPr>
              <a:t>. 2015;132(18):e218-220. </a:t>
            </a:r>
            <a:r>
              <a:rPr lang="it-IT" sz="800" b="1" dirty="0">
                <a:solidFill>
                  <a:srgbClr val="000000"/>
                </a:solidFill>
                <a:latin typeface="+mn-lt"/>
                <a:cs typeface="Arial" panose="020B0604020202020204" pitchFamily="34" charset="0"/>
              </a:rPr>
              <a:t>3. </a:t>
            </a:r>
            <a:r>
              <a:rPr lang="en-US" sz="800" dirty="0">
                <a:solidFill>
                  <a:srgbClr val="000000"/>
                </a:solidFill>
                <a:latin typeface="+mn-lt"/>
                <a:cs typeface="Arial" panose="020B0604020202020204" pitchFamily="34" charset="0"/>
              </a:rPr>
              <a:t>Schmitz KH et al. </a:t>
            </a:r>
            <a:r>
              <a:rPr lang="en-US" sz="800" i="1" dirty="0">
                <a:solidFill>
                  <a:srgbClr val="000000"/>
                </a:solidFill>
                <a:latin typeface="+mn-lt"/>
                <a:cs typeface="Arial" panose="020B0604020202020204" pitchFamily="34" charset="0"/>
              </a:rPr>
              <a:t>Med Sci Sports </a:t>
            </a:r>
            <a:r>
              <a:rPr lang="en-US" sz="800" i="1" dirty="0" err="1">
                <a:solidFill>
                  <a:srgbClr val="000000"/>
                </a:solidFill>
                <a:latin typeface="+mn-lt"/>
                <a:cs typeface="Arial" panose="020B0604020202020204" pitchFamily="34" charset="0"/>
              </a:rPr>
              <a:t>Exerc</a:t>
            </a:r>
            <a:r>
              <a:rPr lang="en-US" sz="800" i="1" dirty="0">
                <a:solidFill>
                  <a:srgbClr val="000000"/>
                </a:solidFill>
                <a:latin typeface="+mn-lt"/>
                <a:cs typeface="Arial" panose="020B0604020202020204" pitchFamily="34" charset="0"/>
              </a:rPr>
              <a:t>. </a:t>
            </a:r>
            <a:r>
              <a:rPr lang="en-US" sz="800" dirty="0">
                <a:solidFill>
                  <a:srgbClr val="000000"/>
                </a:solidFill>
                <a:latin typeface="+mn-lt"/>
                <a:cs typeface="Arial" panose="020B0604020202020204" pitchFamily="34" charset="0"/>
              </a:rPr>
              <a:t>2010;42(7):1409-1426.</a:t>
            </a:r>
          </a:p>
        </p:txBody>
      </p:sp>
      <p:pic>
        <p:nvPicPr>
          <p:cNvPr id="4" name="Picture 3" descr="A picture containing drawing&#10;&#10;Description automatically generated">
            <a:extLst>
              <a:ext uri="{FF2B5EF4-FFF2-40B4-BE49-F238E27FC236}">
                <a16:creationId xmlns:a16="http://schemas.microsoft.com/office/drawing/2014/main" id="{08A18EF8-94A4-1243-9AED-22391AA2BA7A}"/>
              </a:ext>
            </a:extLst>
          </p:cNvPr>
          <p:cNvPicPr>
            <a:picLocks noChangeAspect="1"/>
          </p:cNvPicPr>
          <p:nvPr/>
        </p:nvPicPr>
        <p:blipFill>
          <a:blip r:embed="rId3"/>
          <a:stretch>
            <a:fillRect/>
          </a:stretch>
        </p:blipFill>
        <p:spPr>
          <a:xfrm>
            <a:off x="554234" y="1396473"/>
            <a:ext cx="341160" cy="302594"/>
          </a:xfrm>
          <a:prstGeom prst="rect">
            <a:avLst/>
          </a:prstGeom>
        </p:spPr>
      </p:pic>
      <p:pic>
        <p:nvPicPr>
          <p:cNvPr id="5" name="Picture 4">
            <a:extLst>
              <a:ext uri="{FF2B5EF4-FFF2-40B4-BE49-F238E27FC236}">
                <a16:creationId xmlns:a16="http://schemas.microsoft.com/office/drawing/2014/main" id="{D9483FC2-EEB8-E742-ABE4-D3FA0E20C0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075" t="30735" b="43642"/>
          <a:stretch/>
        </p:blipFill>
        <p:spPr>
          <a:xfrm>
            <a:off x="373625" y="1259182"/>
            <a:ext cx="600463" cy="531968"/>
          </a:xfrm>
          <a:prstGeom prst="rect">
            <a:avLst/>
          </a:prstGeom>
        </p:spPr>
      </p:pic>
      <p:pic>
        <p:nvPicPr>
          <p:cNvPr id="23" name="Picture 22">
            <a:extLst>
              <a:ext uri="{FF2B5EF4-FFF2-40B4-BE49-F238E27FC236}">
                <a16:creationId xmlns:a16="http://schemas.microsoft.com/office/drawing/2014/main" id="{6F700C00-B5F6-2D44-B989-E9A15306AB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585" t="49620"/>
          <a:stretch/>
        </p:blipFill>
        <p:spPr>
          <a:xfrm>
            <a:off x="4948213" y="3587571"/>
            <a:ext cx="538186" cy="748326"/>
          </a:xfrm>
          <a:prstGeom prst="rect">
            <a:avLst/>
          </a:prstGeom>
        </p:spPr>
      </p:pic>
      <p:pic>
        <p:nvPicPr>
          <p:cNvPr id="24" name="Picture 23">
            <a:extLst>
              <a:ext uri="{FF2B5EF4-FFF2-40B4-BE49-F238E27FC236}">
                <a16:creationId xmlns:a16="http://schemas.microsoft.com/office/drawing/2014/main" id="{81E26C96-F2AC-6C44-B7ED-E394D665E9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988" t="29198" r="29065" b="36310"/>
          <a:stretch/>
        </p:blipFill>
        <p:spPr>
          <a:xfrm>
            <a:off x="5001531" y="1223390"/>
            <a:ext cx="527374" cy="806832"/>
          </a:xfrm>
          <a:prstGeom prst="rect">
            <a:avLst/>
          </a:prstGeom>
        </p:spPr>
      </p:pic>
      <p:grpSp>
        <p:nvGrpSpPr>
          <p:cNvPr id="36" name="Group 35">
            <a:extLst>
              <a:ext uri="{FF2B5EF4-FFF2-40B4-BE49-F238E27FC236}">
                <a16:creationId xmlns:a16="http://schemas.microsoft.com/office/drawing/2014/main" id="{D61B6045-4490-404C-895D-240D01E73018}"/>
              </a:ext>
            </a:extLst>
          </p:cNvPr>
          <p:cNvGrpSpPr/>
          <p:nvPr/>
        </p:nvGrpSpPr>
        <p:grpSpPr>
          <a:xfrm>
            <a:off x="1113166" y="1440356"/>
            <a:ext cx="3320413" cy="822620"/>
            <a:chOff x="9105861" y="1607931"/>
            <a:chExt cx="2590800" cy="4228095"/>
          </a:xfrm>
        </p:grpSpPr>
        <p:sp>
          <p:nvSpPr>
            <p:cNvPr id="38" name="Rectangle 37">
              <a:extLst>
                <a:ext uri="{FF2B5EF4-FFF2-40B4-BE49-F238E27FC236}">
                  <a16:creationId xmlns:a16="http://schemas.microsoft.com/office/drawing/2014/main" id="{052A6B8D-B373-DA47-9A09-729820629B27}"/>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39" name="Group 38">
              <a:extLst>
                <a:ext uri="{FF2B5EF4-FFF2-40B4-BE49-F238E27FC236}">
                  <a16:creationId xmlns:a16="http://schemas.microsoft.com/office/drawing/2014/main" id="{33C53E11-DA57-124B-AB90-9598740A8A38}"/>
                </a:ext>
              </a:extLst>
            </p:cNvPr>
            <p:cNvGrpSpPr/>
            <p:nvPr/>
          </p:nvGrpSpPr>
          <p:grpSpPr>
            <a:xfrm>
              <a:off x="9105861" y="1613639"/>
              <a:ext cx="2590800" cy="4222387"/>
              <a:chOff x="484094" y="1613639"/>
              <a:chExt cx="2590800" cy="4222387"/>
            </a:xfrm>
          </p:grpSpPr>
          <p:sp>
            <p:nvSpPr>
              <p:cNvPr id="40" name="Freeform 39">
                <a:extLst>
                  <a:ext uri="{FF2B5EF4-FFF2-40B4-BE49-F238E27FC236}">
                    <a16:creationId xmlns:a16="http://schemas.microsoft.com/office/drawing/2014/main" id="{8C163786-D7B3-B242-A209-8535EEDDA22F}"/>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41" name="Freeform 40">
                <a:extLst>
                  <a:ext uri="{FF2B5EF4-FFF2-40B4-BE49-F238E27FC236}">
                    <a16:creationId xmlns:a16="http://schemas.microsoft.com/office/drawing/2014/main" id="{C961D659-0A43-E549-A027-1490560A69B7}"/>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grpSp>
        <p:nvGrpSpPr>
          <p:cNvPr id="42" name="Group 41">
            <a:extLst>
              <a:ext uri="{FF2B5EF4-FFF2-40B4-BE49-F238E27FC236}">
                <a16:creationId xmlns:a16="http://schemas.microsoft.com/office/drawing/2014/main" id="{C2099A83-9CBA-7848-95F3-28DCC4BB9AC6}"/>
              </a:ext>
            </a:extLst>
          </p:cNvPr>
          <p:cNvGrpSpPr/>
          <p:nvPr/>
        </p:nvGrpSpPr>
        <p:grpSpPr>
          <a:xfrm>
            <a:off x="5703476" y="1440356"/>
            <a:ext cx="2474366" cy="250938"/>
            <a:chOff x="9105861" y="1607931"/>
            <a:chExt cx="2590800" cy="4228095"/>
          </a:xfrm>
        </p:grpSpPr>
        <p:sp>
          <p:nvSpPr>
            <p:cNvPr id="45" name="Rectangle 44">
              <a:extLst>
                <a:ext uri="{FF2B5EF4-FFF2-40B4-BE49-F238E27FC236}">
                  <a16:creationId xmlns:a16="http://schemas.microsoft.com/office/drawing/2014/main" id="{DA416B7E-8E39-5F41-BE74-8AEEDAE4D84F}"/>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48" name="Group 47">
              <a:extLst>
                <a:ext uri="{FF2B5EF4-FFF2-40B4-BE49-F238E27FC236}">
                  <a16:creationId xmlns:a16="http://schemas.microsoft.com/office/drawing/2014/main" id="{02F3913E-6169-7D47-93F7-78B9A63429A8}"/>
                </a:ext>
              </a:extLst>
            </p:cNvPr>
            <p:cNvGrpSpPr/>
            <p:nvPr/>
          </p:nvGrpSpPr>
          <p:grpSpPr>
            <a:xfrm>
              <a:off x="9105861" y="1613639"/>
              <a:ext cx="2590800" cy="4222387"/>
              <a:chOff x="484094" y="1613639"/>
              <a:chExt cx="2590800" cy="4222387"/>
            </a:xfrm>
          </p:grpSpPr>
          <p:sp>
            <p:nvSpPr>
              <p:cNvPr id="50" name="Freeform 49">
                <a:extLst>
                  <a:ext uri="{FF2B5EF4-FFF2-40B4-BE49-F238E27FC236}">
                    <a16:creationId xmlns:a16="http://schemas.microsoft.com/office/drawing/2014/main" id="{8F2F28C5-53A2-314B-AF4E-BDC56BD4DC95}"/>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51" name="Freeform 50">
                <a:extLst>
                  <a:ext uri="{FF2B5EF4-FFF2-40B4-BE49-F238E27FC236}">
                    <a16:creationId xmlns:a16="http://schemas.microsoft.com/office/drawing/2014/main" id="{B96FFCCA-A92A-9B40-B781-F2F080EBA6F5}"/>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sp>
        <p:nvSpPr>
          <p:cNvPr id="52" name="TextBox 51">
            <a:extLst>
              <a:ext uri="{FF2B5EF4-FFF2-40B4-BE49-F238E27FC236}">
                <a16:creationId xmlns:a16="http://schemas.microsoft.com/office/drawing/2014/main" id="{0D85F7B3-7D28-2641-B26F-1C9E61FC5E73}"/>
              </a:ext>
            </a:extLst>
          </p:cNvPr>
          <p:cNvSpPr txBox="1"/>
          <p:nvPr/>
        </p:nvSpPr>
        <p:spPr>
          <a:xfrm>
            <a:off x="1173550" y="1416282"/>
            <a:ext cx="3519400" cy="4237056"/>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050">
                <a:solidFill>
                  <a:srgbClr val="000000"/>
                </a:solidFill>
                <a:latin typeface="+mn-lt"/>
              </a:defRPr>
            </a:lvl1pPr>
          </a:lstStyle>
          <a:p>
            <a:pPr marL="0" indent="0">
              <a:spcBef>
                <a:spcPts val="600"/>
              </a:spcBef>
              <a:spcAft>
                <a:spcPts val="0"/>
              </a:spcAft>
              <a:buClr>
                <a:schemeClr val="accent5"/>
              </a:buClr>
              <a:buNone/>
            </a:pPr>
            <a:r>
              <a:rPr lang="en-US" sz="1600" b="1" dirty="0">
                <a:solidFill>
                  <a:schemeClr val="tx1"/>
                </a:solidFill>
              </a:rPr>
              <a:t>Baseline and regular blood pressure, weight, fasting glucose, and lipid profile levels should be measured</a:t>
            </a:r>
            <a:r>
              <a:rPr lang="en-US" sz="1600" b="1" baseline="30000" dirty="0">
                <a:solidFill>
                  <a:schemeClr val="tx1"/>
                </a:solidFill>
              </a:rPr>
              <a:t>1,2</a:t>
            </a:r>
            <a:r>
              <a:rPr lang="en-US" sz="1600" b="1" dirty="0">
                <a:solidFill>
                  <a:schemeClr val="tx1"/>
                </a:solidFill>
              </a:rPr>
              <a:t>:</a:t>
            </a:r>
            <a:endParaRPr lang="en-US" sz="1600" b="1" baseline="30000" dirty="0">
              <a:solidFill>
                <a:schemeClr val="tx1"/>
              </a:solidFill>
            </a:endParaRPr>
          </a:p>
          <a:p>
            <a:pPr>
              <a:spcBef>
                <a:spcPts val="600"/>
              </a:spcBef>
              <a:spcAft>
                <a:spcPts val="0"/>
              </a:spcAft>
              <a:buClr>
                <a:schemeClr val="accent5"/>
              </a:buClr>
            </a:pPr>
            <a:r>
              <a:rPr lang="en-US" sz="1400" dirty="0"/>
              <a:t>Patient awareness about signs and </a:t>
            </a:r>
            <a:br>
              <a:rPr lang="en-US" sz="1400" dirty="0"/>
            </a:br>
            <a:r>
              <a:rPr lang="en-US" sz="1400" dirty="0"/>
              <a:t>symptoms of CVD</a:t>
            </a:r>
          </a:p>
          <a:p>
            <a:pPr>
              <a:spcBef>
                <a:spcPts val="200"/>
              </a:spcBef>
              <a:spcAft>
                <a:spcPts val="200"/>
              </a:spcAft>
              <a:buClr>
                <a:schemeClr val="accent5"/>
              </a:buClr>
            </a:pPr>
            <a:r>
              <a:rPr lang="en-US" sz="1400" dirty="0"/>
              <a:t>Identify patients at risk of CVD:</a:t>
            </a:r>
          </a:p>
          <a:p>
            <a:pPr marL="347663" lvl="1" indent="-174625" algn="l">
              <a:spcBef>
                <a:spcPts val="200"/>
              </a:spcBef>
              <a:spcAft>
                <a:spcPts val="200"/>
              </a:spcAft>
              <a:buClr>
                <a:schemeClr val="accent5"/>
              </a:buClr>
              <a:buFont typeface="System Font Regular"/>
              <a:buChar char="–"/>
            </a:pPr>
            <a:r>
              <a:rPr lang="en-US" sz="1200" dirty="0">
                <a:solidFill>
                  <a:srgbClr val="000000"/>
                </a:solidFill>
              </a:rPr>
              <a:t>History of myocardial infarction</a:t>
            </a:r>
          </a:p>
          <a:p>
            <a:pPr marL="347663" lvl="1" indent="-174625" algn="l">
              <a:spcBef>
                <a:spcPts val="200"/>
              </a:spcBef>
              <a:spcAft>
                <a:spcPts val="200"/>
              </a:spcAft>
              <a:buClr>
                <a:schemeClr val="accent5"/>
              </a:buClr>
              <a:buFont typeface="System Font Regular"/>
              <a:buChar char="–"/>
            </a:pPr>
            <a:r>
              <a:rPr lang="en-US" sz="1200" dirty="0">
                <a:solidFill>
                  <a:srgbClr val="000000"/>
                </a:solidFill>
              </a:rPr>
              <a:t>History of cerebrovascular events</a:t>
            </a:r>
          </a:p>
          <a:p>
            <a:pPr marL="347663" lvl="1" indent="-174625" algn="l">
              <a:spcBef>
                <a:spcPts val="200"/>
              </a:spcBef>
              <a:spcAft>
                <a:spcPts val="200"/>
              </a:spcAft>
              <a:buClr>
                <a:schemeClr val="accent5"/>
              </a:buClr>
              <a:buFont typeface="System Font Regular"/>
              <a:buChar char="–"/>
            </a:pPr>
            <a:r>
              <a:rPr lang="en-US" sz="1200" dirty="0">
                <a:solidFill>
                  <a:srgbClr val="000000"/>
                </a:solidFill>
              </a:rPr>
              <a:t>Congestive heart failure</a:t>
            </a:r>
          </a:p>
          <a:p>
            <a:pPr marL="347663" lvl="1" indent="-174625" algn="l">
              <a:spcBef>
                <a:spcPts val="200"/>
              </a:spcBef>
              <a:spcAft>
                <a:spcPts val="200"/>
              </a:spcAft>
              <a:buClr>
                <a:schemeClr val="accent5"/>
              </a:buClr>
              <a:buFont typeface="System Font Regular"/>
              <a:buChar char="–"/>
            </a:pPr>
            <a:r>
              <a:rPr lang="en-US" sz="1200" dirty="0">
                <a:solidFill>
                  <a:srgbClr val="000000"/>
                </a:solidFill>
              </a:rPr>
              <a:t>Peripheral arterial disease</a:t>
            </a:r>
          </a:p>
          <a:p>
            <a:pPr marL="347663" lvl="1" indent="-174625" algn="l">
              <a:spcBef>
                <a:spcPts val="200"/>
              </a:spcBef>
              <a:spcAft>
                <a:spcPts val="200"/>
              </a:spcAft>
              <a:buClr>
                <a:schemeClr val="accent5"/>
              </a:buClr>
              <a:buFont typeface="System Font Regular"/>
              <a:buChar char="–"/>
            </a:pPr>
            <a:r>
              <a:rPr lang="en-US" sz="1200" dirty="0">
                <a:solidFill>
                  <a:srgbClr val="000000"/>
                </a:solidFill>
              </a:rPr>
              <a:t>Hypertension</a:t>
            </a:r>
          </a:p>
          <a:p>
            <a:pPr marL="347663" lvl="1" indent="-174625" algn="l">
              <a:spcBef>
                <a:spcPts val="200"/>
              </a:spcBef>
              <a:spcAft>
                <a:spcPts val="200"/>
              </a:spcAft>
              <a:buClr>
                <a:schemeClr val="accent5"/>
              </a:buClr>
              <a:buFont typeface="System Font Regular"/>
              <a:buChar char="–"/>
            </a:pPr>
            <a:r>
              <a:rPr lang="en-US" sz="1200" dirty="0">
                <a:solidFill>
                  <a:srgbClr val="000000"/>
                </a:solidFill>
              </a:rPr>
              <a:t>Chronic obstructive airway disease</a:t>
            </a:r>
          </a:p>
          <a:p>
            <a:pPr marL="347663" lvl="1" indent="-174625" algn="l">
              <a:spcBef>
                <a:spcPts val="200"/>
              </a:spcBef>
              <a:spcAft>
                <a:spcPts val="200"/>
              </a:spcAft>
              <a:buClr>
                <a:schemeClr val="accent5"/>
              </a:buClr>
              <a:buFont typeface="System Font Regular"/>
              <a:buChar char="–"/>
            </a:pPr>
            <a:r>
              <a:rPr lang="en-US" sz="1200" dirty="0">
                <a:solidFill>
                  <a:srgbClr val="000000"/>
                </a:solidFill>
              </a:rPr>
              <a:t>Renal impairment</a:t>
            </a:r>
          </a:p>
          <a:p>
            <a:pPr>
              <a:spcBef>
                <a:spcPts val="200"/>
              </a:spcBef>
              <a:spcAft>
                <a:spcPts val="200"/>
              </a:spcAft>
              <a:buClr>
                <a:schemeClr val="accent5"/>
              </a:buClr>
            </a:pPr>
            <a:r>
              <a:rPr lang="en-US" sz="1400" dirty="0"/>
              <a:t>Frequent monitoring of BP, blood glucose, </a:t>
            </a:r>
            <a:br>
              <a:rPr lang="en-US" sz="1400" dirty="0"/>
            </a:br>
            <a:r>
              <a:rPr lang="en-US" sz="1400" dirty="0"/>
              <a:t>lipid profile:</a:t>
            </a:r>
          </a:p>
          <a:p>
            <a:pPr marL="347663" lvl="1" indent="-174625" algn="l">
              <a:spcBef>
                <a:spcPts val="200"/>
              </a:spcBef>
              <a:spcAft>
                <a:spcPts val="200"/>
              </a:spcAft>
              <a:buClr>
                <a:schemeClr val="accent5"/>
              </a:buClr>
              <a:buFont typeface="System Font Regular"/>
              <a:buChar char="–"/>
            </a:pPr>
            <a:r>
              <a:rPr lang="en-US" sz="1200" dirty="0">
                <a:solidFill>
                  <a:srgbClr val="000000"/>
                </a:solidFill>
              </a:rPr>
              <a:t>BP &lt;130/80 mm Hg</a:t>
            </a:r>
          </a:p>
          <a:p>
            <a:pPr>
              <a:spcBef>
                <a:spcPts val="600"/>
              </a:spcBef>
              <a:spcAft>
                <a:spcPts val="0"/>
              </a:spcAft>
              <a:buClr>
                <a:schemeClr val="accent5"/>
              </a:buClr>
            </a:pPr>
            <a:endParaRPr lang="en-US" sz="1200" dirty="0"/>
          </a:p>
        </p:txBody>
      </p:sp>
      <p:sp>
        <p:nvSpPr>
          <p:cNvPr id="53" name="TextBox 52">
            <a:extLst>
              <a:ext uri="{FF2B5EF4-FFF2-40B4-BE49-F238E27FC236}">
                <a16:creationId xmlns:a16="http://schemas.microsoft.com/office/drawing/2014/main" id="{F02DE9E9-474C-1B4B-BE03-2837503EED9A}"/>
              </a:ext>
            </a:extLst>
          </p:cNvPr>
          <p:cNvSpPr txBox="1"/>
          <p:nvPr/>
        </p:nvSpPr>
        <p:spPr>
          <a:xfrm>
            <a:off x="5742525" y="1398698"/>
            <a:ext cx="3262394" cy="2139047"/>
          </a:xfrm>
          <a:prstGeom prst="rect">
            <a:avLst/>
          </a:prstGeom>
          <a:noFill/>
        </p:spPr>
        <p:txBody>
          <a:bodyPr wrap="square" rtlCol="0">
            <a:spAutoFit/>
          </a:bodyPr>
          <a:lstStyle>
            <a:defPPr>
              <a:defRPr lang="en-US"/>
            </a:defPPr>
            <a:lvl1pPr marL="171450" indent="-171450" algn="l">
              <a:spcBef>
                <a:spcPts val="200"/>
              </a:spcBef>
              <a:spcAft>
                <a:spcPts val="200"/>
              </a:spcAft>
              <a:buClr>
                <a:srgbClr val="000000"/>
              </a:buClr>
              <a:buFont typeface="Arial" panose="020B0604020202020204" pitchFamily="34" charset="0"/>
              <a:buChar char="•"/>
              <a:defRPr sz="1400">
                <a:solidFill>
                  <a:srgbClr val="000000"/>
                </a:solidFill>
                <a:latin typeface="+mn-lt"/>
              </a:defRPr>
            </a:lvl1pPr>
          </a:lstStyle>
          <a:p>
            <a:pPr marL="7938" indent="0">
              <a:spcBef>
                <a:spcPts val="600"/>
              </a:spcBef>
              <a:spcAft>
                <a:spcPts val="0"/>
              </a:spcAft>
              <a:buClr>
                <a:schemeClr val="accent5"/>
              </a:buClr>
              <a:buNone/>
            </a:pPr>
            <a:r>
              <a:rPr lang="en-US" sz="1600" b="1" dirty="0">
                <a:solidFill>
                  <a:schemeClr val="tx1"/>
                </a:solidFill>
              </a:rPr>
              <a:t>Lifestyle Modifications</a:t>
            </a:r>
            <a:r>
              <a:rPr lang="en-US" sz="1600" b="1" baseline="30000" dirty="0">
                <a:solidFill>
                  <a:schemeClr val="tx1"/>
                </a:solidFill>
              </a:rPr>
              <a:t>1-3</a:t>
            </a:r>
            <a:r>
              <a:rPr lang="en-US" sz="1600" b="1" dirty="0">
                <a:solidFill>
                  <a:schemeClr val="tx1"/>
                </a:solidFill>
              </a:rPr>
              <a:t>:</a:t>
            </a:r>
          </a:p>
          <a:p>
            <a:pPr>
              <a:buClr>
                <a:schemeClr val="accent5"/>
              </a:buClr>
            </a:pPr>
            <a:r>
              <a:rPr lang="en-US" dirty="0"/>
              <a:t>Diet and exercise</a:t>
            </a:r>
          </a:p>
          <a:p>
            <a:pPr marL="347663" lvl="1" indent="-174625" algn="l">
              <a:spcBef>
                <a:spcPts val="200"/>
              </a:spcBef>
              <a:spcAft>
                <a:spcPts val="200"/>
              </a:spcAft>
              <a:buClr>
                <a:schemeClr val="accent5"/>
              </a:buClr>
              <a:buFont typeface="System Font Regular"/>
              <a:buChar char="–"/>
            </a:pPr>
            <a:r>
              <a:rPr lang="en-US" sz="1200" dirty="0">
                <a:solidFill>
                  <a:srgbClr val="000000"/>
                </a:solidFill>
              </a:rPr>
              <a:t>Refer to dietician, exercise physiologist, or weight loss expert</a:t>
            </a:r>
          </a:p>
          <a:p>
            <a:pPr marL="347663" lvl="1" indent="-174625" algn="l">
              <a:spcBef>
                <a:spcPts val="200"/>
              </a:spcBef>
              <a:spcAft>
                <a:spcPts val="200"/>
              </a:spcAft>
              <a:buClr>
                <a:schemeClr val="accent5"/>
              </a:buClr>
              <a:buFont typeface="System Font Regular"/>
              <a:buChar char="–"/>
            </a:pPr>
            <a:r>
              <a:rPr lang="en-US" sz="1200" dirty="0">
                <a:solidFill>
                  <a:srgbClr val="000000"/>
                </a:solidFill>
              </a:rPr>
              <a:t>150 minutes/week moderate intensity, 75 min/week of vigorous exercise, resistance training</a:t>
            </a:r>
          </a:p>
          <a:p>
            <a:pPr>
              <a:buClr>
                <a:schemeClr val="accent5"/>
              </a:buClr>
            </a:pPr>
            <a:r>
              <a:rPr lang="en-US" dirty="0"/>
              <a:t>Smoking cessation </a:t>
            </a:r>
          </a:p>
          <a:p>
            <a:pPr>
              <a:buClr>
                <a:schemeClr val="accent5"/>
              </a:buClr>
            </a:pPr>
            <a:r>
              <a:rPr lang="en-US" dirty="0"/>
              <a:t>Minimize or avoid alcohol</a:t>
            </a:r>
            <a:endParaRPr lang="en-US" sz="1200" dirty="0"/>
          </a:p>
        </p:txBody>
      </p:sp>
      <p:grpSp>
        <p:nvGrpSpPr>
          <p:cNvPr id="54" name="Group 53">
            <a:extLst>
              <a:ext uri="{FF2B5EF4-FFF2-40B4-BE49-F238E27FC236}">
                <a16:creationId xmlns:a16="http://schemas.microsoft.com/office/drawing/2014/main" id="{F766B3DF-5A64-184F-B8A8-2B54D2972757}"/>
              </a:ext>
            </a:extLst>
          </p:cNvPr>
          <p:cNvGrpSpPr/>
          <p:nvPr/>
        </p:nvGrpSpPr>
        <p:grpSpPr>
          <a:xfrm>
            <a:off x="5703476" y="3750873"/>
            <a:ext cx="1879143" cy="295013"/>
            <a:chOff x="9105861" y="1607931"/>
            <a:chExt cx="2590800" cy="4228095"/>
          </a:xfrm>
        </p:grpSpPr>
        <p:sp>
          <p:nvSpPr>
            <p:cNvPr id="55" name="Rectangle 54">
              <a:extLst>
                <a:ext uri="{FF2B5EF4-FFF2-40B4-BE49-F238E27FC236}">
                  <a16:creationId xmlns:a16="http://schemas.microsoft.com/office/drawing/2014/main" id="{03FEF765-CC44-AD41-9645-7046E1C50FBD}"/>
                </a:ext>
              </a:extLst>
            </p:cNvPr>
            <p:cNvSpPr/>
            <p:nvPr/>
          </p:nvSpPr>
          <p:spPr bwMode="auto">
            <a:xfrm>
              <a:off x="9105861" y="1607931"/>
              <a:ext cx="2590800" cy="4222379"/>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56" name="Group 55">
              <a:extLst>
                <a:ext uri="{FF2B5EF4-FFF2-40B4-BE49-F238E27FC236}">
                  <a16:creationId xmlns:a16="http://schemas.microsoft.com/office/drawing/2014/main" id="{EB2BADF9-5A33-FF43-86C6-9188ED1145FC}"/>
                </a:ext>
              </a:extLst>
            </p:cNvPr>
            <p:cNvGrpSpPr/>
            <p:nvPr/>
          </p:nvGrpSpPr>
          <p:grpSpPr>
            <a:xfrm>
              <a:off x="9105861" y="1613639"/>
              <a:ext cx="2590800" cy="4222387"/>
              <a:chOff x="484094" y="1613639"/>
              <a:chExt cx="2590800" cy="4222387"/>
            </a:xfrm>
          </p:grpSpPr>
          <p:sp>
            <p:nvSpPr>
              <p:cNvPr id="57" name="Freeform 56">
                <a:extLst>
                  <a:ext uri="{FF2B5EF4-FFF2-40B4-BE49-F238E27FC236}">
                    <a16:creationId xmlns:a16="http://schemas.microsoft.com/office/drawing/2014/main" id="{C0A30057-5A44-0A4C-9454-04CDEB4A2F5E}"/>
                  </a:ext>
                </a:extLst>
              </p:cNvPr>
              <p:cNvSpPr/>
              <p:nvPr/>
            </p:nvSpPr>
            <p:spPr bwMode="auto">
              <a:xfrm>
                <a:off x="484094" y="1613647"/>
                <a:ext cx="90720"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58" name="Freeform 57">
                <a:extLst>
                  <a:ext uri="{FF2B5EF4-FFF2-40B4-BE49-F238E27FC236}">
                    <a16:creationId xmlns:a16="http://schemas.microsoft.com/office/drawing/2014/main" id="{7142EF55-26A8-4249-998B-CBFB18FBCB1A}"/>
                  </a:ext>
                </a:extLst>
              </p:cNvPr>
              <p:cNvSpPr/>
              <p:nvPr/>
            </p:nvSpPr>
            <p:spPr bwMode="auto">
              <a:xfrm rot="10800000">
                <a:off x="2986673" y="1613639"/>
                <a:ext cx="88221" cy="4222379"/>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sp>
        <p:nvSpPr>
          <p:cNvPr id="59" name="TextBox 58">
            <a:extLst>
              <a:ext uri="{FF2B5EF4-FFF2-40B4-BE49-F238E27FC236}">
                <a16:creationId xmlns:a16="http://schemas.microsoft.com/office/drawing/2014/main" id="{F73A49E2-F810-264C-AC2F-C53F21A5146B}"/>
              </a:ext>
            </a:extLst>
          </p:cNvPr>
          <p:cNvSpPr txBox="1"/>
          <p:nvPr/>
        </p:nvSpPr>
        <p:spPr>
          <a:xfrm>
            <a:off x="5742525" y="3729564"/>
            <a:ext cx="3060510" cy="630942"/>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200">
                <a:solidFill>
                  <a:srgbClr val="000000"/>
                </a:solidFill>
                <a:latin typeface="+mn-lt"/>
              </a:defRPr>
            </a:lvl1pPr>
          </a:lstStyle>
          <a:p>
            <a:pPr indent="-163513">
              <a:spcBef>
                <a:spcPts val="600"/>
              </a:spcBef>
              <a:spcAft>
                <a:spcPts val="0"/>
              </a:spcAft>
              <a:buNone/>
            </a:pPr>
            <a:r>
              <a:rPr lang="en-US" sz="1600" b="1" dirty="0"/>
              <a:t>Empirical Therapy</a:t>
            </a:r>
            <a:r>
              <a:rPr lang="en-US" sz="1600" b="1" baseline="30000" dirty="0"/>
              <a:t>1</a:t>
            </a:r>
            <a:r>
              <a:rPr lang="en-US" sz="1600" b="1" dirty="0"/>
              <a:t>:</a:t>
            </a:r>
          </a:p>
          <a:p>
            <a:pPr>
              <a:spcBef>
                <a:spcPts val="600"/>
              </a:spcBef>
              <a:spcAft>
                <a:spcPts val="0"/>
              </a:spcAft>
              <a:buClr>
                <a:schemeClr val="accent5"/>
              </a:buClr>
            </a:pPr>
            <a:r>
              <a:rPr lang="en-US" sz="1400" dirty="0"/>
              <a:t>Consider 81 mg aspirin (ASA) daily</a:t>
            </a:r>
          </a:p>
        </p:txBody>
      </p:sp>
    </p:spTree>
    <p:extLst>
      <p:ext uri="{BB962C8B-B14F-4D97-AF65-F5344CB8AC3E}">
        <p14:creationId xmlns:p14="http://schemas.microsoft.com/office/powerpoint/2010/main" val="40099664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AF95280-96BA-B046-852D-89CB3FC11862}"/>
              </a:ext>
            </a:extLst>
          </p:cNvPr>
          <p:cNvGrpSpPr/>
          <p:nvPr/>
        </p:nvGrpSpPr>
        <p:grpSpPr>
          <a:xfrm>
            <a:off x="414779" y="1258297"/>
            <a:ext cx="8466429" cy="4595656"/>
            <a:chOff x="9105861" y="1607920"/>
            <a:chExt cx="2590800" cy="4228104"/>
          </a:xfrm>
        </p:grpSpPr>
        <p:sp>
          <p:nvSpPr>
            <p:cNvPr id="6" name="Rectangle 5">
              <a:extLst>
                <a:ext uri="{FF2B5EF4-FFF2-40B4-BE49-F238E27FC236}">
                  <a16:creationId xmlns:a16="http://schemas.microsoft.com/office/drawing/2014/main" id="{44CFDB10-8F94-AE4E-8B5D-A92F2396A171}"/>
                </a:ext>
              </a:extLst>
            </p:cNvPr>
            <p:cNvSpPr/>
            <p:nvPr/>
          </p:nvSpPr>
          <p:spPr bwMode="auto">
            <a:xfrm>
              <a:off x="9105861" y="1607920"/>
              <a:ext cx="2590800" cy="4222376"/>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nvGrpSpPr>
            <p:cNvPr id="7" name="Group 6">
              <a:extLst>
                <a:ext uri="{FF2B5EF4-FFF2-40B4-BE49-F238E27FC236}">
                  <a16:creationId xmlns:a16="http://schemas.microsoft.com/office/drawing/2014/main" id="{5D57DAB0-E206-1245-9C12-3CA8D0D724C3}"/>
                </a:ext>
              </a:extLst>
            </p:cNvPr>
            <p:cNvGrpSpPr/>
            <p:nvPr/>
          </p:nvGrpSpPr>
          <p:grpSpPr>
            <a:xfrm>
              <a:off x="9105861" y="1613645"/>
              <a:ext cx="2590800" cy="4222379"/>
              <a:chOff x="484094" y="1613645"/>
              <a:chExt cx="2590800" cy="4222379"/>
            </a:xfrm>
          </p:grpSpPr>
          <p:sp>
            <p:nvSpPr>
              <p:cNvPr id="8" name="Freeform 7">
                <a:extLst>
                  <a:ext uri="{FF2B5EF4-FFF2-40B4-BE49-F238E27FC236}">
                    <a16:creationId xmlns:a16="http://schemas.microsoft.com/office/drawing/2014/main" id="{96098014-B9AB-5B45-A965-C71EA98F5176}"/>
                  </a:ext>
                </a:extLst>
              </p:cNvPr>
              <p:cNvSpPr/>
              <p:nvPr/>
            </p:nvSpPr>
            <p:spPr bwMode="auto">
              <a:xfrm>
                <a:off x="484094" y="1613647"/>
                <a:ext cx="142329"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9" name="Freeform 8">
                <a:extLst>
                  <a:ext uri="{FF2B5EF4-FFF2-40B4-BE49-F238E27FC236}">
                    <a16:creationId xmlns:a16="http://schemas.microsoft.com/office/drawing/2014/main" id="{028403E7-8798-2A4B-BBF8-4DAF689F8692}"/>
                  </a:ext>
                </a:extLst>
              </p:cNvPr>
              <p:cNvSpPr/>
              <p:nvPr/>
            </p:nvSpPr>
            <p:spPr bwMode="auto">
              <a:xfrm rot="10800000">
                <a:off x="2932565" y="1613645"/>
                <a:ext cx="142329"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grpSp>
      <p:sp>
        <p:nvSpPr>
          <p:cNvPr id="10" name="Rectangle 9">
            <a:extLst>
              <a:ext uri="{FF2B5EF4-FFF2-40B4-BE49-F238E27FC236}">
                <a16:creationId xmlns:a16="http://schemas.microsoft.com/office/drawing/2014/main" id="{FA4436B5-C3B0-204A-B196-1BDA8BC3D473}"/>
              </a:ext>
            </a:extLst>
          </p:cNvPr>
          <p:cNvSpPr/>
          <p:nvPr/>
        </p:nvSpPr>
        <p:spPr bwMode="auto">
          <a:xfrm>
            <a:off x="414779" y="1522470"/>
            <a:ext cx="8466429" cy="421341"/>
          </a:xfrm>
          <a:prstGeom prst="rect">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11" name="Rectangle 3">
            <a:extLst>
              <a:ext uri="{FF2B5EF4-FFF2-40B4-BE49-F238E27FC236}">
                <a16:creationId xmlns:a16="http://schemas.microsoft.com/office/drawing/2014/main" id="{EDAE920C-7C65-6F4C-BC65-74F7B8DD53D3}"/>
              </a:ext>
            </a:extLst>
          </p:cNvPr>
          <p:cNvSpPr txBox="1">
            <a:spLocks noChangeArrowheads="1"/>
          </p:cNvSpPr>
          <p:nvPr/>
        </p:nvSpPr>
        <p:spPr bwMode="gray">
          <a:xfrm>
            <a:off x="414779" y="1614781"/>
            <a:ext cx="8232497" cy="39973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600"/>
              </a:spcBef>
              <a:spcAft>
                <a:spcPts val="300"/>
              </a:spcAft>
              <a:buClr>
                <a:srgbClr val="000000"/>
              </a:buClr>
              <a:buSzPct val="110000"/>
              <a:buNone/>
              <a:defRPr sz="2200">
                <a:solidFill>
                  <a:srgbClr val="000000"/>
                </a:solidFill>
                <a:latin typeface="+mn-lt"/>
                <a:ea typeface="+mn-ea"/>
                <a:cs typeface="+mn-cs"/>
              </a:defRPr>
            </a:lvl1pPr>
            <a:lvl2pPr marL="401638" indent="-169863" algn="l" rtl="0" eaLnBrk="1" fontAlgn="base" hangingPunct="1">
              <a:lnSpc>
                <a:spcPct val="100000"/>
              </a:lnSpc>
              <a:spcBef>
                <a:spcPts val="0"/>
              </a:spcBef>
              <a:spcAft>
                <a:spcPts val="300"/>
              </a:spcAft>
              <a:buClr>
                <a:srgbClr val="000000"/>
              </a:buClr>
              <a:buFont typeface="Arial" pitchFamily="34" charset="0"/>
              <a:buChar char="•"/>
              <a:defRPr sz="2200">
                <a:solidFill>
                  <a:srgbClr val="000000"/>
                </a:solidFill>
                <a:latin typeface="+mn-lt"/>
              </a:defRPr>
            </a:lvl2pPr>
            <a:lvl3pPr marL="622300" indent="-173038" algn="l" rtl="0" eaLnBrk="1" fontAlgn="base" hangingPunct="1">
              <a:lnSpc>
                <a:spcPct val="100000"/>
              </a:lnSpc>
              <a:spcBef>
                <a:spcPts val="0"/>
              </a:spcBef>
              <a:spcAft>
                <a:spcPts val="300"/>
              </a:spcAft>
              <a:buClr>
                <a:srgbClr val="000000"/>
              </a:buClr>
              <a:buSzPct val="90000"/>
              <a:buFont typeface="Calibri" pitchFamily="34" charset="0"/>
              <a:buChar char="–"/>
              <a:defRPr sz="2100">
                <a:solidFill>
                  <a:srgbClr val="000000"/>
                </a:solidFill>
                <a:latin typeface="+mn-lt"/>
              </a:defRPr>
            </a:lvl3pPr>
            <a:lvl4pPr marL="860425" indent="-171450" algn="l" rtl="0" eaLnBrk="1" fontAlgn="base" hangingPunct="1">
              <a:lnSpc>
                <a:spcPct val="100000"/>
              </a:lnSpc>
              <a:spcBef>
                <a:spcPts val="0"/>
              </a:spcBef>
              <a:spcAft>
                <a:spcPts val="300"/>
              </a:spcAft>
              <a:buClr>
                <a:srgbClr val="000000"/>
              </a:buClr>
              <a:buSzPct val="90000"/>
              <a:buFont typeface="Calibri" pitchFamily="34" charset="0"/>
              <a:buChar char="–"/>
              <a:defRPr sz="2000">
                <a:solidFill>
                  <a:srgbClr val="000000"/>
                </a:solidFill>
                <a:latin typeface="+mn-lt"/>
              </a:defRPr>
            </a:lvl4pPr>
            <a:lvl5pPr marL="1082675" indent="-166688" algn="l" rtl="0" eaLnBrk="1" fontAlgn="base" hangingPunct="1">
              <a:lnSpc>
                <a:spcPct val="100000"/>
              </a:lnSpc>
              <a:spcBef>
                <a:spcPts val="0"/>
              </a:spcBef>
              <a:spcAft>
                <a:spcPts val="300"/>
              </a:spcAft>
              <a:buClr>
                <a:srgbClr val="000000"/>
              </a:buClr>
              <a:buFont typeface="Calibri" pitchFamily="34" charset="0"/>
              <a:buChar char="–"/>
              <a:defRPr sz="1800" baseline="0">
                <a:solidFill>
                  <a:srgbClr val="000000"/>
                </a:solidFill>
                <a:latin typeface="+mn-lt"/>
              </a:defRPr>
            </a:lvl5pPr>
            <a:lvl6pPr marL="1314450" indent="-169863" algn="l" rtl="0" eaLnBrk="1" fontAlgn="base" hangingPunct="1">
              <a:lnSpc>
                <a:spcPct val="100000"/>
              </a:lnSpc>
              <a:spcBef>
                <a:spcPts val="0"/>
              </a:spcBef>
              <a:spcAft>
                <a:spcPts val="300"/>
              </a:spcAft>
              <a:buClr>
                <a:srgbClr val="000000"/>
              </a:buClr>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a:lstStyle>
          <a:p>
            <a:pPr algn="ctr">
              <a:buClr>
                <a:schemeClr val="accent1"/>
              </a:buClr>
            </a:pPr>
            <a:r>
              <a:rPr lang="en-US" sz="1800" kern="0" dirty="0">
                <a:solidFill>
                  <a:schemeClr val="bg1"/>
                </a:solidFill>
              </a:rPr>
              <a:t>SUMMARY</a:t>
            </a:r>
          </a:p>
        </p:txBody>
      </p:sp>
      <p:pic>
        <p:nvPicPr>
          <p:cNvPr id="12" name="Picture 11">
            <a:extLst>
              <a:ext uri="{FF2B5EF4-FFF2-40B4-BE49-F238E27FC236}">
                <a16:creationId xmlns:a16="http://schemas.microsoft.com/office/drawing/2014/main" id="{18624344-539A-A64E-B501-B931EF571A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944" b="50000"/>
          <a:stretch/>
        </p:blipFill>
        <p:spPr>
          <a:xfrm>
            <a:off x="4074760" y="630622"/>
            <a:ext cx="912534" cy="865143"/>
          </a:xfrm>
          <a:prstGeom prst="rect">
            <a:avLst/>
          </a:prstGeom>
        </p:spPr>
      </p:pic>
      <p:sp>
        <p:nvSpPr>
          <p:cNvPr id="3" name="Content Placeholder 2">
            <a:extLst>
              <a:ext uri="{FF2B5EF4-FFF2-40B4-BE49-F238E27FC236}">
                <a16:creationId xmlns:a16="http://schemas.microsoft.com/office/drawing/2014/main" id="{2B49F9DF-62BB-4694-AE93-9F274BF1676E}"/>
              </a:ext>
            </a:extLst>
          </p:cNvPr>
          <p:cNvSpPr>
            <a:spLocks noGrp="1"/>
          </p:cNvSpPr>
          <p:nvPr>
            <p:ph idx="1"/>
          </p:nvPr>
        </p:nvSpPr>
        <p:spPr>
          <a:xfrm>
            <a:off x="651308" y="2087113"/>
            <a:ext cx="8229900" cy="3548932"/>
          </a:xfrm>
        </p:spPr>
        <p:txBody>
          <a:bodyPr/>
          <a:lstStyle/>
          <a:p>
            <a:pPr marL="229870" indent="-229870">
              <a:spcBef>
                <a:spcPts val="0"/>
              </a:spcBef>
              <a:spcAft>
                <a:spcPts val="0"/>
              </a:spcAft>
              <a:buClr>
                <a:schemeClr val="accent5"/>
              </a:buClr>
              <a:buFont typeface="Arial" panose="020B0604020202020204" pitchFamily="34" charset="0"/>
              <a:buChar char="•"/>
            </a:pPr>
            <a:r>
              <a:rPr lang="en-US" sz="1600" b="0" i="0" u="none" strike="noStrike" baseline="0" dirty="0"/>
              <a:t>ADT is a commonly used treatment and remains the cornerstone of management for patients with </a:t>
            </a:r>
            <a:r>
              <a:rPr lang="en-US" sz="1600" dirty="0"/>
              <a:t>prostate cancer</a:t>
            </a:r>
            <a:r>
              <a:rPr lang="en-US" sz="1600" baseline="30000" dirty="0"/>
              <a:t>1</a:t>
            </a:r>
            <a:endParaRPr lang="en-US" sz="1600" dirty="0">
              <a:cs typeface="Calibri"/>
            </a:endParaRPr>
          </a:p>
          <a:p>
            <a:pPr marL="229870" indent="-229870">
              <a:spcBef>
                <a:spcPts val="0"/>
              </a:spcBef>
              <a:spcAft>
                <a:spcPts val="0"/>
              </a:spcAft>
              <a:buClr>
                <a:schemeClr val="accent5"/>
              </a:buClr>
              <a:buFont typeface="Arial" panose="020B0604020202020204" pitchFamily="34" charset="0"/>
              <a:buChar char="•"/>
            </a:pPr>
            <a:r>
              <a:rPr lang="en-US" sz="1600" dirty="0"/>
              <a:t>Serum T should be monitored frequently to confirm effective suppression</a:t>
            </a:r>
            <a:r>
              <a:rPr lang="en-US" sz="1600" baseline="30000" dirty="0"/>
              <a:t>2,3</a:t>
            </a:r>
            <a:endParaRPr lang="en-US" sz="1600" dirty="0">
              <a:cs typeface="Calibri"/>
            </a:endParaRPr>
          </a:p>
          <a:p>
            <a:pPr marL="461645" lvl="1" indent="-231775">
              <a:spcAft>
                <a:spcPts val="0"/>
              </a:spcAft>
              <a:buClr>
                <a:schemeClr val="accent5"/>
              </a:buClr>
              <a:buFont typeface="System Font Regular"/>
              <a:buChar char="–"/>
            </a:pPr>
            <a:r>
              <a:rPr lang="en-US" sz="1400" dirty="0">
                <a:cs typeface="Arial"/>
              </a:rPr>
              <a:t>Long term T levels &lt;20 ng/dL is associated with better health outcomes</a:t>
            </a:r>
            <a:r>
              <a:rPr lang="en-US" sz="1400" baseline="30000" dirty="0">
                <a:cs typeface="Arial"/>
              </a:rPr>
              <a:t>4</a:t>
            </a:r>
            <a:r>
              <a:rPr lang="en-US" sz="1400" b="1" dirty="0">
                <a:cs typeface="Arial"/>
              </a:rPr>
              <a:t> </a:t>
            </a:r>
          </a:p>
          <a:p>
            <a:pPr marL="461645" lvl="1" indent="-231775">
              <a:spcAft>
                <a:spcPts val="0"/>
              </a:spcAft>
              <a:buClr>
                <a:schemeClr val="accent5"/>
              </a:buClr>
              <a:buFont typeface="System Font Regular"/>
              <a:buChar char="–"/>
            </a:pPr>
            <a:r>
              <a:rPr lang="en-US" sz="1400" dirty="0">
                <a:cs typeface="Arial"/>
              </a:rPr>
              <a:t>Bilateral orchiectomy results in a serum T level of approximately 15 ng/dL as compared with the historical definition of castration of T &lt;50 ng/dL</a:t>
            </a:r>
            <a:r>
              <a:rPr lang="en-US" sz="1400" baseline="30000" dirty="0">
                <a:cs typeface="Arial"/>
              </a:rPr>
              <a:t>2</a:t>
            </a:r>
          </a:p>
          <a:p>
            <a:pPr marL="229870" indent="-229870">
              <a:spcBef>
                <a:spcPts val="0"/>
              </a:spcBef>
              <a:spcAft>
                <a:spcPts val="0"/>
              </a:spcAft>
              <a:buClr>
                <a:schemeClr val="accent5"/>
              </a:buClr>
              <a:buFont typeface="Arial" panose="020B0604020202020204" pitchFamily="34" charset="0"/>
              <a:buChar char="•"/>
            </a:pPr>
            <a:r>
              <a:rPr lang="en-US" sz="1600" dirty="0"/>
              <a:t>Among the numerous benefits of ADT, long-term use </a:t>
            </a:r>
            <a:r>
              <a:rPr lang="en-US" sz="1600" b="0" i="0" u="none" strike="noStrike" baseline="0" dirty="0"/>
              <a:t>has been shown to improve survival rates, delay cancer progression</a:t>
            </a:r>
            <a:r>
              <a:rPr lang="en-US" sz="1600" b="0" i="0" u="none" strike="noStrike" baseline="0"/>
              <a:t>, and mitigate </a:t>
            </a:r>
            <a:r>
              <a:rPr lang="en-US" sz="1600" b="0" i="0" u="none" strike="noStrike" baseline="0" dirty="0"/>
              <a:t>cancer-related symptoms</a:t>
            </a:r>
            <a:r>
              <a:rPr lang="en-US" sz="1600" b="0" i="0" u="none" strike="noStrike" baseline="30000" dirty="0"/>
              <a:t>5</a:t>
            </a:r>
            <a:endParaRPr lang="en-US" sz="1600" baseline="30000" dirty="0"/>
          </a:p>
          <a:p>
            <a:pPr marL="229870" indent="-229870">
              <a:spcBef>
                <a:spcPts val="0"/>
              </a:spcBef>
              <a:spcAft>
                <a:spcPts val="0"/>
              </a:spcAft>
              <a:buClr>
                <a:schemeClr val="accent5"/>
              </a:buClr>
              <a:buFont typeface="Arial" panose="020B0604020202020204" pitchFamily="34" charset="0"/>
              <a:buChar char="•"/>
            </a:pPr>
            <a:r>
              <a:rPr lang="en-US" sz="1600" dirty="0"/>
              <a:t>ADT has been associated with an increase in certain adverse effects, including decreased BMD, cognitive dysfunction, metabolic syndrome, and cardiovascular disease</a:t>
            </a:r>
            <a:r>
              <a:rPr lang="en-US" sz="1600" baseline="30000" dirty="0"/>
              <a:t>6,7</a:t>
            </a:r>
            <a:endParaRPr lang="en-US" sz="1600" dirty="0">
              <a:cs typeface="Calibri"/>
            </a:endParaRPr>
          </a:p>
        </p:txBody>
      </p:sp>
      <p:sp>
        <p:nvSpPr>
          <p:cNvPr id="4" name="TextBox 3">
            <a:extLst>
              <a:ext uri="{FF2B5EF4-FFF2-40B4-BE49-F238E27FC236}">
                <a16:creationId xmlns:a16="http://schemas.microsoft.com/office/drawing/2014/main" id="{F7532BE9-A499-4DFC-A824-195B001D5301}"/>
              </a:ext>
            </a:extLst>
          </p:cNvPr>
          <p:cNvSpPr txBox="1"/>
          <p:nvPr/>
        </p:nvSpPr>
        <p:spPr>
          <a:xfrm>
            <a:off x="414779" y="6185650"/>
            <a:ext cx="8549927" cy="246221"/>
          </a:xfrm>
          <a:prstGeom prst="rect">
            <a:avLst/>
          </a:prstGeom>
          <a:noFill/>
        </p:spPr>
        <p:txBody>
          <a:bodyPr wrap="square" lIns="0" tIns="0" rIns="0" bIns="0" rtlCol="0">
            <a:spAutoFit/>
          </a:bodyPr>
          <a:lstStyle/>
          <a:p>
            <a:pPr algn="l">
              <a:spcBef>
                <a:spcPts val="0"/>
              </a:spcBef>
              <a:spcAft>
                <a:spcPts val="0"/>
              </a:spcAft>
            </a:pPr>
            <a:r>
              <a:rPr lang="en-US" sz="800" b="1" dirty="0">
                <a:solidFill>
                  <a:srgbClr val="000000"/>
                </a:solidFill>
                <a:latin typeface="+mn-lt"/>
                <a:cs typeface="Calibri" panose="020F0502020204030204" pitchFamily="34" charset="0"/>
              </a:rPr>
              <a:t>References:</a:t>
            </a:r>
            <a:r>
              <a:rPr lang="en-US" sz="800" dirty="0">
                <a:solidFill>
                  <a:srgbClr val="000000"/>
                </a:solidFill>
                <a:latin typeface="+mn-lt"/>
                <a:cs typeface="Calibri" panose="020F0502020204030204" pitchFamily="34" charset="0"/>
              </a:rPr>
              <a:t> </a:t>
            </a:r>
            <a:r>
              <a:rPr lang="en-US" sz="800" b="1" dirty="0">
                <a:solidFill>
                  <a:srgbClr val="000000"/>
                </a:solidFill>
                <a:latin typeface="+mn-lt"/>
                <a:cs typeface="Calibri" panose="020F0502020204030204" pitchFamily="34" charset="0"/>
              </a:rPr>
              <a:t>1. </a:t>
            </a:r>
            <a:r>
              <a:rPr lang="en-US" sz="800" dirty="0">
                <a:solidFill>
                  <a:srgbClr val="000000"/>
                </a:solidFill>
                <a:latin typeface="+mn-lt"/>
                <a:cs typeface="Calibri" panose="020F0502020204030204" pitchFamily="34" charset="0"/>
              </a:rPr>
              <a:t>McHugh DJ et al. </a:t>
            </a:r>
            <a:r>
              <a:rPr lang="en-US" sz="800" i="1" dirty="0">
                <a:solidFill>
                  <a:srgbClr val="000000"/>
                </a:solidFill>
                <a:latin typeface="+mn-lt"/>
                <a:cs typeface="Calibri" panose="020F0502020204030204" pitchFamily="34" charset="0"/>
              </a:rPr>
              <a:t>Cancer</a:t>
            </a:r>
            <a:r>
              <a:rPr lang="en-US" sz="800" dirty="0">
                <a:solidFill>
                  <a:srgbClr val="000000"/>
                </a:solidFill>
                <a:latin typeface="+mn-lt"/>
                <a:cs typeface="Calibri" panose="020F0502020204030204" pitchFamily="34" charset="0"/>
              </a:rPr>
              <a:t>. 2018;124(7):1326-1334. </a:t>
            </a:r>
            <a:r>
              <a:rPr lang="en-US" sz="800" b="1" dirty="0">
                <a:solidFill>
                  <a:srgbClr val="000000"/>
                </a:solidFill>
                <a:latin typeface="+mn-lt"/>
                <a:cs typeface="Calibri" panose="020F0502020204030204" pitchFamily="34" charset="0"/>
              </a:rPr>
              <a:t>2. </a:t>
            </a:r>
            <a:r>
              <a:rPr lang="it-IT" sz="800" dirty="0">
                <a:solidFill>
                  <a:srgbClr val="000000"/>
                </a:solidFill>
                <a:latin typeface="+mn-lt"/>
                <a:cs typeface="Arial" panose="020B0604020202020204" pitchFamily="34" charset="0"/>
              </a:rPr>
              <a:t>Crawford ED et al. </a:t>
            </a:r>
            <a:r>
              <a:rPr lang="it-IT" sz="800" i="1" dirty="0">
                <a:solidFill>
                  <a:srgbClr val="000000"/>
                </a:solidFill>
                <a:latin typeface="+mn-lt"/>
                <a:cs typeface="Arial" panose="020B0604020202020204" pitchFamily="34" charset="0"/>
              </a:rPr>
              <a:t>Prostate Cancer Prostatic Dis</a:t>
            </a:r>
            <a:r>
              <a:rPr lang="it-IT" sz="800" dirty="0">
                <a:solidFill>
                  <a:srgbClr val="000000"/>
                </a:solidFill>
                <a:latin typeface="+mn-lt"/>
                <a:cs typeface="Arial" panose="020B0604020202020204" pitchFamily="34" charset="0"/>
              </a:rPr>
              <a:t>. 2019;22(1):24-38. </a:t>
            </a:r>
            <a:r>
              <a:rPr lang="it-IT" sz="800" b="1" dirty="0">
                <a:solidFill>
                  <a:srgbClr val="000000"/>
                </a:solidFill>
                <a:latin typeface="+mn-lt"/>
                <a:cs typeface="Arial" panose="020B0604020202020204" pitchFamily="34" charset="0"/>
              </a:rPr>
              <a:t>3. </a:t>
            </a:r>
            <a:r>
              <a:rPr lang="en-US" sz="800" dirty="0">
                <a:solidFill>
                  <a:srgbClr val="000000"/>
                </a:solidFill>
                <a:latin typeface="+mn-lt"/>
                <a:cs typeface="Arial" panose="020B0604020202020204" pitchFamily="34" charset="0"/>
              </a:rPr>
              <a:t>Klotz L et al. </a:t>
            </a:r>
            <a:r>
              <a:rPr lang="en-US" sz="800" i="1" dirty="0">
                <a:solidFill>
                  <a:srgbClr val="000000"/>
                </a:solidFill>
                <a:latin typeface="+mn-lt"/>
                <a:cs typeface="Arial" panose="020B0604020202020204" pitchFamily="34" charset="0"/>
              </a:rPr>
              <a:t>Can </a:t>
            </a:r>
            <a:r>
              <a:rPr lang="en-US" sz="800" i="1" dirty="0" err="1">
                <a:solidFill>
                  <a:srgbClr val="000000"/>
                </a:solidFill>
                <a:latin typeface="+mn-lt"/>
                <a:cs typeface="Arial" panose="020B0604020202020204" pitchFamily="34" charset="0"/>
              </a:rPr>
              <a:t>Urol</a:t>
            </a:r>
            <a:r>
              <a:rPr lang="en-US" sz="800" i="1" dirty="0">
                <a:solidFill>
                  <a:srgbClr val="000000"/>
                </a:solidFill>
                <a:latin typeface="+mn-lt"/>
                <a:cs typeface="Arial" panose="020B0604020202020204" pitchFamily="34" charset="0"/>
              </a:rPr>
              <a:t> Assoc J</a:t>
            </a:r>
            <a:r>
              <a:rPr lang="en-US" sz="800" dirty="0">
                <a:solidFill>
                  <a:srgbClr val="000000"/>
                </a:solidFill>
                <a:latin typeface="+mn-lt"/>
                <a:cs typeface="Arial" panose="020B0604020202020204" pitchFamily="34" charset="0"/>
              </a:rPr>
              <a:t>. 2018;12(2):30-37. </a:t>
            </a:r>
            <a:r>
              <a:rPr lang="en-US" sz="800" b="1" dirty="0">
                <a:solidFill>
                  <a:srgbClr val="000000"/>
                </a:solidFill>
                <a:latin typeface="+mn-lt"/>
                <a:cs typeface="Arial" panose="020B0604020202020204" pitchFamily="34" charset="0"/>
              </a:rPr>
              <a:t>4. </a:t>
            </a:r>
            <a:r>
              <a:rPr lang="en-US" sz="800" dirty="0" err="1">
                <a:solidFill>
                  <a:srgbClr val="000000"/>
                </a:solidFill>
                <a:latin typeface="+mn-lt"/>
              </a:rPr>
              <a:t>Ozyigit</a:t>
            </a:r>
            <a:r>
              <a:rPr lang="en-US" sz="800" dirty="0">
                <a:solidFill>
                  <a:srgbClr val="000000"/>
                </a:solidFill>
                <a:latin typeface="+mn-lt"/>
              </a:rPr>
              <a:t> G et al. </a:t>
            </a:r>
            <a:r>
              <a:rPr lang="en-US" sz="800" i="1" dirty="0">
                <a:solidFill>
                  <a:srgbClr val="000000"/>
                </a:solidFill>
                <a:latin typeface="+mn-lt"/>
              </a:rPr>
              <a:t>World J Clin Oncol. </a:t>
            </a:r>
            <a:r>
              <a:rPr lang="en-US" sz="800" dirty="0">
                <a:solidFill>
                  <a:srgbClr val="000000"/>
                </a:solidFill>
                <a:latin typeface="+mn-lt"/>
              </a:rPr>
              <a:t>2019;10(8):283-292. </a:t>
            </a:r>
            <a:r>
              <a:rPr lang="en-US" sz="800" b="1" dirty="0">
                <a:solidFill>
                  <a:srgbClr val="000000"/>
                </a:solidFill>
                <a:latin typeface="+mn-lt"/>
                <a:cs typeface="Arial" panose="020B0604020202020204" pitchFamily="34" charset="0"/>
              </a:rPr>
              <a:t>5. </a:t>
            </a:r>
            <a:r>
              <a:rPr lang="en-US" sz="800" dirty="0" err="1">
                <a:solidFill>
                  <a:srgbClr val="000000"/>
                </a:solidFill>
                <a:latin typeface="+mn-lt"/>
              </a:rPr>
              <a:t>Melloni</a:t>
            </a:r>
            <a:r>
              <a:rPr lang="en-US" sz="800" dirty="0">
                <a:solidFill>
                  <a:srgbClr val="000000"/>
                </a:solidFill>
                <a:latin typeface="+mn-lt"/>
              </a:rPr>
              <a:t> C, Roe MT. </a:t>
            </a:r>
            <a:r>
              <a:rPr lang="en-US" sz="800" i="1" dirty="0" err="1">
                <a:solidFill>
                  <a:srgbClr val="000000"/>
                </a:solidFill>
                <a:latin typeface="+mn-lt"/>
              </a:rPr>
              <a:t>Urol</a:t>
            </a:r>
            <a:r>
              <a:rPr lang="en-US" sz="800" i="1" dirty="0">
                <a:solidFill>
                  <a:srgbClr val="000000"/>
                </a:solidFill>
                <a:latin typeface="+mn-lt"/>
              </a:rPr>
              <a:t> Oncol</a:t>
            </a:r>
            <a:r>
              <a:rPr lang="en-US" sz="800" dirty="0">
                <a:solidFill>
                  <a:srgbClr val="000000"/>
                </a:solidFill>
                <a:latin typeface="+mn-lt"/>
              </a:rPr>
              <a:t>. 2020;38(2):45-52. </a:t>
            </a:r>
            <a:r>
              <a:rPr lang="en-US" sz="800" b="1" dirty="0">
                <a:solidFill>
                  <a:srgbClr val="000000"/>
                </a:solidFill>
                <a:latin typeface="+mn-lt"/>
              </a:rPr>
              <a:t>6. </a:t>
            </a:r>
            <a:r>
              <a:rPr lang="it-IT" sz="800" dirty="0">
                <a:solidFill>
                  <a:srgbClr val="000000"/>
                </a:solidFill>
                <a:latin typeface="+mn-lt"/>
                <a:cs typeface="Arial" panose="020B0604020202020204" pitchFamily="34" charset="0"/>
              </a:rPr>
              <a:t>Nguyen C et al. </a:t>
            </a:r>
            <a:r>
              <a:rPr lang="it-IT" sz="800" i="1" dirty="0">
                <a:solidFill>
                  <a:srgbClr val="000000"/>
                </a:solidFill>
                <a:latin typeface="+mn-lt"/>
                <a:cs typeface="Arial" panose="020B0604020202020204" pitchFamily="34" charset="0"/>
              </a:rPr>
              <a:t>Pharmacotherapy</a:t>
            </a:r>
            <a:r>
              <a:rPr lang="it-IT" sz="800" dirty="0">
                <a:solidFill>
                  <a:srgbClr val="000000"/>
                </a:solidFill>
                <a:latin typeface="+mn-lt"/>
                <a:cs typeface="Arial" panose="020B0604020202020204" pitchFamily="34" charset="0"/>
              </a:rPr>
              <a:t>. 2018;38(10):999-1009. </a:t>
            </a:r>
            <a:r>
              <a:rPr lang="it-IT" sz="800" b="1" dirty="0">
                <a:solidFill>
                  <a:srgbClr val="000000"/>
                </a:solidFill>
                <a:latin typeface="+mn-lt"/>
                <a:cs typeface="Arial" panose="020B0604020202020204" pitchFamily="34" charset="0"/>
              </a:rPr>
              <a:t>7</a:t>
            </a:r>
            <a:r>
              <a:rPr lang="it-IT" sz="800" dirty="0">
                <a:solidFill>
                  <a:srgbClr val="000000"/>
                </a:solidFill>
                <a:latin typeface="+mn-lt"/>
                <a:cs typeface="Arial" panose="020B0604020202020204" pitchFamily="34" charset="0"/>
              </a:rPr>
              <a:t>. </a:t>
            </a:r>
            <a:r>
              <a:rPr lang="da-DK" sz="800" dirty="0">
                <a:solidFill>
                  <a:srgbClr val="000000"/>
                </a:solidFill>
                <a:latin typeface="+mn-lt"/>
                <a:cs typeface="Arial" panose="020B0604020202020204" pitchFamily="34" charset="0"/>
              </a:rPr>
              <a:t>Gild P et al</a:t>
            </a:r>
            <a:r>
              <a:rPr lang="da-DK" sz="800" i="1" dirty="0">
                <a:solidFill>
                  <a:srgbClr val="000000"/>
                </a:solidFill>
                <a:latin typeface="+mn-lt"/>
                <a:cs typeface="Arial" panose="020B0604020202020204" pitchFamily="34" charset="0"/>
              </a:rPr>
              <a:t>. J Urol. </a:t>
            </a:r>
            <a:r>
              <a:rPr lang="da-DK" sz="800" dirty="0">
                <a:solidFill>
                  <a:srgbClr val="000000"/>
                </a:solidFill>
                <a:latin typeface="+mn-lt"/>
                <a:cs typeface="Arial" panose="020B0604020202020204" pitchFamily="34" charset="0"/>
              </a:rPr>
              <a:t>2018;200(3):573-581. </a:t>
            </a:r>
            <a:endParaRPr lang="en-US" sz="800" b="1" dirty="0">
              <a:solidFill>
                <a:srgbClr val="000000"/>
              </a:solidFill>
              <a:latin typeface="+mn-lt"/>
            </a:endParaRPr>
          </a:p>
        </p:txBody>
      </p:sp>
      <p:sp>
        <p:nvSpPr>
          <p:cNvPr id="15" name="Rectangle 14">
            <a:extLst>
              <a:ext uri="{FF2B5EF4-FFF2-40B4-BE49-F238E27FC236}">
                <a16:creationId xmlns:a16="http://schemas.microsoft.com/office/drawing/2014/main" id="{9279AE6C-10D6-4181-B286-DD337FE7C44C}"/>
              </a:ext>
            </a:extLst>
          </p:cNvPr>
          <p:cNvSpPr/>
          <p:nvPr/>
        </p:nvSpPr>
        <p:spPr bwMode="auto">
          <a:xfrm>
            <a:off x="439422" y="4934493"/>
            <a:ext cx="8462108" cy="492443"/>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600" b="1" dirty="0">
                <a:latin typeface="Calibri" panose="020F0502020204030204" pitchFamily="34" charset="0"/>
                <a:cs typeface="Calibri" panose="020F0502020204030204" pitchFamily="34" charset="0"/>
              </a:rPr>
              <a:t>Long-term ADT use remains the cornerstone of management for men with prostate cancer. Over the last 80 years, data-driven support has influenced the use of ADT with appropriate management</a:t>
            </a:r>
            <a:r>
              <a:rPr lang="en-US" sz="1600" b="1" baseline="30000" dirty="0">
                <a:latin typeface="Calibri" panose="020F0502020204030204" pitchFamily="34" charset="0"/>
                <a:cs typeface="Calibri" panose="020F0502020204030204" pitchFamily="34" charset="0"/>
              </a:rPr>
              <a:t>2</a:t>
            </a:r>
            <a:r>
              <a:rPr lang="en-US" sz="16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769223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AC72F2-1DD0-8140-84AB-5FA529E04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845" y="0"/>
            <a:ext cx="4574699" cy="6858000"/>
          </a:xfrm>
          <a:prstGeom prst="rect">
            <a:avLst/>
          </a:prstGeom>
        </p:spPr>
      </p:pic>
      <p:pic>
        <p:nvPicPr>
          <p:cNvPr id="7" name="Picture 6">
            <a:extLst>
              <a:ext uri="{FF2B5EF4-FFF2-40B4-BE49-F238E27FC236}">
                <a16:creationId xmlns:a16="http://schemas.microsoft.com/office/drawing/2014/main" id="{ED567EAC-F631-9C4C-A4FF-DBDB4CBFEC7C}"/>
              </a:ext>
            </a:extLst>
          </p:cNvPr>
          <p:cNvPicPr>
            <a:picLocks noChangeAspect="1"/>
          </p:cNvPicPr>
          <p:nvPr/>
        </p:nvPicPr>
        <p:blipFill rotWithShape="1">
          <a:blip r:embed="rId4">
            <a:extLst>
              <a:ext uri="{28A0092B-C50C-407E-A947-70E740481C1C}">
                <a14:useLocalDpi xmlns:a14="http://schemas.microsoft.com/office/drawing/2010/main" val="0"/>
              </a:ext>
            </a:extLst>
          </a:blip>
          <a:srcRect t="56654" b="14286"/>
          <a:stretch/>
        </p:blipFill>
        <p:spPr>
          <a:xfrm>
            <a:off x="4590105" y="3878103"/>
            <a:ext cx="4563533" cy="1989298"/>
          </a:xfrm>
          <a:prstGeom prst="rect">
            <a:avLst/>
          </a:prstGeom>
        </p:spPr>
      </p:pic>
      <p:sp>
        <p:nvSpPr>
          <p:cNvPr id="2" name="Title 1"/>
          <p:cNvSpPr>
            <a:spLocks noGrp="1"/>
          </p:cNvSpPr>
          <p:nvPr>
            <p:ph type="ctrTitle"/>
          </p:nvPr>
        </p:nvSpPr>
        <p:spPr/>
        <p:txBody>
          <a:bodyPr/>
          <a:lstStyle/>
          <a:p>
            <a:r>
              <a:rPr lang="en-US" sz="2800" dirty="0"/>
              <a:t>ADT: AN OVERVIEW IN PROSTATE CANCER</a:t>
            </a:r>
          </a:p>
        </p:txBody>
      </p:sp>
      <p:sp>
        <p:nvSpPr>
          <p:cNvPr id="3" name="Subtitle 2"/>
          <p:cNvSpPr>
            <a:spLocks noGrp="1"/>
          </p:cNvSpPr>
          <p:nvPr>
            <p:ph type="subTitle" idx="1"/>
          </p:nvPr>
        </p:nvSpPr>
        <p:spPr>
          <a:xfrm>
            <a:off x="507234" y="3930058"/>
            <a:ext cx="4139984" cy="336223"/>
          </a:xfrm>
        </p:spPr>
        <p:txBody>
          <a:bodyPr/>
          <a:lstStyle/>
          <a:p>
            <a:r>
              <a:rPr lang="en-US" sz="2000" dirty="0"/>
              <a:t>The Importance of Maintaining </a:t>
            </a:r>
            <a:br>
              <a:rPr lang="en-US" sz="2000" dirty="0"/>
            </a:br>
            <a:r>
              <a:rPr lang="en-US" sz="2000" dirty="0"/>
              <a:t>Low Serum Testosterone (T)</a:t>
            </a:r>
          </a:p>
        </p:txBody>
      </p:sp>
      <p:sp>
        <p:nvSpPr>
          <p:cNvPr id="32" name="Rectangle 31">
            <a:extLst>
              <a:ext uri="{FF2B5EF4-FFF2-40B4-BE49-F238E27FC236}">
                <a16:creationId xmlns:a16="http://schemas.microsoft.com/office/drawing/2014/main" id="{11409C4A-B1C3-E044-B964-15F396A5EB8C}"/>
              </a:ext>
            </a:extLst>
          </p:cNvPr>
          <p:cNvSpPr/>
          <p:nvPr/>
        </p:nvSpPr>
        <p:spPr bwMode="auto">
          <a:xfrm rot="10800000">
            <a:off x="5642265" y="3838618"/>
            <a:ext cx="3501736" cy="91440"/>
          </a:xfrm>
          <a:prstGeom prst="rect">
            <a:avLst/>
          </a:prstGeom>
          <a:gradFill flip="none" rotWithShape="1">
            <a:gsLst>
              <a:gs pos="0">
                <a:schemeClr val="accent4"/>
              </a:gs>
              <a:gs pos="50000">
                <a:srgbClr val="A6A94E">
                  <a:tint val="44500"/>
                  <a:satMod val="160000"/>
                </a:srgbClr>
              </a:gs>
              <a:gs pos="99000">
                <a:srgbClr val="A6A94E">
                  <a:tint val="23500"/>
                  <a:satMod val="160000"/>
                  <a:alpha val="0"/>
                </a:srgbClr>
              </a:gs>
            </a:gsLst>
            <a:lin ang="0" scaled="1"/>
            <a:tileRect/>
          </a:gra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F7B7DD5A-204F-485A-8AE8-C8C9A86A2DDE}"/>
              </a:ext>
            </a:extLst>
          </p:cNvPr>
          <p:cNvSpPr txBox="1">
            <a:spLocks noChangeArrowheads="1"/>
          </p:cNvSpPr>
          <p:nvPr/>
        </p:nvSpPr>
        <p:spPr bwMode="auto">
          <a:xfrm>
            <a:off x="415005" y="5596000"/>
            <a:ext cx="8438439" cy="822621"/>
          </a:xfrm>
          <a:prstGeom prst="rect">
            <a:avLst/>
          </a:prstGeom>
          <a:noFill/>
          <a:ln w="9525">
            <a:noFill/>
            <a:miter lim="800000"/>
            <a:headEnd/>
            <a:tailEnd/>
          </a:ln>
        </p:spPr>
        <p:txBody>
          <a:bodyPr lIns="0" tIns="0" rIns="0" bIns="0" anchor="b" anchorCtr="0"/>
          <a:lstStyle/>
          <a:p>
            <a:pPr marL="0" marR="0" algn="l">
              <a:spcBef>
                <a:spcPts val="30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VACURG, </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Veteran's Administration Cooperative Urological Research Group; LHRH, luteinizing hormone-releasing hormone; OS, overall survival; CRPC, castration resistance prostate cancer.</a:t>
            </a:r>
          </a:p>
          <a:p>
            <a:pPr marL="0" marR="0" algn="l">
              <a:spcBef>
                <a:spcPts val="300"/>
              </a:spcBef>
              <a:spcAft>
                <a:spcPts val="0"/>
              </a:spcAft>
            </a:pPr>
            <a:r>
              <a:rPr lang="en-US"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References:</a:t>
            </a: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Cancer Institute. Cancer stat facts: prostate cancer</a:t>
            </a:r>
            <a:r>
              <a:rPr lang="en-US" sz="800" dirty="0">
                <a:solidFill>
                  <a:srgbClr val="000000"/>
                </a:solidFill>
                <a:latin typeface="Calibri" panose="020F0502020204030204" pitchFamily="34" charset="0"/>
                <a:ea typeface="Calibri" panose="020F0502020204030204" pitchFamily="34" charset="0"/>
                <a:cs typeface="Calibri" panose="020F0502020204030204" pitchFamily="34" charset="0"/>
              </a:rPr>
              <a:t>. Accessed July 29, 2020. </a:t>
            </a: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https://seer.cancer.gov/statfacts/html/prost.html. </a:t>
            </a:r>
            <a:r>
              <a:rPr lang="en-US"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Singer EA et al. </a:t>
            </a:r>
            <a:r>
              <a:rPr lang="en-US" sz="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Expert </a:t>
            </a:r>
            <a:r>
              <a:rPr lang="en-US" sz="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Opin</a:t>
            </a:r>
            <a:r>
              <a:rPr lang="en-US" sz="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Pharmacother</a:t>
            </a: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2008;9(2):211-228. </a:t>
            </a:r>
            <a:r>
              <a:rPr lang="en-US"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Sharifi N, et al. </a:t>
            </a:r>
            <a:r>
              <a:rPr lang="en-US" sz="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JAMA</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2005;294(2):238-244. </a:t>
            </a:r>
            <a:r>
              <a:rPr lang="en-US"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Perlmutter MA, </a:t>
            </a: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Lepor</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 </a:t>
            </a:r>
            <a:r>
              <a:rPr lang="en-US" sz="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 Urol</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2007;9 </a:t>
            </a: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Suppl</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1(Suppl 1):S3-S8. </a:t>
            </a:r>
            <a:r>
              <a:rPr lang="en-US"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Leuprolide Study Group. </a:t>
            </a:r>
            <a:r>
              <a:rPr lang="en-US" sz="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a:t>
            </a:r>
            <a:r>
              <a:rPr lang="en-US" sz="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Engl</a:t>
            </a:r>
            <a:r>
              <a:rPr lang="en-US" sz="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 Med. </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1984;311(20):1281-1286. </a:t>
            </a:r>
            <a:r>
              <a:rPr lang="en-US"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a:t>
            </a: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Morote</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 et al. </a:t>
            </a:r>
            <a:r>
              <a:rPr lang="en-US" sz="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 Urol. </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2007;178(4 </a:t>
            </a: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pt</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1):1290-1295</a:t>
            </a:r>
            <a:r>
              <a:rPr lang="en-US" sz="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a:t>
            </a:r>
            <a:r>
              <a:rPr lang="en-US"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Perachino</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 et al. </a:t>
            </a:r>
            <a:r>
              <a:rPr lang="en-US" sz="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BJU Int</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2010;105(5):648-651. </a:t>
            </a:r>
            <a:r>
              <a:rPr lang="en-US"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Klotz L et al</a:t>
            </a:r>
            <a:r>
              <a:rPr lang="en-US" sz="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 Clin Oncol</a:t>
            </a: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2015;33(10):1151-1156. </a:t>
            </a:r>
            <a:r>
              <a:rPr lang="en-US"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r>
              <a:rPr lang="en-US" sz="800" b="1" dirty="0">
                <a:solidFill>
                  <a:srgbClr val="000000"/>
                </a:solidFill>
                <a:latin typeface="Calibri" panose="020F0502020204030204" pitchFamily="34" charset="0"/>
                <a:cs typeface="Calibri" panose="020F0502020204030204" pitchFamily="34" charset="0"/>
              </a:rPr>
              <a:t> </a:t>
            </a:r>
            <a:r>
              <a:rPr lang="en-US" sz="800" dirty="0">
                <a:solidFill>
                  <a:srgbClr val="000000"/>
                </a:solidFill>
                <a:latin typeface="Calibri" panose="020F0502020204030204" pitchFamily="34" charset="0"/>
                <a:cs typeface="Calibri" panose="020F0502020204030204" pitchFamily="34" charset="0"/>
              </a:rPr>
              <a:t>Shore ND et al. </a:t>
            </a:r>
            <a:r>
              <a:rPr lang="en-US" sz="800" i="1" dirty="0">
                <a:solidFill>
                  <a:srgbClr val="000000"/>
                </a:solidFill>
                <a:latin typeface="Calibri" panose="020F0502020204030204" pitchFamily="34" charset="0"/>
                <a:cs typeface="Calibri" panose="020F0502020204030204" pitchFamily="34" charset="0"/>
              </a:rPr>
              <a:t>Prostate</a:t>
            </a:r>
            <a:r>
              <a:rPr lang="en-US" sz="800" dirty="0">
                <a:solidFill>
                  <a:srgbClr val="000000"/>
                </a:solidFill>
                <a:latin typeface="Calibri" panose="020F0502020204030204" pitchFamily="34" charset="0"/>
                <a:cs typeface="Calibri" panose="020F0502020204030204" pitchFamily="34" charset="0"/>
              </a:rPr>
              <a:t>. 2020;80(6):527-544.</a:t>
            </a:r>
            <a:endPar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7968410-AB48-4B98-B489-200AA8069F88}"/>
              </a:ext>
            </a:extLst>
          </p:cNvPr>
          <p:cNvSpPr>
            <a:spLocks noGrp="1"/>
          </p:cNvSpPr>
          <p:nvPr>
            <p:ph type="title"/>
          </p:nvPr>
        </p:nvSpPr>
        <p:spPr/>
        <p:txBody>
          <a:bodyPr/>
          <a:lstStyle/>
          <a:p>
            <a:r>
              <a:rPr lang="en-US" dirty="0"/>
              <a:t>ADT Plays an Important Role in Treating Men With Prostate Cancer</a:t>
            </a:r>
          </a:p>
        </p:txBody>
      </p:sp>
      <p:grpSp>
        <p:nvGrpSpPr>
          <p:cNvPr id="31" name="Group 30">
            <a:extLst>
              <a:ext uri="{FF2B5EF4-FFF2-40B4-BE49-F238E27FC236}">
                <a16:creationId xmlns:a16="http://schemas.microsoft.com/office/drawing/2014/main" id="{6AA96DEC-90A6-AE4B-8539-B588AFA544A9}"/>
              </a:ext>
            </a:extLst>
          </p:cNvPr>
          <p:cNvGrpSpPr/>
          <p:nvPr/>
        </p:nvGrpSpPr>
        <p:grpSpPr>
          <a:xfrm>
            <a:off x="445475" y="1001106"/>
            <a:ext cx="8407967" cy="1269145"/>
            <a:chOff x="9105861" y="1607919"/>
            <a:chExt cx="2590800" cy="4228101"/>
          </a:xfrm>
        </p:grpSpPr>
        <p:sp>
          <p:nvSpPr>
            <p:cNvPr id="32" name="Rectangle 31">
              <a:extLst>
                <a:ext uri="{FF2B5EF4-FFF2-40B4-BE49-F238E27FC236}">
                  <a16:creationId xmlns:a16="http://schemas.microsoft.com/office/drawing/2014/main" id="{EAE0E264-BEFB-2E46-BBBC-07CBFEC88D35}"/>
                </a:ext>
              </a:extLst>
            </p:cNvPr>
            <p:cNvSpPr/>
            <p:nvPr/>
          </p:nvSpPr>
          <p:spPr bwMode="auto">
            <a:xfrm>
              <a:off x="9105861" y="1607919"/>
              <a:ext cx="2590800" cy="4222372"/>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nvGrpSpPr>
            <p:cNvPr id="35" name="Group 34">
              <a:extLst>
                <a:ext uri="{FF2B5EF4-FFF2-40B4-BE49-F238E27FC236}">
                  <a16:creationId xmlns:a16="http://schemas.microsoft.com/office/drawing/2014/main" id="{BD766525-C0B4-EB45-8342-0314B4CE039D}"/>
                </a:ext>
              </a:extLst>
            </p:cNvPr>
            <p:cNvGrpSpPr/>
            <p:nvPr/>
          </p:nvGrpSpPr>
          <p:grpSpPr>
            <a:xfrm>
              <a:off x="9105861" y="1613644"/>
              <a:ext cx="2590800" cy="4222376"/>
              <a:chOff x="484094" y="1613644"/>
              <a:chExt cx="2590800" cy="4222376"/>
            </a:xfrm>
          </p:grpSpPr>
          <p:sp>
            <p:nvSpPr>
              <p:cNvPr id="37" name="Freeform 36">
                <a:extLst>
                  <a:ext uri="{FF2B5EF4-FFF2-40B4-BE49-F238E27FC236}">
                    <a16:creationId xmlns:a16="http://schemas.microsoft.com/office/drawing/2014/main" id="{2AAB314C-4F76-A74E-A673-CC107D41AA81}"/>
                  </a:ext>
                </a:extLst>
              </p:cNvPr>
              <p:cNvSpPr/>
              <p:nvPr/>
            </p:nvSpPr>
            <p:spPr bwMode="auto">
              <a:xfrm>
                <a:off x="484094" y="1613644"/>
                <a:ext cx="90720" cy="4222372"/>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sp>
            <p:nvSpPr>
              <p:cNvPr id="39" name="Freeform 38">
                <a:extLst>
                  <a:ext uri="{FF2B5EF4-FFF2-40B4-BE49-F238E27FC236}">
                    <a16:creationId xmlns:a16="http://schemas.microsoft.com/office/drawing/2014/main" id="{542C0EA6-3376-3041-9B10-712F4A003FEE}"/>
                  </a:ext>
                </a:extLst>
              </p:cNvPr>
              <p:cNvSpPr/>
              <p:nvPr/>
            </p:nvSpPr>
            <p:spPr bwMode="auto">
              <a:xfrm rot="10800000">
                <a:off x="2986673" y="1613644"/>
                <a:ext cx="88221" cy="4222376"/>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latin typeface="Arial" charset="0"/>
                </a:endParaRPr>
              </a:p>
            </p:txBody>
          </p:sp>
        </p:grpSp>
      </p:grpSp>
      <p:sp>
        <p:nvSpPr>
          <p:cNvPr id="34" name="Rectangle 33">
            <a:extLst>
              <a:ext uri="{FF2B5EF4-FFF2-40B4-BE49-F238E27FC236}">
                <a16:creationId xmlns:a16="http://schemas.microsoft.com/office/drawing/2014/main" id="{E396BD56-ED97-4245-A810-136681EB0D22}"/>
              </a:ext>
            </a:extLst>
          </p:cNvPr>
          <p:cNvSpPr/>
          <p:nvPr/>
        </p:nvSpPr>
        <p:spPr bwMode="auto">
          <a:xfrm>
            <a:off x="618814" y="1147459"/>
            <a:ext cx="7960666" cy="103618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74625" indent="-174625" algn="l">
              <a:spcBef>
                <a:spcPts val="200"/>
              </a:spcBef>
              <a:spcAft>
                <a:spcPts val="200"/>
              </a:spcAft>
              <a:buClr>
                <a:schemeClr val="accent5"/>
              </a:buClr>
              <a:buFont typeface="Arial" panose="020B0604020202020204" pitchFamily="34" charset="0"/>
              <a:buChar char="•"/>
            </a:pPr>
            <a:r>
              <a:rPr lang="en-US" sz="1600" b="1" dirty="0">
                <a:latin typeface="+mn-lt"/>
              </a:rPr>
              <a:t>In 2020, the predicted estimate for new prostate cancer cases is 191,930 and the 5-year survival is 97.8%</a:t>
            </a:r>
            <a:r>
              <a:rPr lang="en-US" sz="1600" b="1" baseline="30000" dirty="0">
                <a:latin typeface="+mn-lt"/>
              </a:rPr>
              <a:t>1</a:t>
            </a:r>
          </a:p>
          <a:p>
            <a:pPr marL="174625" indent="-174625" algn="l">
              <a:spcBef>
                <a:spcPts val="200"/>
              </a:spcBef>
              <a:spcAft>
                <a:spcPts val="200"/>
              </a:spcAft>
              <a:buClr>
                <a:schemeClr val="accent5"/>
              </a:buClr>
              <a:buFont typeface="Arial" panose="020B0604020202020204" pitchFamily="34" charset="0"/>
              <a:buChar char="•"/>
            </a:pPr>
            <a:r>
              <a:rPr lang="en-US" sz="1600" b="1" dirty="0">
                <a:latin typeface="+mn-lt"/>
              </a:rPr>
              <a:t>Hormonal therapy has been the backbone treatment of advanced prostate cancer for urologists and medical oncologists for almost 80 years since its discovery in 1941</a:t>
            </a:r>
            <a:r>
              <a:rPr lang="en-US" sz="1600" b="1" baseline="30000" dirty="0">
                <a:latin typeface="+mn-lt"/>
              </a:rPr>
              <a:t>2,3</a:t>
            </a:r>
          </a:p>
        </p:txBody>
      </p:sp>
      <p:cxnSp>
        <p:nvCxnSpPr>
          <p:cNvPr id="21" name="Straight Connector 20">
            <a:extLst>
              <a:ext uri="{FF2B5EF4-FFF2-40B4-BE49-F238E27FC236}">
                <a16:creationId xmlns:a16="http://schemas.microsoft.com/office/drawing/2014/main" id="{73D19977-81A1-7047-B61B-BD976E22FD24}"/>
              </a:ext>
            </a:extLst>
          </p:cNvPr>
          <p:cNvCxnSpPr>
            <a:cxnSpLocks/>
          </p:cNvCxnSpPr>
          <p:nvPr/>
        </p:nvCxnSpPr>
        <p:spPr bwMode="auto">
          <a:xfrm flipH="1" flipV="1">
            <a:off x="733398" y="2438539"/>
            <a:ext cx="1" cy="1089761"/>
          </a:xfrm>
          <a:prstGeom prst="line">
            <a:avLst/>
          </a:prstGeom>
          <a:solidFill>
            <a:schemeClr val="tx2"/>
          </a:solidFill>
          <a:ln w="12700" cap="flat" cmpd="sng" algn="ctr">
            <a:solidFill>
              <a:schemeClr val="bg1">
                <a:lumMod val="75000"/>
              </a:schemeClr>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1F27F190-084B-1442-AB2F-F31AA449A16A}"/>
              </a:ext>
            </a:extLst>
          </p:cNvPr>
          <p:cNvCxnSpPr>
            <a:cxnSpLocks/>
          </p:cNvCxnSpPr>
          <p:nvPr/>
        </p:nvCxnSpPr>
        <p:spPr bwMode="auto">
          <a:xfrm flipH="1" flipV="1">
            <a:off x="2843771" y="2469812"/>
            <a:ext cx="1" cy="1074931"/>
          </a:xfrm>
          <a:prstGeom prst="line">
            <a:avLst/>
          </a:prstGeom>
          <a:solidFill>
            <a:schemeClr val="tx2"/>
          </a:solidFill>
          <a:ln w="12700" cap="flat" cmpd="sng" algn="ctr">
            <a:solidFill>
              <a:schemeClr val="bg1">
                <a:lumMod val="75000"/>
              </a:schemeClr>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88BA1128-A416-ED40-AA1F-9FFC31088E38}"/>
              </a:ext>
            </a:extLst>
          </p:cNvPr>
          <p:cNvCxnSpPr>
            <a:cxnSpLocks/>
          </p:cNvCxnSpPr>
          <p:nvPr/>
        </p:nvCxnSpPr>
        <p:spPr bwMode="auto">
          <a:xfrm flipH="1" flipV="1">
            <a:off x="4937491" y="2476504"/>
            <a:ext cx="1" cy="1068239"/>
          </a:xfrm>
          <a:prstGeom prst="line">
            <a:avLst/>
          </a:prstGeom>
          <a:solidFill>
            <a:schemeClr val="tx2"/>
          </a:solidFill>
          <a:ln w="12700" cap="flat" cmpd="sng" algn="ctr">
            <a:solidFill>
              <a:schemeClr val="bg1">
                <a:lumMod val="75000"/>
              </a:schemeClr>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BD37D912-02DE-FD49-837A-6BB562DE66F6}"/>
              </a:ext>
            </a:extLst>
          </p:cNvPr>
          <p:cNvCxnSpPr>
            <a:cxnSpLocks/>
          </p:cNvCxnSpPr>
          <p:nvPr/>
        </p:nvCxnSpPr>
        <p:spPr bwMode="auto">
          <a:xfrm flipH="1" flipV="1">
            <a:off x="7065394" y="2491653"/>
            <a:ext cx="1" cy="1053090"/>
          </a:xfrm>
          <a:prstGeom prst="line">
            <a:avLst/>
          </a:prstGeom>
          <a:solidFill>
            <a:schemeClr val="tx2"/>
          </a:solidFill>
          <a:ln w="12700" cap="flat" cmpd="sng" algn="ctr">
            <a:solidFill>
              <a:schemeClr val="bg1">
                <a:lumMod val="75000"/>
              </a:schemeClr>
            </a:solidFill>
            <a:prstDash val="solid"/>
            <a:round/>
            <a:headEnd type="none" w="med" len="med"/>
            <a:tailEnd type="none" w="med" len="med"/>
          </a:ln>
          <a:effectLst/>
        </p:spPr>
      </p:cxnSp>
      <p:sp>
        <p:nvSpPr>
          <p:cNvPr id="88" name="Content Placeholder 1">
            <a:extLst>
              <a:ext uri="{FF2B5EF4-FFF2-40B4-BE49-F238E27FC236}">
                <a16:creationId xmlns:a16="http://schemas.microsoft.com/office/drawing/2014/main" id="{37CC8751-7DDC-4B47-9333-89E6FCDC9A68}"/>
              </a:ext>
            </a:extLst>
          </p:cNvPr>
          <p:cNvSpPr txBox="1">
            <a:spLocks/>
          </p:cNvSpPr>
          <p:nvPr/>
        </p:nvSpPr>
        <p:spPr>
          <a:xfrm>
            <a:off x="743871" y="2353455"/>
            <a:ext cx="2124778" cy="1073904"/>
          </a:xfrm>
          <a:prstGeom prst="rect">
            <a:avLst/>
          </a:prstGeom>
          <a:ln>
            <a:noFill/>
          </a:ln>
        </p:spPr>
        <p:txBody>
          <a:bodyPr vert="horz" lIns="91428" tIns="45714" rIns="91428" bIns="45714"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rgbClr val="58585A"/>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58585A"/>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rgbClr val="58585A"/>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chemeClr val="accent2"/>
              </a:buClr>
              <a:buNone/>
            </a:pPr>
            <a:r>
              <a:rPr lang="en-US" sz="1200" b="1" dirty="0">
                <a:solidFill>
                  <a:schemeClr val="tx1"/>
                </a:solidFill>
              </a:rPr>
              <a:t>1941 -</a:t>
            </a:r>
            <a:r>
              <a:rPr lang="en-US" sz="1200" dirty="0">
                <a:solidFill>
                  <a:schemeClr val="tx1"/>
                </a:solidFill>
              </a:rPr>
              <a:t>Huggins and Hodges reported a dramatic clinical effect of suppressing serum T in advanced prostate cancer</a:t>
            </a:r>
            <a:r>
              <a:rPr lang="en-US" sz="1200" baseline="30000" dirty="0">
                <a:solidFill>
                  <a:schemeClr val="tx1"/>
                </a:solidFill>
              </a:rPr>
              <a:t>4</a:t>
            </a:r>
          </a:p>
        </p:txBody>
      </p:sp>
      <p:sp>
        <p:nvSpPr>
          <p:cNvPr id="89" name="Content Placeholder 1">
            <a:extLst>
              <a:ext uri="{FF2B5EF4-FFF2-40B4-BE49-F238E27FC236}">
                <a16:creationId xmlns:a16="http://schemas.microsoft.com/office/drawing/2014/main" id="{B491668F-0D81-E044-8EA2-6787C85E2399}"/>
              </a:ext>
            </a:extLst>
          </p:cNvPr>
          <p:cNvSpPr txBox="1">
            <a:spLocks/>
          </p:cNvSpPr>
          <p:nvPr/>
        </p:nvSpPr>
        <p:spPr>
          <a:xfrm>
            <a:off x="667785" y="4309287"/>
            <a:ext cx="1681939" cy="963698"/>
          </a:xfrm>
          <a:prstGeom prst="rect">
            <a:avLst/>
          </a:prstGeom>
        </p:spPr>
        <p:txBody>
          <a:bodyPr vert="horz" lIns="91428" tIns="45714" rIns="91428" bIns="45714"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rgbClr val="58585A"/>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58585A"/>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rgbClr val="58585A"/>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chemeClr val="accent2"/>
              </a:buClr>
              <a:buNone/>
            </a:pPr>
            <a:r>
              <a:rPr lang="en-US" sz="1200" b="1" dirty="0">
                <a:solidFill>
                  <a:schemeClr val="tx1"/>
                </a:solidFill>
              </a:rPr>
              <a:t>1959 -</a:t>
            </a:r>
            <a:r>
              <a:rPr lang="en-US" sz="1200" dirty="0">
                <a:solidFill>
                  <a:schemeClr val="tx1"/>
                </a:solidFill>
              </a:rPr>
              <a:t>VACURG was initiated with the goal of investigating the role of ADT in the treatment of prostate cancer</a:t>
            </a:r>
            <a:r>
              <a:rPr lang="en-US" sz="1200" baseline="30000" dirty="0">
                <a:solidFill>
                  <a:schemeClr val="tx1"/>
                </a:solidFill>
              </a:rPr>
              <a:t>4</a:t>
            </a:r>
          </a:p>
        </p:txBody>
      </p:sp>
      <p:sp>
        <p:nvSpPr>
          <p:cNvPr id="92" name="Content Placeholder 1">
            <a:extLst>
              <a:ext uri="{FF2B5EF4-FFF2-40B4-BE49-F238E27FC236}">
                <a16:creationId xmlns:a16="http://schemas.microsoft.com/office/drawing/2014/main" id="{B45D5467-3774-1E45-AE15-C0979EFB24E9}"/>
              </a:ext>
            </a:extLst>
          </p:cNvPr>
          <p:cNvSpPr txBox="1">
            <a:spLocks/>
          </p:cNvSpPr>
          <p:nvPr/>
        </p:nvSpPr>
        <p:spPr>
          <a:xfrm>
            <a:off x="2836580" y="2387392"/>
            <a:ext cx="1289542" cy="794695"/>
          </a:xfrm>
          <a:prstGeom prst="rect">
            <a:avLst/>
          </a:prstGeom>
        </p:spPr>
        <p:txBody>
          <a:bodyPr vert="horz" lIns="91428" tIns="45714" rIns="91428" bIns="45714"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rgbClr val="58585A"/>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58585A"/>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rgbClr val="58585A"/>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chemeClr val="accent2"/>
              </a:buClr>
              <a:buNone/>
            </a:pPr>
            <a:r>
              <a:rPr lang="en-US" sz="1200" b="1" dirty="0">
                <a:solidFill>
                  <a:schemeClr val="tx1"/>
                </a:solidFill>
              </a:rPr>
              <a:t>1967- </a:t>
            </a:r>
            <a:r>
              <a:rPr lang="en-US" sz="1200" dirty="0">
                <a:solidFill>
                  <a:schemeClr val="tx1"/>
                </a:solidFill>
              </a:rPr>
              <a:t>Huggins and Hodges were awarded the Nobel Prize</a:t>
            </a:r>
            <a:r>
              <a:rPr lang="en-US" sz="1200" baseline="30000" dirty="0">
                <a:solidFill>
                  <a:schemeClr val="tx1"/>
                </a:solidFill>
              </a:rPr>
              <a:t>4</a:t>
            </a:r>
            <a:endParaRPr lang="en-US" sz="1200" b="1" baseline="30000" dirty="0">
              <a:solidFill>
                <a:schemeClr val="tx1"/>
              </a:solidFill>
            </a:endParaRPr>
          </a:p>
        </p:txBody>
      </p:sp>
      <p:sp>
        <p:nvSpPr>
          <p:cNvPr id="93" name="Content Placeholder 1">
            <a:extLst>
              <a:ext uri="{FF2B5EF4-FFF2-40B4-BE49-F238E27FC236}">
                <a16:creationId xmlns:a16="http://schemas.microsoft.com/office/drawing/2014/main" id="{F7E54C73-26F3-3642-8035-06A4A419C2AC}"/>
              </a:ext>
            </a:extLst>
          </p:cNvPr>
          <p:cNvSpPr txBox="1">
            <a:spLocks/>
          </p:cNvSpPr>
          <p:nvPr/>
        </p:nvSpPr>
        <p:spPr>
          <a:xfrm>
            <a:off x="2691901" y="4309286"/>
            <a:ext cx="1832093" cy="963697"/>
          </a:xfrm>
          <a:prstGeom prst="rect">
            <a:avLst/>
          </a:prstGeom>
        </p:spPr>
        <p:txBody>
          <a:bodyPr vert="horz" lIns="91428" tIns="45714" rIns="91428" bIns="45714"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rgbClr val="58585A"/>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58585A"/>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rgbClr val="58585A"/>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chemeClr val="accent2"/>
              </a:buClr>
              <a:buNone/>
            </a:pPr>
            <a:r>
              <a:rPr lang="en-US" sz="1200" b="1" dirty="0">
                <a:solidFill>
                  <a:schemeClr val="tx1"/>
                </a:solidFill>
              </a:rPr>
              <a:t>1984 - </a:t>
            </a:r>
            <a:r>
              <a:rPr lang="en-US" sz="1200" dirty="0">
                <a:solidFill>
                  <a:schemeClr val="tx1"/>
                </a:solidFill>
              </a:rPr>
              <a:t>First LHRH agonist evaluated as a treatment for advanced prostate cancer</a:t>
            </a:r>
            <a:r>
              <a:rPr lang="en-US" sz="1200" baseline="30000" dirty="0">
                <a:solidFill>
                  <a:schemeClr val="tx1"/>
                </a:solidFill>
              </a:rPr>
              <a:t>5</a:t>
            </a:r>
          </a:p>
        </p:txBody>
      </p:sp>
      <p:sp>
        <p:nvSpPr>
          <p:cNvPr id="94" name="Content Placeholder 1">
            <a:extLst>
              <a:ext uri="{FF2B5EF4-FFF2-40B4-BE49-F238E27FC236}">
                <a16:creationId xmlns:a16="http://schemas.microsoft.com/office/drawing/2014/main" id="{0C0C268A-8C81-794F-BCD5-45FB0B1DE18D}"/>
              </a:ext>
            </a:extLst>
          </p:cNvPr>
          <p:cNvSpPr txBox="1">
            <a:spLocks/>
          </p:cNvSpPr>
          <p:nvPr/>
        </p:nvSpPr>
        <p:spPr>
          <a:xfrm>
            <a:off x="4946281" y="2387392"/>
            <a:ext cx="2006821" cy="986664"/>
          </a:xfrm>
          <a:prstGeom prst="rect">
            <a:avLst/>
          </a:prstGeom>
        </p:spPr>
        <p:txBody>
          <a:bodyPr vert="horz" lIns="91428" tIns="45714" rIns="91428" bIns="45714"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rgbClr val="58585A"/>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58585A"/>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rgbClr val="58585A"/>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chemeClr val="accent2"/>
              </a:buClr>
              <a:buNone/>
            </a:pPr>
            <a:r>
              <a:rPr lang="en-US" sz="1200" b="1" dirty="0">
                <a:solidFill>
                  <a:schemeClr val="tx1"/>
                </a:solidFill>
              </a:rPr>
              <a:t>2007 - </a:t>
            </a:r>
            <a:r>
              <a:rPr lang="en-US" sz="1200" dirty="0">
                <a:solidFill>
                  <a:schemeClr val="tx1"/>
                </a:solidFill>
              </a:rPr>
              <a:t>Continuous use of ADT  demonstrated lowest serum T level with a clinically relevant impact on time to CRPC</a:t>
            </a:r>
            <a:r>
              <a:rPr lang="en-US" sz="1200" baseline="30000" dirty="0">
                <a:solidFill>
                  <a:schemeClr val="tx1"/>
                </a:solidFill>
              </a:rPr>
              <a:t>6</a:t>
            </a:r>
          </a:p>
        </p:txBody>
      </p:sp>
      <p:sp>
        <p:nvSpPr>
          <p:cNvPr id="95" name="Content Placeholder 1">
            <a:extLst>
              <a:ext uri="{FF2B5EF4-FFF2-40B4-BE49-F238E27FC236}">
                <a16:creationId xmlns:a16="http://schemas.microsoft.com/office/drawing/2014/main" id="{DBC21F39-49EB-3F4C-AF01-4B6E249C47AA}"/>
              </a:ext>
            </a:extLst>
          </p:cNvPr>
          <p:cNvSpPr txBox="1">
            <a:spLocks/>
          </p:cNvSpPr>
          <p:nvPr/>
        </p:nvSpPr>
        <p:spPr>
          <a:xfrm>
            <a:off x="5083131" y="4309287"/>
            <a:ext cx="1268380" cy="1217000"/>
          </a:xfrm>
          <a:prstGeom prst="rect">
            <a:avLst/>
          </a:prstGeom>
        </p:spPr>
        <p:txBody>
          <a:bodyPr vert="horz" lIns="91428" tIns="45714" rIns="91428" bIns="45714"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rgbClr val="58585A"/>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58585A"/>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rgbClr val="58585A"/>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chemeClr val="accent2"/>
              </a:buClr>
              <a:buNone/>
            </a:pPr>
            <a:r>
              <a:rPr lang="en-US" sz="1200" b="1" dirty="0">
                <a:solidFill>
                  <a:schemeClr val="tx1"/>
                </a:solidFill>
              </a:rPr>
              <a:t>2010 -</a:t>
            </a:r>
            <a:r>
              <a:rPr lang="en-US" sz="1200" dirty="0">
                <a:solidFill>
                  <a:schemeClr val="tx1"/>
                </a:solidFill>
              </a:rPr>
              <a:t>Use of ADT directly related to survival in men with metastatic prostate cancer</a:t>
            </a:r>
            <a:r>
              <a:rPr lang="en-US" sz="1200" baseline="30000" dirty="0">
                <a:solidFill>
                  <a:schemeClr val="tx1"/>
                </a:solidFill>
              </a:rPr>
              <a:t>7</a:t>
            </a:r>
          </a:p>
        </p:txBody>
      </p:sp>
      <p:sp>
        <p:nvSpPr>
          <p:cNvPr id="96" name="Content Placeholder 1">
            <a:extLst>
              <a:ext uri="{FF2B5EF4-FFF2-40B4-BE49-F238E27FC236}">
                <a16:creationId xmlns:a16="http://schemas.microsoft.com/office/drawing/2014/main" id="{E7BA4BDF-10AF-2B4B-8D30-4430FD586E68}"/>
              </a:ext>
            </a:extLst>
          </p:cNvPr>
          <p:cNvSpPr txBox="1">
            <a:spLocks/>
          </p:cNvSpPr>
          <p:nvPr/>
        </p:nvSpPr>
        <p:spPr>
          <a:xfrm>
            <a:off x="7074778" y="2387392"/>
            <a:ext cx="1936863" cy="794695"/>
          </a:xfrm>
          <a:prstGeom prst="rect">
            <a:avLst/>
          </a:prstGeom>
        </p:spPr>
        <p:txBody>
          <a:bodyPr vert="horz" lIns="91428" tIns="45714" rIns="91428" bIns="45714"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rgbClr val="58585A"/>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58585A"/>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rgbClr val="58585A"/>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chemeClr val="accent2"/>
              </a:buClr>
              <a:buNone/>
            </a:pPr>
            <a:r>
              <a:rPr lang="en-US" sz="1200" b="1" dirty="0">
                <a:solidFill>
                  <a:schemeClr val="tx1"/>
                </a:solidFill>
              </a:rPr>
              <a:t>2015-</a:t>
            </a:r>
            <a:r>
              <a:rPr lang="en-US" sz="1200" dirty="0">
                <a:solidFill>
                  <a:schemeClr val="tx1"/>
                </a:solidFill>
              </a:rPr>
              <a:t>Patients with elevated T had a higher risk of developing CRPC if not on proper ADT</a:t>
            </a:r>
            <a:r>
              <a:rPr lang="en-US" sz="1200" baseline="30000" dirty="0">
                <a:solidFill>
                  <a:schemeClr val="tx1"/>
                </a:solidFill>
              </a:rPr>
              <a:t>8</a:t>
            </a:r>
          </a:p>
        </p:txBody>
      </p:sp>
      <p:sp>
        <p:nvSpPr>
          <p:cNvPr id="97" name="Content Placeholder 1">
            <a:extLst>
              <a:ext uri="{FF2B5EF4-FFF2-40B4-BE49-F238E27FC236}">
                <a16:creationId xmlns:a16="http://schemas.microsoft.com/office/drawing/2014/main" id="{5AFB77AC-B4A8-5346-8F05-E8AE8ABFD430}"/>
              </a:ext>
            </a:extLst>
          </p:cNvPr>
          <p:cNvSpPr txBox="1">
            <a:spLocks/>
          </p:cNvSpPr>
          <p:nvPr/>
        </p:nvSpPr>
        <p:spPr>
          <a:xfrm>
            <a:off x="6619266" y="4309287"/>
            <a:ext cx="2142719" cy="963698"/>
          </a:xfrm>
          <a:prstGeom prst="rect">
            <a:avLst/>
          </a:prstGeom>
        </p:spPr>
        <p:txBody>
          <a:bodyPr vert="horz" lIns="91428" tIns="45714" rIns="91428" bIns="45714"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rgbClr val="58585A"/>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58585A"/>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rgbClr val="58585A"/>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58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chemeClr val="accent2"/>
              </a:buClr>
              <a:buNone/>
            </a:pPr>
            <a:r>
              <a:rPr lang="en-US" sz="1200" b="1" dirty="0">
                <a:solidFill>
                  <a:schemeClr val="tx1"/>
                </a:solidFill>
              </a:rPr>
              <a:t>2020 - </a:t>
            </a:r>
            <a:r>
              <a:rPr lang="en-US" sz="1200" dirty="0">
                <a:solidFill>
                  <a:schemeClr val="tx1"/>
                </a:solidFill>
              </a:rPr>
              <a:t>New phase 3 studies generally contain ADT in combination with other therapies.</a:t>
            </a:r>
            <a:r>
              <a:rPr lang="en-US" sz="1200" baseline="30000" dirty="0">
                <a:solidFill>
                  <a:schemeClr val="tx1"/>
                </a:solidFill>
              </a:rPr>
              <a:t>9</a:t>
            </a:r>
          </a:p>
        </p:txBody>
      </p:sp>
      <p:cxnSp>
        <p:nvCxnSpPr>
          <p:cNvPr id="23" name="Elbow Connector 22">
            <a:extLst>
              <a:ext uri="{FF2B5EF4-FFF2-40B4-BE49-F238E27FC236}">
                <a16:creationId xmlns:a16="http://schemas.microsoft.com/office/drawing/2014/main" id="{4CCAB1A9-E0B3-BE43-BF1A-A618C8E3EF29}"/>
              </a:ext>
            </a:extLst>
          </p:cNvPr>
          <p:cNvCxnSpPr>
            <a:cxnSpLocks/>
            <a:stCxn id="105" idx="4"/>
            <a:endCxn id="89" idx="0"/>
          </p:cNvCxnSpPr>
          <p:nvPr/>
        </p:nvCxnSpPr>
        <p:spPr bwMode="auto">
          <a:xfrm rot="5400000">
            <a:off x="1557059" y="4040972"/>
            <a:ext cx="220012" cy="316619"/>
          </a:xfrm>
          <a:prstGeom prst="bentConnector3">
            <a:avLst>
              <a:gd name="adj1" fmla="val 50000"/>
            </a:avLst>
          </a:prstGeom>
          <a:solidFill>
            <a:schemeClr val="tx2"/>
          </a:solidFill>
          <a:ln w="12700" cap="flat" cmpd="sng" algn="ctr">
            <a:solidFill>
              <a:schemeClr val="bg1">
                <a:lumMod val="75000"/>
              </a:schemeClr>
            </a:solidFill>
            <a:prstDash val="solid"/>
            <a:round/>
            <a:headEnd type="none" w="med" len="med"/>
            <a:tailEnd type="none" w="med" len="med"/>
          </a:ln>
          <a:effectLst/>
        </p:spPr>
      </p:cxnSp>
      <p:cxnSp>
        <p:nvCxnSpPr>
          <p:cNvPr id="98" name="Elbow Connector 97">
            <a:extLst>
              <a:ext uri="{FF2B5EF4-FFF2-40B4-BE49-F238E27FC236}">
                <a16:creationId xmlns:a16="http://schemas.microsoft.com/office/drawing/2014/main" id="{207772C3-4A3C-A14C-AFC2-0C70C6465C94}"/>
              </a:ext>
            </a:extLst>
          </p:cNvPr>
          <p:cNvCxnSpPr>
            <a:cxnSpLocks/>
            <a:stCxn id="111" idx="4"/>
            <a:endCxn id="93" idx="0"/>
          </p:cNvCxnSpPr>
          <p:nvPr/>
        </p:nvCxnSpPr>
        <p:spPr bwMode="auto">
          <a:xfrm rot="5400000">
            <a:off x="3686664" y="4010559"/>
            <a:ext cx="220011" cy="377442"/>
          </a:xfrm>
          <a:prstGeom prst="bentConnector3">
            <a:avLst>
              <a:gd name="adj1" fmla="val 50000"/>
            </a:avLst>
          </a:prstGeom>
          <a:solidFill>
            <a:schemeClr val="tx2"/>
          </a:solidFill>
          <a:ln w="12700" cap="flat" cmpd="sng" algn="ctr">
            <a:solidFill>
              <a:schemeClr val="bg1">
                <a:lumMod val="75000"/>
              </a:schemeClr>
            </a:solidFill>
            <a:prstDash val="solid"/>
            <a:round/>
            <a:headEnd type="none" w="med" len="med"/>
            <a:tailEnd type="none" w="med" len="med"/>
          </a:ln>
          <a:effectLst/>
        </p:spPr>
      </p:cxnSp>
      <p:cxnSp>
        <p:nvCxnSpPr>
          <p:cNvPr id="99" name="Elbow Connector 98">
            <a:extLst>
              <a:ext uri="{FF2B5EF4-FFF2-40B4-BE49-F238E27FC236}">
                <a16:creationId xmlns:a16="http://schemas.microsoft.com/office/drawing/2014/main" id="{C642C9B3-44BF-DA4B-A5EB-0657455604FA}"/>
              </a:ext>
            </a:extLst>
          </p:cNvPr>
          <p:cNvCxnSpPr>
            <a:cxnSpLocks/>
            <a:stCxn id="117" idx="4"/>
            <a:endCxn id="95" idx="1"/>
          </p:cNvCxnSpPr>
          <p:nvPr/>
        </p:nvCxnSpPr>
        <p:spPr bwMode="auto">
          <a:xfrm rot="5400000">
            <a:off x="5200013" y="3972394"/>
            <a:ext cx="828512" cy="1062275"/>
          </a:xfrm>
          <a:prstGeom prst="bentConnector4">
            <a:avLst>
              <a:gd name="adj1" fmla="val 13278"/>
              <a:gd name="adj2" fmla="val 121520"/>
            </a:avLst>
          </a:prstGeom>
          <a:solidFill>
            <a:schemeClr val="tx2"/>
          </a:solidFill>
          <a:ln w="12700" cap="flat" cmpd="sng" algn="ctr">
            <a:solidFill>
              <a:schemeClr val="bg1">
                <a:lumMod val="75000"/>
              </a:schemeClr>
            </a:solidFill>
            <a:prstDash val="solid"/>
            <a:round/>
            <a:headEnd type="none" w="med" len="med"/>
            <a:tailEnd type="none" w="med" len="med"/>
          </a:ln>
          <a:effectLst/>
        </p:spPr>
      </p:cxnSp>
      <p:cxnSp>
        <p:nvCxnSpPr>
          <p:cNvPr id="100" name="Elbow Connector 99">
            <a:extLst>
              <a:ext uri="{FF2B5EF4-FFF2-40B4-BE49-F238E27FC236}">
                <a16:creationId xmlns:a16="http://schemas.microsoft.com/office/drawing/2014/main" id="{5986DBBE-182E-4644-8F40-CA23261E85C8}"/>
              </a:ext>
            </a:extLst>
          </p:cNvPr>
          <p:cNvCxnSpPr>
            <a:cxnSpLocks/>
            <a:stCxn id="123" idx="4"/>
            <a:endCxn id="97" idx="0"/>
          </p:cNvCxnSpPr>
          <p:nvPr/>
        </p:nvCxnSpPr>
        <p:spPr bwMode="auto">
          <a:xfrm rot="5400000">
            <a:off x="7888019" y="3891882"/>
            <a:ext cx="220012" cy="614798"/>
          </a:xfrm>
          <a:prstGeom prst="bentConnector3">
            <a:avLst>
              <a:gd name="adj1" fmla="val 50000"/>
            </a:avLst>
          </a:prstGeom>
          <a:solidFill>
            <a:schemeClr val="tx2"/>
          </a:solidFill>
          <a:ln w="12700" cap="flat" cmpd="sng" algn="ctr">
            <a:solidFill>
              <a:schemeClr val="bg1">
                <a:lumMod val="75000"/>
              </a:schemeClr>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75CF7EA3-AFCF-EC4B-99F5-3A35646A0E7D}"/>
              </a:ext>
            </a:extLst>
          </p:cNvPr>
          <p:cNvGrpSpPr/>
          <p:nvPr/>
        </p:nvGrpSpPr>
        <p:grpSpPr>
          <a:xfrm>
            <a:off x="-5282" y="3542344"/>
            <a:ext cx="9149282" cy="546931"/>
            <a:chOff x="-5282" y="4042007"/>
            <a:chExt cx="8939013" cy="546931"/>
          </a:xfrm>
        </p:grpSpPr>
        <p:sp>
          <p:nvSpPr>
            <p:cNvPr id="125" name="Round Same Side Corner Rectangle 124">
              <a:extLst>
                <a:ext uri="{FF2B5EF4-FFF2-40B4-BE49-F238E27FC236}">
                  <a16:creationId xmlns:a16="http://schemas.microsoft.com/office/drawing/2014/main" id="{FFDEC393-FDC8-9C41-9C62-331B7F3C66BA}"/>
                </a:ext>
              </a:extLst>
            </p:cNvPr>
            <p:cNvSpPr/>
            <p:nvPr/>
          </p:nvSpPr>
          <p:spPr bwMode="auto">
            <a:xfrm rot="5400000">
              <a:off x="7792355" y="3251162"/>
              <a:ext cx="157974" cy="2124778"/>
            </a:xfrm>
            <a:prstGeom prst="round2SameRect">
              <a:avLst>
                <a:gd name="adj1" fmla="val 50000"/>
                <a:gd name="adj2" fmla="val 0"/>
              </a:avLst>
            </a:prstGeom>
            <a:solidFill>
              <a:schemeClr val="accent5"/>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69" name="Round Same Side Corner Rectangle 68">
              <a:extLst>
                <a:ext uri="{FF2B5EF4-FFF2-40B4-BE49-F238E27FC236}">
                  <a16:creationId xmlns:a16="http://schemas.microsoft.com/office/drawing/2014/main" id="{06D9D481-7313-8349-B3FC-C96E2CBEAD60}"/>
                </a:ext>
              </a:extLst>
            </p:cNvPr>
            <p:cNvSpPr/>
            <p:nvPr/>
          </p:nvSpPr>
          <p:spPr bwMode="auto">
            <a:xfrm rot="5400000">
              <a:off x="7240809" y="3251162"/>
              <a:ext cx="157974" cy="2124778"/>
            </a:xfrm>
            <a:prstGeom prst="round2SameRect">
              <a:avLst>
                <a:gd name="adj1" fmla="val 50000"/>
                <a:gd name="adj2" fmla="val 0"/>
              </a:avLst>
            </a:prstGeom>
            <a:solidFill>
              <a:srgbClr val="A6A94E"/>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73" name="Round Same Side Corner Rectangle 72">
              <a:extLst>
                <a:ext uri="{FF2B5EF4-FFF2-40B4-BE49-F238E27FC236}">
                  <a16:creationId xmlns:a16="http://schemas.microsoft.com/office/drawing/2014/main" id="{2BB2F1D9-7A81-7B43-B6FC-F987576B5117}"/>
                </a:ext>
              </a:extLst>
            </p:cNvPr>
            <p:cNvSpPr/>
            <p:nvPr/>
          </p:nvSpPr>
          <p:spPr bwMode="auto">
            <a:xfrm rot="5400000">
              <a:off x="6877955" y="3251162"/>
              <a:ext cx="157974" cy="2124778"/>
            </a:xfrm>
            <a:prstGeom prst="round2SameRect">
              <a:avLst>
                <a:gd name="adj1" fmla="val 50000"/>
                <a:gd name="adj2" fmla="val 0"/>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81" name="Round Same Side Corner Rectangle 80">
              <a:extLst>
                <a:ext uri="{FF2B5EF4-FFF2-40B4-BE49-F238E27FC236}">
                  <a16:creationId xmlns:a16="http://schemas.microsoft.com/office/drawing/2014/main" id="{4087BE9F-85F8-0245-9B40-3306E575E104}"/>
                </a:ext>
              </a:extLst>
            </p:cNvPr>
            <p:cNvSpPr/>
            <p:nvPr/>
          </p:nvSpPr>
          <p:spPr bwMode="auto">
            <a:xfrm rot="5400000">
              <a:off x="5745974" y="3251162"/>
              <a:ext cx="157974" cy="2124778"/>
            </a:xfrm>
            <a:prstGeom prst="round2SameRect">
              <a:avLst>
                <a:gd name="adj1" fmla="val 50000"/>
                <a:gd name="adj2" fmla="val 0"/>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85" name="Round Same Side Corner Rectangle 84">
              <a:extLst>
                <a:ext uri="{FF2B5EF4-FFF2-40B4-BE49-F238E27FC236}">
                  <a16:creationId xmlns:a16="http://schemas.microsoft.com/office/drawing/2014/main" id="{2C00B3D8-3DAC-474E-A90E-11493C03A6A8}"/>
                </a:ext>
              </a:extLst>
            </p:cNvPr>
            <p:cNvSpPr/>
            <p:nvPr/>
          </p:nvSpPr>
          <p:spPr bwMode="auto">
            <a:xfrm rot="5400000">
              <a:off x="4725089" y="3251162"/>
              <a:ext cx="157974" cy="2124778"/>
            </a:xfrm>
            <a:prstGeom prst="round2SameRect">
              <a:avLst>
                <a:gd name="adj1" fmla="val 50000"/>
                <a:gd name="adj2" fmla="val 0"/>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86" name="Round Same Side Corner Rectangle 85">
              <a:extLst>
                <a:ext uri="{FF2B5EF4-FFF2-40B4-BE49-F238E27FC236}">
                  <a16:creationId xmlns:a16="http://schemas.microsoft.com/office/drawing/2014/main" id="{E3ED61F1-6881-3F4F-8E45-D520A52C6B3C}"/>
                </a:ext>
              </a:extLst>
            </p:cNvPr>
            <p:cNvSpPr/>
            <p:nvPr/>
          </p:nvSpPr>
          <p:spPr bwMode="auto">
            <a:xfrm rot="5400000">
              <a:off x="3670021" y="3251162"/>
              <a:ext cx="157974" cy="2124778"/>
            </a:xfrm>
            <a:prstGeom prst="round2SameRect">
              <a:avLst>
                <a:gd name="adj1" fmla="val 50000"/>
                <a:gd name="adj2" fmla="val 0"/>
              </a:avLst>
            </a:prstGeom>
            <a:solidFill>
              <a:schemeClr val="accent5"/>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87" name="Round Same Side Corner Rectangle 86">
              <a:extLst>
                <a:ext uri="{FF2B5EF4-FFF2-40B4-BE49-F238E27FC236}">
                  <a16:creationId xmlns:a16="http://schemas.microsoft.com/office/drawing/2014/main" id="{E2114D2A-7D61-CE4D-810D-9D928D8DC10C}"/>
                </a:ext>
              </a:extLst>
            </p:cNvPr>
            <p:cNvSpPr/>
            <p:nvPr/>
          </p:nvSpPr>
          <p:spPr bwMode="auto">
            <a:xfrm rot="5400000">
              <a:off x="2623499" y="3251162"/>
              <a:ext cx="157974" cy="2124778"/>
            </a:xfrm>
            <a:prstGeom prst="round2SameRect">
              <a:avLst>
                <a:gd name="adj1" fmla="val 50000"/>
                <a:gd name="adj2" fmla="val 0"/>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90" name="Round Same Side Corner Rectangle 89">
              <a:extLst>
                <a:ext uri="{FF2B5EF4-FFF2-40B4-BE49-F238E27FC236}">
                  <a16:creationId xmlns:a16="http://schemas.microsoft.com/office/drawing/2014/main" id="{48B67567-B9F0-7448-91D4-29CD0C2D2636}"/>
                </a:ext>
              </a:extLst>
            </p:cNvPr>
            <p:cNvSpPr/>
            <p:nvPr/>
          </p:nvSpPr>
          <p:spPr bwMode="auto">
            <a:xfrm rot="5400000">
              <a:off x="1559886" y="3251162"/>
              <a:ext cx="157974" cy="2124778"/>
            </a:xfrm>
            <a:prstGeom prst="round2SameRect">
              <a:avLst>
                <a:gd name="adj1" fmla="val 50000"/>
                <a:gd name="adj2" fmla="val 0"/>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91" name="Round Same Side Corner Rectangle 90">
              <a:extLst>
                <a:ext uri="{FF2B5EF4-FFF2-40B4-BE49-F238E27FC236}">
                  <a16:creationId xmlns:a16="http://schemas.microsoft.com/office/drawing/2014/main" id="{BBDC3624-A421-474E-8BC0-EF660C37EAE7}"/>
                </a:ext>
              </a:extLst>
            </p:cNvPr>
            <p:cNvSpPr/>
            <p:nvPr/>
          </p:nvSpPr>
          <p:spPr bwMode="auto">
            <a:xfrm rot="5400000">
              <a:off x="717094" y="3512188"/>
              <a:ext cx="155448" cy="1600200"/>
            </a:xfrm>
            <a:prstGeom prst="round2SameRect">
              <a:avLst>
                <a:gd name="adj1" fmla="val 50000"/>
                <a:gd name="adj2" fmla="val 0"/>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grpSp>
          <p:nvGrpSpPr>
            <p:cNvPr id="101" name="Group 100">
              <a:extLst>
                <a:ext uri="{FF2B5EF4-FFF2-40B4-BE49-F238E27FC236}">
                  <a16:creationId xmlns:a16="http://schemas.microsoft.com/office/drawing/2014/main" id="{6BEE4F67-8F83-9146-BC7C-576044252A8B}"/>
                </a:ext>
              </a:extLst>
            </p:cNvPr>
            <p:cNvGrpSpPr/>
            <p:nvPr/>
          </p:nvGrpSpPr>
          <p:grpSpPr>
            <a:xfrm>
              <a:off x="329617" y="4042007"/>
              <a:ext cx="796996" cy="546931"/>
              <a:chOff x="994467" y="3555050"/>
              <a:chExt cx="796996" cy="546931"/>
            </a:xfrm>
            <a:effectLst>
              <a:outerShdw blurRad="63500" sx="102000" sy="102000" algn="ctr" rotWithShape="0">
                <a:prstClr val="black">
                  <a:alpha val="40000"/>
                </a:prstClr>
              </a:outerShdw>
            </a:effectLst>
          </p:grpSpPr>
          <p:sp>
            <p:nvSpPr>
              <p:cNvPr id="102" name="Oval 101">
                <a:extLst>
                  <a:ext uri="{FF2B5EF4-FFF2-40B4-BE49-F238E27FC236}">
                    <a16:creationId xmlns:a16="http://schemas.microsoft.com/office/drawing/2014/main" id="{128F6C0A-CA95-414B-8FE6-2C5AB03521AF}"/>
                  </a:ext>
                </a:extLst>
              </p:cNvPr>
              <p:cNvSpPr/>
              <p:nvPr/>
            </p:nvSpPr>
            <p:spPr bwMode="auto">
              <a:xfrm>
                <a:off x="1119500" y="3555050"/>
                <a:ext cx="546931" cy="546931"/>
              </a:xfrm>
              <a:prstGeom prst="ellipse">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103" name="Rectangle 102">
                <a:extLst>
                  <a:ext uri="{FF2B5EF4-FFF2-40B4-BE49-F238E27FC236}">
                    <a16:creationId xmlns:a16="http://schemas.microsoft.com/office/drawing/2014/main" id="{6CBA0106-403F-BF48-B872-3DF1157C26CD}"/>
                  </a:ext>
                </a:extLst>
              </p:cNvPr>
              <p:cNvSpPr/>
              <p:nvPr/>
            </p:nvSpPr>
            <p:spPr bwMode="auto">
              <a:xfrm>
                <a:off x="994467" y="3718249"/>
                <a:ext cx="796996" cy="215444"/>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400" b="1" dirty="0">
                    <a:solidFill>
                      <a:schemeClr val="bg1"/>
                    </a:solidFill>
                    <a:latin typeface="Calibri" panose="020F0502020204030204" pitchFamily="34" charset="0"/>
                    <a:cs typeface="Calibri" panose="020F0502020204030204" pitchFamily="34" charset="0"/>
                  </a:rPr>
                  <a:t>1941</a:t>
                </a:r>
                <a:endParaRPr lang="en-US" sz="1400" b="1" baseline="30000" dirty="0">
                  <a:solidFill>
                    <a:schemeClr val="bg1"/>
                  </a:solidFill>
                  <a:latin typeface="Calibri" panose="020F0502020204030204" pitchFamily="34" charset="0"/>
                  <a:cs typeface="Calibri" panose="020F0502020204030204" pitchFamily="34" charset="0"/>
                </a:endParaRPr>
              </a:p>
            </p:txBody>
          </p:sp>
        </p:grpSp>
        <p:grpSp>
          <p:nvGrpSpPr>
            <p:cNvPr id="104" name="Group 103">
              <a:extLst>
                <a:ext uri="{FF2B5EF4-FFF2-40B4-BE49-F238E27FC236}">
                  <a16:creationId xmlns:a16="http://schemas.microsoft.com/office/drawing/2014/main" id="{2E56D91A-D765-5143-92E7-705B5B85BA8A}"/>
                </a:ext>
              </a:extLst>
            </p:cNvPr>
            <p:cNvGrpSpPr/>
            <p:nvPr/>
          </p:nvGrpSpPr>
          <p:grpSpPr>
            <a:xfrm>
              <a:off x="1384804" y="4042007"/>
              <a:ext cx="796996" cy="546931"/>
              <a:chOff x="994467" y="3555050"/>
              <a:chExt cx="796996" cy="546931"/>
            </a:xfrm>
            <a:effectLst>
              <a:outerShdw blurRad="63500" sx="102000" sy="102000" algn="ctr" rotWithShape="0">
                <a:prstClr val="black">
                  <a:alpha val="40000"/>
                </a:prstClr>
              </a:outerShdw>
            </a:effectLst>
          </p:grpSpPr>
          <p:sp>
            <p:nvSpPr>
              <p:cNvPr id="105" name="Oval 104">
                <a:extLst>
                  <a:ext uri="{FF2B5EF4-FFF2-40B4-BE49-F238E27FC236}">
                    <a16:creationId xmlns:a16="http://schemas.microsoft.com/office/drawing/2014/main" id="{17F74F3F-8752-4A4F-A8D4-CE46DCDAE51A}"/>
                  </a:ext>
                </a:extLst>
              </p:cNvPr>
              <p:cNvSpPr/>
              <p:nvPr/>
            </p:nvSpPr>
            <p:spPr bwMode="auto">
              <a:xfrm>
                <a:off x="1119500" y="3555050"/>
                <a:ext cx="546931" cy="546931"/>
              </a:xfrm>
              <a:prstGeom prst="ellipse">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106" name="Rectangle 105">
                <a:extLst>
                  <a:ext uri="{FF2B5EF4-FFF2-40B4-BE49-F238E27FC236}">
                    <a16:creationId xmlns:a16="http://schemas.microsoft.com/office/drawing/2014/main" id="{FCE82B91-9FC2-2243-8567-0714E0946EDE}"/>
                  </a:ext>
                </a:extLst>
              </p:cNvPr>
              <p:cNvSpPr/>
              <p:nvPr/>
            </p:nvSpPr>
            <p:spPr bwMode="auto">
              <a:xfrm>
                <a:off x="994467" y="3718249"/>
                <a:ext cx="796996" cy="215444"/>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400" b="1" dirty="0">
                    <a:solidFill>
                      <a:schemeClr val="bg1"/>
                    </a:solidFill>
                    <a:latin typeface="Calibri" panose="020F0502020204030204" pitchFamily="34" charset="0"/>
                    <a:cs typeface="Calibri" panose="020F0502020204030204" pitchFamily="34" charset="0"/>
                  </a:rPr>
                  <a:t>1959</a:t>
                </a:r>
                <a:endParaRPr lang="en-US" sz="1400" b="1" baseline="30000" dirty="0">
                  <a:solidFill>
                    <a:schemeClr val="bg1"/>
                  </a:solidFill>
                  <a:latin typeface="Calibri" panose="020F0502020204030204" pitchFamily="34" charset="0"/>
                  <a:cs typeface="Calibri" panose="020F0502020204030204" pitchFamily="34" charset="0"/>
                </a:endParaRPr>
              </a:p>
            </p:txBody>
          </p:sp>
        </p:grpSp>
        <p:grpSp>
          <p:nvGrpSpPr>
            <p:cNvPr id="107" name="Group 106">
              <a:extLst>
                <a:ext uri="{FF2B5EF4-FFF2-40B4-BE49-F238E27FC236}">
                  <a16:creationId xmlns:a16="http://schemas.microsoft.com/office/drawing/2014/main" id="{B73D26F1-5DAD-3843-BFBF-A9D205D173B4}"/>
                </a:ext>
              </a:extLst>
            </p:cNvPr>
            <p:cNvGrpSpPr/>
            <p:nvPr/>
          </p:nvGrpSpPr>
          <p:grpSpPr>
            <a:xfrm>
              <a:off x="2439991" y="4042007"/>
              <a:ext cx="796996" cy="546931"/>
              <a:chOff x="994467" y="3555050"/>
              <a:chExt cx="796996" cy="546931"/>
            </a:xfrm>
            <a:effectLst>
              <a:outerShdw blurRad="63500" sx="102000" sy="102000" algn="ctr" rotWithShape="0">
                <a:prstClr val="black">
                  <a:alpha val="40000"/>
                </a:prstClr>
              </a:outerShdw>
            </a:effectLst>
          </p:grpSpPr>
          <p:sp>
            <p:nvSpPr>
              <p:cNvPr id="108" name="Oval 107">
                <a:extLst>
                  <a:ext uri="{FF2B5EF4-FFF2-40B4-BE49-F238E27FC236}">
                    <a16:creationId xmlns:a16="http://schemas.microsoft.com/office/drawing/2014/main" id="{B18D5726-1227-4E44-B043-A67BDEAFFD4D}"/>
                  </a:ext>
                </a:extLst>
              </p:cNvPr>
              <p:cNvSpPr/>
              <p:nvPr/>
            </p:nvSpPr>
            <p:spPr bwMode="auto">
              <a:xfrm>
                <a:off x="1119500" y="3555050"/>
                <a:ext cx="546931" cy="546931"/>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109" name="Rectangle 108">
                <a:extLst>
                  <a:ext uri="{FF2B5EF4-FFF2-40B4-BE49-F238E27FC236}">
                    <a16:creationId xmlns:a16="http://schemas.microsoft.com/office/drawing/2014/main" id="{6BA3959C-640D-814C-8923-FEF1B595A6F7}"/>
                  </a:ext>
                </a:extLst>
              </p:cNvPr>
              <p:cNvSpPr/>
              <p:nvPr/>
            </p:nvSpPr>
            <p:spPr bwMode="auto">
              <a:xfrm>
                <a:off x="994467" y="3718249"/>
                <a:ext cx="796996" cy="215444"/>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400" b="1" dirty="0">
                    <a:solidFill>
                      <a:schemeClr val="bg1"/>
                    </a:solidFill>
                    <a:latin typeface="Calibri" panose="020F0502020204030204" pitchFamily="34" charset="0"/>
                    <a:cs typeface="Calibri" panose="020F0502020204030204" pitchFamily="34" charset="0"/>
                  </a:rPr>
                  <a:t>1967</a:t>
                </a:r>
                <a:endParaRPr lang="en-US" sz="1400" b="1" baseline="30000" dirty="0">
                  <a:solidFill>
                    <a:schemeClr val="bg1"/>
                  </a:solidFill>
                  <a:latin typeface="Calibri" panose="020F0502020204030204" pitchFamily="34" charset="0"/>
                  <a:cs typeface="Calibri" panose="020F0502020204030204" pitchFamily="34" charset="0"/>
                </a:endParaRPr>
              </a:p>
            </p:txBody>
          </p:sp>
        </p:grpSp>
        <p:grpSp>
          <p:nvGrpSpPr>
            <p:cNvPr id="110" name="Group 109">
              <a:extLst>
                <a:ext uri="{FF2B5EF4-FFF2-40B4-BE49-F238E27FC236}">
                  <a16:creationId xmlns:a16="http://schemas.microsoft.com/office/drawing/2014/main" id="{80AFA57A-FE74-4E45-80B0-D7BABB4C1DCA}"/>
                </a:ext>
              </a:extLst>
            </p:cNvPr>
            <p:cNvGrpSpPr/>
            <p:nvPr/>
          </p:nvGrpSpPr>
          <p:grpSpPr>
            <a:xfrm>
              <a:off x="3495178" y="4042007"/>
              <a:ext cx="796996" cy="546931"/>
              <a:chOff x="994467" y="3555050"/>
              <a:chExt cx="796996" cy="546931"/>
            </a:xfrm>
            <a:effectLst>
              <a:outerShdw blurRad="63500" sx="102000" sy="102000" algn="ctr" rotWithShape="0">
                <a:prstClr val="black">
                  <a:alpha val="40000"/>
                </a:prstClr>
              </a:outerShdw>
            </a:effectLst>
          </p:grpSpPr>
          <p:sp>
            <p:nvSpPr>
              <p:cNvPr id="111" name="Oval 110">
                <a:extLst>
                  <a:ext uri="{FF2B5EF4-FFF2-40B4-BE49-F238E27FC236}">
                    <a16:creationId xmlns:a16="http://schemas.microsoft.com/office/drawing/2014/main" id="{898F96B9-6683-5F49-AF99-86241156413A}"/>
                  </a:ext>
                </a:extLst>
              </p:cNvPr>
              <p:cNvSpPr/>
              <p:nvPr/>
            </p:nvSpPr>
            <p:spPr bwMode="auto">
              <a:xfrm>
                <a:off x="1119500" y="3555050"/>
                <a:ext cx="546931" cy="546931"/>
              </a:xfrm>
              <a:prstGeom prst="ellipse">
                <a:avLst/>
              </a:prstGeom>
              <a:solidFill>
                <a:schemeClr val="accent5"/>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112" name="Rectangle 111">
                <a:extLst>
                  <a:ext uri="{FF2B5EF4-FFF2-40B4-BE49-F238E27FC236}">
                    <a16:creationId xmlns:a16="http://schemas.microsoft.com/office/drawing/2014/main" id="{193487A2-4046-5841-B4CB-D3075CEC7E9D}"/>
                  </a:ext>
                </a:extLst>
              </p:cNvPr>
              <p:cNvSpPr/>
              <p:nvPr/>
            </p:nvSpPr>
            <p:spPr bwMode="auto">
              <a:xfrm>
                <a:off x="994467" y="3718249"/>
                <a:ext cx="796996" cy="215444"/>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400" b="1" dirty="0">
                    <a:solidFill>
                      <a:schemeClr val="bg1"/>
                    </a:solidFill>
                    <a:latin typeface="Calibri" panose="020F0502020204030204" pitchFamily="34" charset="0"/>
                    <a:cs typeface="Calibri" panose="020F0502020204030204" pitchFamily="34" charset="0"/>
                  </a:rPr>
                  <a:t>1984</a:t>
                </a:r>
                <a:endParaRPr lang="en-US" sz="1400" b="1" baseline="30000" dirty="0">
                  <a:solidFill>
                    <a:schemeClr val="bg1"/>
                  </a:solidFill>
                  <a:latin typeface="Calibri" panose="020F0502020204030204" pitchFamily="34" charset="0"/>
                  <a:cs typeface="Calibri" panose="020F0502020204030204" pitchFamily="34" charset="0"/>
                </a:endParaRPr>
              </a:p>
            </p:txBody>
          </p:sp>
        </p:grpSp>
        <p:grpSp>
          <p:nvGrpSpPr>
            <p:cNvPr id="113" name="Group 112">
              <a:extLst>
                <a:ext uri="{FF2B5EF4-FFF2-40B4-BE49-F238E27FC236}">
                  <a16:creationId xmlns:a16="http://schemas.microsoft.com/office/drawing/2014/main" id="{D6E61EE1-87C2-5A4C-9426-6BAF4263DB17}"/>
                </a:ext>
              </a:extLst>
            </p:cNvPr>
            <p:cNvGrpSpPr/>
            <p:nvPr/>
          </p:nvGrpSpPr>
          <p:grpSpPr>
            <a:xfrm>
              <a:off x="4550365" y="4042007"/>
              <a:ext cx="796996" cy="546931"/>
              <a:chOff x="994467" y="3555050"/>
              <a:chExt cx="796996" cy="546931"/>
            </a:xfrm>
            <a:effectLst>
              <a:outerShdw blurRad="63500" sx="102000" sy="102000" algn="ctr" rotWithShape="0">
                <a:prstClr val="black">
                  <a:alpha val="40000"/>
                </a:prstClr>
              </a:outerShdw>
            </a:effectLst>
          </p:grpSpPr>
          <p:sp>
            <p:nvSpPr>
              <p:cNvPr id="114" name="Oval 113">
                <a:extLst>
                  <a:ext uri="{FF2B5EF4-FFF2-40B4-BE49-F238E27FC236}">
                    <a16:creationId xmlns:a16="http://schemas.microsoft.com/office/drawing/2014/main" id="{A1FE1495-76C4-844C-A4B0-B1BB6A373737}"/>
                  </a:ext>
                </a:extLst>
              </p:cNvPr>
              <p:cNvSpPr/>
              <p:nvPr/>
            </p:nvSpPr>
            <p:spPr bwMode="auto">
              <a:xfrm>
                <a:off x="1119500" y="3555050"/>
                <a:ext cx="546931" cy="546931"/>
              </a:xfrm>
              <a:prstGeom prst="ellipse">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115" name="Rectangle 114">
                <a:extLst>
                  <a:ext uri="{FF2B5EF4-FFF2-40B4-BE49-F238E27FC236}">
                    <a16:creationId xmlns:a16="http://schemas.microsoft.com/office/drawing/2014/main" id="{4B447D2A-7247-5E49-AC1E-6ADCA513028E}"/>
                  </a:ext>
                </a:extLst>
              </p:cNvPr>
              <p:cNvSpPr/>
              <p:nvPr/>
            </p:nvSpPr>
            <p:spPr bwMode="auto">
              <a:xfrm>
                <a:off x="994467" y="3718249"/>
                <a:ext cx="796996" cy="215444"/>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400" b="1" dirty="0">
                    <a:solidFill>
                      <a:schemeClr val="bg1"/>
                    </a:solidFill>
                    <a:latin typeface="Calibri" panose="020F0502020204030204" pitchFamily="34" charset="0"/>
                    <a:cs typeface="Calibri" panose="020F0502020204030204" pitchFamily="34" charset="0"/>
                  </a:rPr>
                  <a:t>2007</a:t>
                </a:r>
                <a:endParaRPr lang="en-US" sz="1400" b="1" baseline="30000" dirty="0">
                  <a:solidFill>
                    <a:schemeClr val="bg1"/>
                  </a:solidFill>
                  <a:latin typeface="Calibri" panose="020F0502020204030204" pitchFamily="34" charset="0"/>
                  <a:cs typeface="Calibri" panose="020F0502020204030204" pitchFamily="34" charset="0"/>
                </a:endParaRPr>
              </a:p>
            </p:txBody>
          </p:sp>
        </p:grpSp>
        <p:grpSp>
          <p:nvGrpSpPr>
            <p:cNvPr id="116" name="Group 115">
              <a:extLst>
                <a:ext uri="{FF2B5EF4-FFF2-40B4-BE49-F238E27FC236}">
                  <a16:creationId xmlns:a16="http://schemas.microsoft.com/office/drawing/2014/main" id="{8FDF3435-B4C1-3C40-89EB-182684CAA99D}"/>
                </a:ext>
              </a:extLst>
            </p:cNvPr>
            <p:cNvGrpSpPr/>
            <p:nvPr/>
          </p:nvGrpSpPr>
          <p:grpSpPr>
            <a:xfrm>
              <a:off x="5605552" y="4042007"/>
              <a:ext cx="796996" cy="546931"/>
              <a:chOff x="994467" y="3555050"/>
              <a:chExt cx="796996" cy="546931"/>
            </a:xfrm>
            <a:effectLst>
              <a:outerShdw blurRad="63500" sx="102000" sy="102000" algn="ctr" rotWithShape="0">
                <a:prstClr val="black">
                  <a:alpha val="40000"/>
                </a:prstClr>
              </a:outerShdw>
            </a:effectLst>
          </p:grpSpPr>
          <p:sp>
            <p:nvSpPr>
              <p:cNvPr id="117" name="Oval 116">
                <a:extLst>
                  <a:ext uri="{FF2B5EF4-FFF2-40B4-BE49-F238E27FC236}">
                    <a16:creationId xmlns:a16="http://schemas.microsoft.com/office/drawing/2014/main" id="{D914BF84-0FC2-C643-BC29-4DF2D01C10BE}"/>
                  </a:ext>
                </a:extLst>
              </p:cNvPr>
              <p:cNvSpPr/>
              <p:nvPr/>
            </p:nvSpPr>
            <p:spPr bwMode="auto">
              <a:xfrm>
                <a:off x="1119500" y="3555050"/>
                <a:ext cx="546931" cy="546931"/>
              </a:xfrm>
              <a:prstGeom prst="ellipse">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118" name="Rectangle 117">
                <a:extLst>
                  <a:ext uri="{FF2B5EF4-FFF2-40B4-BE49-F238E27FC236}">
                    <a16:creationId xmlns:a16="http://schemas.microsoft.com/office/drawing/2014/main" id="{3BB03867-AE3B-274E-9D82-575C82383A95}"/>
                  </a:ext>
                </a:extLst>
              </p:cNvPr>
              <p:cNvSpPr/>
              <p:nvPr/>
            </p:nvSpPr>
            <p:spPr bwMode="auto">
              <a:xfrm>
                <a:off x="994467" y="3718249"/>
                <a:ext cx="796996" cy="215444"/>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400" b="1" dirty="0">
                    <a:solidFill>
                      <a:schemeClr val="bg1"/>
                    </a:solidFill>
                    <a:latin typeface="Calibri" panose="020F0502020204030204" pitchFamily="34" charset="0"/>
                    <a:cs typeface="Calibri" panose="020F0502020204030204" pitchFamily="34" charset="0"/>
                  </a:rPr>
                  <a:t>2010</a:t>
                </a:r>
                <a:endParaRPr lang="en-US" sz="1400" b="1" baseline="30000" dirty="0">
                  <a:solidFill>
                    <a:schemeClr val="bg1"/>
                  </a:solidFill>
                  <a:latin typeface="Calibri" panose="020F0502020204030204" pitchFamily="34" charset="0"/>
                  <a:cs typeface="Calibri" panose="020F0502020204030204" pitchFamily="34" charset="0"/>
                </a:endParaRPr>
              </a:p>
            </p:txBody>
          </p:sp>
        </p:grpSp>
        <p:grpSp>
          <p:nvGrpSpPr>
            <p:cNvPr id="119" name="Group 118">
              <a:extLst>
                <a:ext uri="{FF2B5EF4-FFF2-40B4-BE49-F238E27FC236}">
                  <a16:creationId xmlns:a16="http://schemas.microsoft.com/office/drawing/2014/main" id="{A62E4226-82A6-854A-A7ED-404DC753ADE3}"/>
                </a:ext>
              </a:extLst>
            </p:cNvPr>
            <p:cNvGrpSpPr/>
            <p:nvPr/>
          </p:nvGrpSpPr>
          <p:grpSpPr>
            <a:xfrm>
              <a:off x="6660739" y="4042007"/>
              <a:ext cx="796996" cy="546931"/>
              <a:chOff x="994467" y="3555050"/>
              <a:chExt cx="796996" cy="546931"/>
            </a:xfrm>
            <a:effectLst>
              <a:outerShdw blurRad="63500" sx="102000" sy="102000" algn="ctr" rotWithShape="0">
                <a:prstClr val="black">
                  <a:alpha val="40000"/>
                </a:prstClr>
              </a:outerShdw>
            </a:effectLst>
          </p:grpSpPr>
          <p:sp>
            <p:nvSpPr>
              <p:cNvPr id="120" name="Oval 119">
                <a:extLst>
                  <a:ext uri="{FF2B5EF4-FFF2-40B4-BE49-F238E27FC236}">
                    <a16:creationId xmlns:a16="http://schemas.microsoft.com/office/drawing/2014/main" id="{B90D8ADF-77CB-2B4E-8553-2C1446601792}"/>
                  </a:ext>
                </a:extLst>
              </p:cNvPr>
              <p:cNvSpPr/>
              <p:nvPr/>
            </p:nvSpPr>
            <p:spPr bwMode="auto">
              <a:xfrm>
                <a:off x="1119500" y="3555050"/>
                <a:ext cx="546931" cy="546931"/>
              </a:xfrm>
              <a:prstGeom prst="ellipse">
                <a:avLst/>
              </a:prstGeom>
              <a:solidFill>
                <a:schemeClr val="accent2"/>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121" name="Rectangle 120">
                <a:extLst>
                  <a:ext uri="{FF2B5EF4-FFF2-40B4-BE49-F238E27FC236}">
                    <a16:creationId xmlns:a16="http://schemas.microsoft.com/office/drawing/2014/main" id="{38AE14EF-E29E-9D4D-A92F-A0169D8B8FE7}"/>
                  </a:ext>
                </a:extLst>
              </p:cNvPr>
              <p:cNvSpPr/>
              <p:nvPr/>
            </p:nvSpPr>
            <p:spPr bwMode="auto">
              <a:xfrm>
                <a:off x="994467" y="3718249"/>
                <a:ext cx="796996" cy="215444"/>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400" b="1" dirty="0">
                    <a:solidFill>
                      <a:schemeClr val="bg1"/>
                    </a:solidFill>
                    <a:latin typeface="Calibri" panose="020F0502020204030204" pitchFamily="34" charset="0"/>
                    <a:cs typeface="Calibri" panose="020F0502020204030204" pitchFamily="34" charset="0"/>
                  </a:rPr>
                  <a:t>2015</a:t>
                </a:r>
                <a:endParaRPr lang="en-US" sz="1400" b="1" baseline="30000" dirty="0">
                  <a:solidFill>
                    <a:schemeClr val="bg1"/>
                  </a:solidFill>
                  <a:latin typeface="Calibri" panose="020F0502020204030204" pitchFamily="34" charset="0"/>
                  <a:cs typeface="Calibri" panose="020F0502020204030204" pitchFamily="34" charset="0"/>
                </a:endParaRPr>
              </a:p>
            </p:txBody>
          </p:sp>
        </p:grpSp>
        <p:grpSp>
          <p:nvGrpSpPr>
            <p:cNvPr id="122" name="Group 121">
              <a:extLst>
                <a:ext uri="{FF2B5EF4-FFF2-40B4-BE49-F238E27FC236}">
                  <a16:creationId xmlns:a16="http://schemas.microsoft.com/office/drawing/2014/main" id="{068BA0EB-57E8-884F-AF64-9AE833169B2D}"/>
                </a:ext>
              </a:extLst>
            </p:cNvPr>
            <p:cNvGrpSpPr/>
            <p:nvPr/>
          </p:nvGrpSpPr>
          <p:grpSpPr>
            <a:xfrm>
              <a:off x="7715929" y="4042007"/>
              <a:ext cx="796996" cy="546931"/>
              <a:chOff x="994467" y="3555050"/>
              <a:chExt cx="796996" cy="546931"/>
            </a:xfrm>
            <a:effectLst>
              <a:outerShdw blurRad="63500" sx="102000" sy="102000" algn="ctr" rotWithShape="0">
                <a:prstClr val="black">
                  <a:alpha val="40000"/>
                </a:prstClr>
              </a:outerShdw>
            </a:effectLst>
          </p:grpSpPr>
          <p:sp>
            <p:nvSpPr>
              <p:cNvPr id="123" name="Oval 122">
                <a:extLst>
                  <a:ext uri="{FF2B5EF4-FFF2-40B4-BE49-F238E27FC236}">
                    <a16:creationId xmlns:a16="http://schemas.microsoft.com/office/drawing/2014/main" id="{4CDFCC0D-803F-6046-8914-FDEF696A51D1}"/>
                  </a:ext>
                </a:extLst>
              </p:cNvPr>
              <p:cNvSpPr/>
              <p:nvPr/>
            </p:nvSpPr>
            <p:spPr bwMode="auto">
              <a:xfrm>
                <a:off x="1119500" y="3555050"/>
                <a:ext cx="546931" cy="546931"/>
              </a:xfrm>
              <a:prstGeom prst="ellipse">
                <a:avLst/>
              </a:prstGeom>
              <a:solidFill>
                <a:schemeClr val="accent5"/>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124" name="Rectangle 123">
                <a:extLst>
                  <a:ext uri="{FF2B5EF4-FFF2-40B4-BE49-F238E27FC236}">
                    <a16:creationId xmlns:a16="http://schemas.microsoft.com/office/drawing/2014/main" id="{4AC9F827-6D00-AD4A-B412-6FE5F14B65B9}"/>
                  </a:ext>
                </a:extLst>
              </p:cNvPr>
              <p:cNvSpPr/>
              <p:nvPr/>
            </p:nvSpPr>
            <p:spPr bwMode="auto">
              <a:xfrm>
                <a:off x="994467" y="3718249"/>
                <a:ext cx="796996" cy="215444"/>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400" b="1" dirty="0">
                    <a:solidFill>
                      <a:schemeClr val="bg1"/>
                    </a:solidFill>
                    <a:latin typeface="Calibri" panose="020F0502020204030204" pitchFamily="34" charset="0"/>
                    <a:cs typeface="Calibri" panose="020F0502020204030204" pitchFamily="34" charset="0"/>
                  </a:rPr>
                  <a:t>2020</a:t>
                </a:r>
                <a:endParaRPr lang="en-US" sz="1400" b="1" baseline="30000" dirty="0">
                  <a:solidFill>
                    <a:schemeClr val="bg1"/>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8327722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69F920-2ECF-B843-8FE8-330F441435F3}"/>
              </a:ext>
            </a:extLst>
          </p:cNvPr>
          <p:cNvSpPr/>
          <p:nvPr/>
        </p:nvSpPr>
        <p:spPr bwMode="auto">
          <a:xfrm>
            <a:off x="419100" y="1112808"/>
            <a:ext cx="8299008" cy="3994030"/>
          </a:xfrm>
          <a:prstGeom prst="roundRect">
            <a:avLst>
              <a:gd name="adj" fmla="val 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nvGrpSpPr>
          <p:cNvPr id="45" name="Group 44">
            <a:extLst>
              <a:ext uri="{FF2B5EF4-FFF2-40B4-BE49-F238E27FC236}">
                <a16:creationId xmlns:a16="http://schemas.microsoft.com/office/drawing/2014/main" id="{A3DB02B5-AE3B-5346-A880-4E46875ABAE6}"/>
              </a:ext>
            </a:extLst>
          </p:cNvPr>
          <p:cNvGrpSpPr/>
          <p:nvPr/>
        </p:nvGrpSpPr>
        <p:grpSpPr>
          <a:xfrm rot="19576972" flipH="1">
            <a:off x="3039186" y="3508635"/>
            <a:ext cx="1361154" cy="1386875"/>
            <a:chOff x="1941823" y="1800046"/>
            <a:chExt cx="1361154" cy="1386875"/>
          </a:xfrm>
        </p:grpSpPr>
        <p:sp>
          <p:nvSpPr>
            <p:cNvPr id="46" name="Circular Arrow 45">
              <a:extLst>
                <a:ext uri="{FF2B5EF4-FFF2-40B4-BE49-F238E27FC236}">
                  <a16:creationId xmlns:a16="http://schemas.microsoft.com/office/drawing/2014/main" id="{AAF11ABA-B383-4D4E-9429-DE1BEC14C173}"/>
                </a:ext>
              </a:extLst>
            </p:cNvPr>
            <p:cNvSpPr/>
            <p:nvPr/>
          </p:nvSpPr>
          <p:spPr bwMode="auto">
            <a:xfrm rot="19800000" flipH="1">
              <a:off x="1941823" y="1800046"/>
              <a:ext cx="1306791" cy="1342898"/>
            </a:xfrm>
            <a:prstGeom prst="circularArrow">
              <a:avLst>
                <a:gd name="adj1" fmla="val 12500"/>
                <a:gd name="adj2" fmla="val 1142319"/>
                <a:gd name="adj3" fmla="val 20457681"/>
                <a:gd name="adj4" fmla="val 16260060"/>
                <a:gd name="adj5" fmla="val 12642"/>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47" name="Circular Arrow 46">
              <a:extLst>
                <a:ext uri="{FF2B5EF4-FFF2-40B4-BE49-F238E27FC236}">
                  <a16:creationId xmlns:a16="http://schemas.microsoft.com/office/drawing/2014/main" id="{7B5890BF-8A4C-4441-A49B-86BDA9AE20C0}"/>
                </a:ext>
              </a:extLst>
            </p:cNvPr>
            <p:cNvSpPr/>
            <p:nvPr/>
          </p:nvSpPr>
          <p:spPr bwMode="auto">
            <a:xfrm rot="19800000" flipH="1">
              <a:off x="1996186" y="1844023"/>
              <a:ext cx="1306791" cy="1342898"/>
            </a:xfrm>
            <a:prstGeom prst="circularArrow">
              <a:avLst>
                <a:gd name="adj1" fmla="val 12500"/>
                <a:gd name="adj2" fmla="val 1142319"/>
                <a:gd name="adj3" fmla="val 20457681"/>
                <a:gd name="adj4" fmla="val 16260060"/>
                <a:gd name="adj5" fmla="val 12642"/>
              </a:avLst>
            </a:prstGeom>
            <a:no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grpSp>
      <p:grpSp>
        <p:nvGrpSpPr>
          <p:cNvPr id="48" name="Group 47">
            <a:extLst>
              <a:ext uri="{FF2B5EF4-FFF2-40B4-BE49-F238E27FC236}">
                <a16:creationId xmlns:a16="http://schemas.microsoft.com/office/drawing/2014/main" id="{20C6B8D1-3253-A240-88A9-78D8EC547ED1}"/>
              </a:ext>
            </a:extLst>
          </p:cNvPr>
          <p:cNvGrpSpPr/>
          <p:nvPr/>
        </p:nvGrpSpPr>
        <p:grpSpPr>
          <a:xfrm rot="1840369">
            <a:off x="4663440" y="3501949"/>
            <a:ext cx="1361155" cy="1386876"/>
            <a:chOff x="1789422" y="1647645"/>
            <a:chExt cx="1361155" cy="1386876"/>
          </a:xfrm>
        </p:grpSpPr>
        <p:sp>
          <p:nvSpPr>
            <p:cNvPr id="49" name="Circular Arrow 48">
              <a:extLst>
                <a:ext uri="{FF2B5EF4-FFF2-40B4-BE49-F238E27FC236}">
                  <a16:creationId xmlns:a16="http://schemas.microsoft.com/office/drawing/2014/main" id="{81590E36-2E76-184A-8E9E-C13B6965FE21}"/>
                </a:ext>
              </a:extLst>
            </p:cNvPr>
            <p:cNvSpPr/>
            <p:nvPr/>
          </p:nvSpPr>
          <p:spPr bwMode="auto">
            <a:xfrm rot="19800000" flipH="1">
              <a:off x="1789422" y="1647645"/>
              <a:ext cx="1306791" cy="1342898"/>
            </a:xfrm>
            <a:prstGeom prst="circularArrow">
              <a:avLst>
                <a:gd name="adj1" fmla="val 12500"/>
                <a:gd name="adj2" fmla="val 1142319"/>
                <a:gd name="adj3" fmla="val 20457681"/>
                <a:gd name="adj4" fmla="val 16260060"/>
                <a:gd name="adj5" fmla="val 12642"/>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50" name="Circular Arrow 49">
              <a:extLst>
                <a:ext uri="{FF2B5EF4-FFF2-40B4-BE49-F238E27FC236}">
                  <a16:creationId xmlns:a16="http://schemas.microsoft.com/office/drawing/2014/main" id="{B70AE31D-9D5D-7A46-B05E-24837233EC17}"/>
                </a:ext>
              </a:extLst>
            </p:cNvPr>
            <p:cNvSpPr/>
            <p:nvPr/>
          </p:nvSpPr>
          <p:spPr bwMode="auto">
            <a:xfrm rot="19800000" flipH="1">
              <a:off x="1843786" y="1691623"/>
              <a:ext cx="1306791" cy="1342898"/>
            </a:xfrm>
            <a:prstGeom prst="circularArrow">
              <a:avLst>
                <a:gd name="adj1" fmla="val 12500"/>
                <a:gd name="adj2" fmla="val 1142319"/>
                <a:gd name="adj3" fmla="val 20457681"/>
                <a:gd name="adj4" fmla="val 16260060"/>
                <a:gd name="adj5" fmla="val 12642"/>
              </a:avLst>
            </a:prstGeom>
            <a:no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grpSp>
      <p:sp>
        <p:nvSpPr>
          <p:cNvPr id="2" name="Title 1">
            <a:extLst>
              <a:ext uri="{FF2B5EF4-FFF2-40B4-BE49-F238E27FC236}">
                <a16:creationId xmlns:a16="http://schemas.microsoft.com/office/drawing/2014/main" id="{DBEB9B8A-2C6D-4778-839A-42816C3BCAA3}"/>
              </a:ext>
            </a:extLst>
          </p:cNvPr>
          <p:cNvSpPr>
            <a:spLocks noGrp="1"/>
          </p:cNvSpPr>
          <p:nvPr>
            <p:ph type="title"/>
          </p:nvPr>
        </p:nvSpPr>
        <p:spPr>
          <a:xfrm>
            <a:off x="419100" y="68015"/>
            <a:ext cx="8299009" cy="822620"/>
          </a:xfrm>
        </p:spPr>
        <p:txBody>
          <a:bodyPr/>
          <a:lstStyle/>
          <a:p>
            <a:r>
              <a:rPr lang="en-US" dirty="0"/>
              <a:t>Defining Castration Levels in Men With Prostate Cancer</a:t>
            </a:r>
          </a:p>
        </p:txBody>
      </p:sp>
      <p:sp>
        <p:nvSpPr>
          <p:cNvPr id="3" name="Content Placeholder 2">
            <a:extLst>
              <a:ext uri="{FF2B5EF4-FFF2-40B4-BE49-F238E27FC236}">
                <a16:creationId xmlns:a16="http://schemas.microsoft.com/office/drawing/2014/main" id="{8C02DD1E-41A9-4237-B689-25F346D38450}"/>
              </a:ext>
            </a:extLst>
          </p:cNvPr>
          <p:cNvSpPr>
            <a:spLocks noGrp="1"/>
          </p:cNvSpPr>
          <p:nvPr>
            <p:ph idx="1"/>
          </p:nvPr>
        </p:nvSpPr>
        <p:spPr>
          <a:xfrm>
            <a:off x="2573480" y="4201148"/>
            <a:ext cx="3883503" cy="1195078"/>
          </a:xfrm>
          <a:noFill/>
        </p:spPr>
        <p:txBody>
          <a:bodyPr/>
          <a:lstStyle/>
          <a:p>
            <a:pPr lvl="0" algn="ctr" defTabSz="914400">
              <a:buSzPct val="130000"/>
            </a:pPr>
            <a:r>
              <a:rPr lang="en-US" sz="1600" b="1" dirty="0">
                <a:cs typeface="Arial"/>
              </a:rPr>
              <a:t>Long-term T levels &lt;20 ng/dL are associated with better health outcomes compared with levels &lt;50 ng/dL</a:t>
            </a:r>
            <a:r>
              <a:rPr lang="en-US" sz="1600" b="1" baseline="30000" dirty="0">
                <a:cs typeface="Arial"/>
              </a:rPr>
              <a:t>4</a:t>
            </a:r>
          </a:p>
          <a:p>
            <a:pPr algn="ctr"/>
            <a:endParaRPr lang="en-US" sz="1600" b="1" dirty="0"/>
          </a:p>
        </p:txBody>
      </p:sp>
      <p:sp>
        <p:nvSpPr>
          <p:cNvPr id="5" name="Text Box 8">
            <a:extLst>
              <a:ext uri="{FF2B5EF4-FFF2-40B4-BE49-F238E27FC236}">
                <a16:creationId xmlns:a16="http://schemas.microsoft.com/office/drawing/2014/main" id="{9CBA91DD-12E1-4B0B-A252-E3BFAF24232E}"/>
              </a:ext>
            </a:extLst>
          </p:cNvPr>
          <p:cNvSpPr txBox="1">
            <a:spLocks noChangeArrowheads="1"/>
          </p:cNvSpPr>
          <p:nvPr/>
        </p:nvSpPr>
        <p:spPr bwMode="auto">
          <a:xfrm>
            <a:off x="372049" y="5941370"/>
            <a:ext cx="7781579" cy="492443"/>
          </a:xfrm>
          <a:prstGeom prst="rect">
            <a:avLst/>
          </a:prstGeom>
          <a:noFill/>
          <a:ln w="9525">
            <a:noFill/>
            <a:miter lim="800000"/>
            <a:headEnd/>
            <a:tailEnd/>
          </a:ln>
        </p:spPr>
        <p:txBody>
          <a:bodyPr lIns="0" tIns="0" rIns="0" bIns="0" anchor="b" anchorCtr="0"/>
          <a:lstStyle/>
          <a:p>
            <a:pPr marL="57150" algn="l">
              <a:spcBef>
                <a:spcPts val="0"/>
              </a:spcBef>
              <a:spcAft>
                <a:spcPts val="0"/>
              </a:spcAft>
            </a:pPr>
            <a:r>
              <a:rPr lang="en-US" sz="800" dirty="0">
                <a:solidFill>
                  <a:srgbClr val="000000"/>
                </a:solidFill>
                <a:latin typeface="+mn-lt"/>
                <a:cs typeface="Arial" panose="020B0604020202020204" pitchFamily="34" charset="0"/>
              </a:rPr>
              <a:t>US, united states; FDA, food and drug administration; RT, radiation therapy. </a:t>
            </a:r>
          </a:p>
          <a:p>
            <a:pPr marL="57150" algn="l">
              <a:spcBef>
                <a:spcPts val="300"/>
              </a:spcBef>
              <a:spcAft>
                <a:spcPts val="0"/>
              </a:spcAft>
            </a:pPr>
            <a:r>
              <a:rPr lang="en-US" sz="800" b="1" dirty="0">
                <a:solidFill>
                  <a:srgbClr val="000000"/>
                </a:solidFill>
                <a:latin typeface="+mn-lt"/>
                <a:cs typeface="Arial" panose="020B0604020202020204" pitchFamily="34" charset="0"/>
              </a:rPr>
              <a:t>References: 1. </a:t>
            </a:r>
            <a:r>
              <a:rPr lang="en-US" sz="800" dirty="0" err="1">
                <a:solidFill>
                  <a:srgbClr val="000000"/>
                </a:solidFill>
                <a:latin typeface="+mn-lt"/>
                <a:cs typeface="Arial" panose="020B0604020202020204" pitchFamily="34" charset="0"/>
              </a:rPr>
              <a:t>Shayegan</a:t>
            </a:r>
            <a:r>
              <a:rPr lang="en-US" sz="800" dirty="0">
                <a:solidFill>
                  <a:srgbClr val="000000"/>
                </a:solidFill>
                <a:latin typeface="+mn-lt"/>
                <a:cs typeface="Arial" panose="020B0604020202020204" pitchFamily="34" charset="0"/>
              </a:rPr>
              <a:t> B et al. </a:t>
            </a:r>
            <a:r>
              <a:rPr lang="en-US" sz="800" i="1" dirty="0">
                <a:solidFill>
                  <a:srgbClr val="000000"/>
                </a:solidFill>
                <a:latin typeface="+mn-lt"/>
                <a:cs typeface="Arial" panose="020B0604020202020204" pitchFamily="34" charset="0"/>
              </a:rPr>
              <a:t>Can </a:t>
            </a:r>
            <a:r>
              <a:rPr lang="en-US" sz="800" i="1" dirty="0" err="1">
                <a:solidFill>
                  <a:srgbClr val="000000"/>
                </a:solidFill>
                <a:latin typeface="+mn-lt"/>
                <a:cs typeface="Arial" panose="020B0604020202020204" pitchFamily="34" charset="0"/>
              </a:rPr>
              <a:t>Urol</a:t>
            </a:r>
            <a:r>
              <a:rPr lang="en-US" sz="800" i="1" dirty="0">
                <a:solidFill>
                  <a:srgbClr val="000000"/>
                </a:solidFill>
                <a:latin typeface="+mn-lt"/>
                <a:cs typeface="Arial" panose="020B0604020202020204" pitchFamily="34" charset="0"/>
              </a:rPr>
              <a:t> Assoc J</a:t>
            </a:r>
            <a:r>
              <a:rPr lang="en-US" sz="800" dirty="0">
                <a:solidFill>
                  <a:srgbClr val="000000"/>
                </a:solidFill>
                <a:latin typeface="+mn-lt"/>
                <a:cs typeface="Arial" panose="020B0604020202020204" pitchFamily="34" charset="0"/>
              </a:rPr>
              <a:t>. 2017;11(6):204-209</a:t>
            </a:r>
            <a:r>
              <a:rPr lang="en-US" sz="800" b="1" dirty="0">
                <a:solidFill>
                  <a:srgbClr val="000000"/>
                </a:solidFill>
                <a:latin typeface="+mn-lt"/>
                <a:cs typeface="Arial" panose="020B0604020202020204" pitchFamily="34" charset="0"/>
              </a:rPr>
              <a:t>. 2. </a:t>
            </a:r>
            <a:r>
              <a:rPr lang="en-US" sz="800" dirty="0" err="1">
                <a:solidFill>
                  <a:srgbClr val="000000"/>
                </a:solidFill>
                <a:latin typeface="+mn-lt"/>
                <a:cs typeface="Arial" panose="020B0604020202020204" pitchFamily="34" charset="0"/>
              </a:rPr>
              <a:t>Oefelein</a:t>
            </a:r>
            <a:r>
              <a:rPr lang="en-US" sz="800" dirty="0">
                <a:solidFill>
                  <a:srgbClr val="000000"/>
                </a:solidFill>
                <a:latin typeface="+mn-lt"/>
                <a:cs typeface="Arial" panose="020B0604020202020204" pitchFamily="34" charset="0"/>
              </a:rPr>
              <a:t> MG et al. </a:t>
            </a:r>
            <a:r>
              <a:rPr lang="en-US" sz="800" i="1" dirty="0">
                <a:solidFill>
                  <a:srgbClr val="000000"/>
                </a:solidFill>
                <a:latin typeface="+mn-lt"/>
                <a:cs typeface="Arial" panose="020B0604020202020204" pitchFamily="34" charset="0"/>
              </a:rPr>
              <a:t>J Urol. </a:t>
            </a:r>
            <a:r>
              <a:rPr lang="en-US" sz="800" dirty="0">
                <a:solidFill>
                  <a:srgbClr val="000000"/>
                </a:solidFill>
                <a:latin typeface="+mn-lt"/>
                <a:cs typeface="Arial" panose="020B0604020202020204" pitchFamily="34" charset="0"/>
              </a:rPr>
              <a:t>2000;164(3 </a:t>
            </a:r>
            <a:r>
              <a:rPr lang="en-US" sz="800" dirty="0" err="1">
                <a:solidFill>
                  <a:srgbClr val="000000"/>
                </a:solidFill>
                <a:latin typeface="+mn-lt"/>
                <a:cs typeface="Arial" panose="020B0604020202020204" pitchFamily="34" charset="0"/>
              </a:rPr>
              <a:t>pt</a:t>
            </a:r>
            <a:r>
              <a:rPr lang="en-US" sz="800" dirty="0">
                <a:solidFill>
                  <a:srgbClr val="000000"/>
                </a:solidFill>
                <a:latin typeface="+mn-lt"/>
                <a:cs typeface="Arial" panose="020B0604020202020204" pitchFamily="34" charset="0"/>
              </a:rPr>
              <a:t> 1):726-729. </a:t>
            </a:r>
            <a:r>
              <a:rPr lang="en-US" sz="800" b="1" dirty="0">
                <a:solidFill>
                  <a:srgbClr val="000000"/>
                </a:solidFill>
                <a:latin typeface="+mn-lt"/>
                <a:cs typeface="Arial" panose="020B0604020202020204" pitchFamily="34" charset="0"/>
              </a:rPr>
              <a:t>3. </a:t>
            </a:r>
            <a:r>
              <a:rPr lang="en-US" sz="800" dirty="0" err="1">
                <a:solidFill>
                  <a:srgbClr val="000000"/>
                </a:solidFill>
                <a:latin typeface="+mn-lt"/>
                <a:cs typeface="Arial" panose="020B0604020202020204" pitchFamily="34" charset="0"/>
              </a:rPr>
              <a:t>Djavan</a:t>
            </a:r>
            <a:r>
              <a:rPr lang="en-US" sz="800" dirty="0">
                <a:solidFill>
                  <a:srgbClr val="000000"/>
                </a:solidFill>
                <a:latin typeface="+mn-lt"/>
                <a:cs typeface="Arial" panose="020B0604020202020204" pitchFamily="34" charset="0"/>
              </a:rPr>
              <a:t> B et al. </a:t>
            </a:r>
            <a:r>
              <a:rPr lang="en-US" sz="800" i="1" dirty="0">
                <a:solidFill>
                  <a:srgbClr val="000000"/>
                </a:solidFill>
                <a:latin typeface="+mn-lt"/>
                <a:cs typeface="Arial" panose="020B0604020202020204" pitchFamily="34" charset="0"/>
              </a:rPr>
              <a:t>BJU Int</a:t>
            </a:r>
            <a:r>
              <a:rPr lang="en-US" sz="800" dirty="0">
                <a:solidFill>
                  <a:srgbClr val="000000"/>
                </a:solidFill>
                <a:latin typeface="+mn-lt"/>
                <a:cs typeface="Arial" panose="020B0604020202020204" pitchFamily="34" charset="0"/>
              </a:rPr>
              <a:t>. 2011;110(3):344-352</a:t>
            </a:r>
            <a:r>
              <a:rPr lang="en-US" sz="800" b="1" dirty="0">
                <a:solidFill>
                  <a:srgbClr val="000000"/>
                </a:solidFill>
                <a:latin typeface="+mn-lt"/>
                <a:cs typeface="Arial" panose="020B0604020202020204" pitchFamily="34" charset="0"/>
              </a:rPr>
              <a:t>. 4</a:t>
            </a:r>
            <a:r>
              <a:rPr lang="en-US" sz="800" b="1" dirty="0">
                <a:solidFill>
                  <a:srgbClr val="000000"/>
                </a:solidFill>
                <a:latin typeface="+mn-lt"/>
              </a:rPr>
              <a:t>. </a:t>
            </a:r>
            <a:r>
              <a:rPr lang="en-US" sz="800" dirty="0" err="1">
                <a:solidFill>
                  <a:srgbClr val="000000"/>
                </a:solidFill>
                <a:latin typeface="+mn-lt"/>
              </a:rPr>
              <a:t>Ozyigit</a:t>
            </a:r>
            <a:r>
              <a:rPr lang="en-US" sz="800" dirty="0">
                <a:solidFill>
                  <a:srgbClr val="000000"/>
                </a:solidFill>
                <a:latin typeface="+mn-lt"/>
              </a:rPr>
              <a:t> G et al. </a:t>
            </a:r>
            <a:r>
              <a:rPr lang="en-US" sz="800" i="1" dirty="0">
                <a:solidFill>
                  <a:srgbClr val="000000"/>
                </a:solidFill>
                <a:latin typeface="+mn-lt"/>
              </a:rPr>
              <a:t>World J Clin Oncol. </a:t>
            </a:r>
            <a:r>
              <a:rPr lang="en-US" sz="800" dirty="0">
                <a:solidFill>
                  <a:srgbClr val="000000"/>
                </a:solidFill>
                <a:latin typeface="+mn-lt"/>
              </a:rPr>
              <a:t>2019;10(8):283-292.</a:t>
            </a:r>
            <a:endParaRPr lang="en-US" sz="800" dirty="0">
              <a:solidFill>
                <a:srgbClr val="000000"/>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4B45AC39-BAA5-408F-AAD4-888A7750F6AF}"/>
              </a:ext>
            </a:extLst>
          </p:cNvPr>
          <p:cNvSpPr txBox="1"/>
          <p:nvPr/>
        </p:nvSpPr>
        <p:spPr>
          <a:xfrm>
            <a:off x="962487" y="2837108"/>
            <a:ext cx="3459377" cy="523220"/>
          </a:xfrm>
          <a:prstGeom prst="roundRect">
            <a:avLst>
              <a:gd name="adj" fmla="val 0"/>
            </a:avLst>
          </a:prstGeom>
          <a:solidFill>
            <a:schemeClr val="accent5"/>
          </a:solidFill>
          <a:ln w="28575">
            <a:noFill/>
          </a:ln>
        </p:spPr>
        <p:txBody>
          <a:bodyPr wrap="square" rtlCol="0" anchor="ctr">
            <a:spAutoFit/>
          </a:bodyPr>
          <a:lstStyle/>
          <a:p>
            <a:pPr marL="58738" defTabSz="914400">
              <a:spcBef>
                <a:spcPts val="1200"/>
              </a:spcBef>
              <a:buClr>
                <a:schemeClr val="accent2"/>
              </a:buClr>
              <a:buSzPct val="130000"/>
            </a:pPr>
            <a:r>
              <a:rPr lang="en-US" sz="1400" b="1" dirty="0">
                <a:solidFill>
                  <a:schemeClr val="bg1"/>
                </a:solidFill>
                <a:latin typeface="+mn-lt"/>
                <a:cs typeface="Calibri" panose="020F0502020204030204" pitchFamily="34" charset="0"/>
              </a:rPr>
              <a:t>The US FDA defines medical castration </a:t>
            </a:r>
            <a:br>
              <a:rPr lang="en-US" sz="1400" b="1" dirty="0">
                <a:solidFill>
                  <a:schemeClr val="bg1"/>
                </a:solidFill>
                <a:latin typeface="+mn-lt"/>
                <a:cs typeface="Calibri" panose="020F0502020204030204" pitchFamily="34" charset="0"/>
              </a:rPr>
            </a:br>
            <a:r>
              <a:rPr lang="en-US" sz="1400" b="1" dirty="0">
                <a:solidFill>
                  <a:schemeClr val="bg1"/>
                </a:solidFill>
                <a:latin typeface="+mn-lt"/>
                <a:cs typeface="Calibri" panose="020F0502020204030204" pitchFamily="34" charset="0"/>
              </a:rPr>
              <a:t>as T levels below 50 ng/dL</a:t>
            </a:r>
            <a:r>
              <a:rPr lang="en-US" sz="1400" b="1" baseline="30000" dirty="0">
                <a:solidFill>
                  <a:schemeClr val="bg1"/>
                </a:solidFill>
                <a:latin typeface="+mn-lt"/>
                <a:cs typeface="Calibri" panose="020F0502020204030204" pitchFamily="34" charset="0"/>
              </a:rPr>
              <a:t>2</a:t>
            </a:r>
          </a:p>
        </p:txBody>
      </p:sp>
      <p:sp>
        <p:nvSpPr>
          <p:cNvPr id="14" name="TextBox 13">
            <a:extLst>
              <a:ext uri="{FF2B5EF4-FFF2-40B4-BE49-F238E27FC236}">
                <a16:creationId xmlns:a16="http://schemas.microsoft.com/office/drawing/2014/main" id="{C6B4D813-59CB-4496-99E3-736D5A634F27}"/>
              </a:ext>
            </a:extLst>
          </p:cNvPr>
          <p:cNvSpPr txBox="1"/>
          <p:nvPr/>
        </p:nvSpPr>
        <p:spPr>
          <a:xfrm>
            <a:off x="4682260" y="2837662"/>
            <a:ext cx="3549446" cy="523220"/>
          </a:xfrm>
          <a:prstGeom prst="roundRect">
            <a:avLst>
              <a:gd name="adj" fmla="val 0"/>
            </a:avLst>
          </a:prstGeom>
          <a:solidFill>
            <a:schemeClr val="tx1"/>
          </a:solidFill>
          <a:ln w="28575">
            <a:noFill/>
          </a:ln>
        </p:spPr>
        <p:txBody>
          <a:bodyPr wrap="square" rtlCol="0" anchor="ctr">
            <a:spAutoFit/>
          </a:bodyPr>
          <a:lstStyle/>
          <a:p>
            <a:pPr defTabSz="914400">
              <a:spcBef>
                <a:spcPts val="1200"/>
              </a:spcBef>
              <a:buClr>
                <a:schemeClr val="accent2"/>
              </a:buClr>
              <a:buSzPct val="130000"/>
            </a:pPr>
            <a:r>
              <a:rPr lang="en-US" sz="1400" b="1" dirty="0">
                <a:solidFill>
                  <a:schemeClr val="bg1"/>
                </a:solidFill>
                <a:latin typeface="+mn-lt"/>
                <a:cs typeface="Calibri" panose="020F0502020204030204" pitchFamily="34" charset="0"/>
              </a:rPr>
              <a:t>Bethesda guidelines recommend a threshold for serum T after ADT to be 20 ng/dL</a:t>
            </a:r>
            <a:r>
              <a:rPr lang="en-US" sz="1400" b="1" baseline="30000" dirty="0">
                <a:solidFill>
                  <a:schemeClr val="bg1"/>
                </a:solidFill>
                <a:latin typeface="+mn-lt"/>
                <a:cs typeface="Calibri" panose="020F0502020204030204" pitchFamily="34" charset="0"/>
              </a:rPr>
              <a:t>3</a:t>
            </a:r>
          </a:p>
        </p:txBody>
      </p:sp>
      <p:sp>
        <p:nvSpPr>
          <p:cNvPr id="20" name="TextBox 19">
            <a:extLst>
              <a:ext uri="{FF2B5EF4-FFF2-40B4-BE49-F238E27FC236}">
                <a16:creationId xmlns:a16="http://schemas.microsoft.com/office/drawing/2014/main" id="{716CFF0E-63C5-4CF8-9205-263AA458BED8}"/>
              </a:ext>
            </a:extLst>
          </p:cNvPr>
          <p:cNvSpPr txBox="1"/>
          <p:nvPr/>
        </p:nvSpPr>
        <p:spPr>
          <a:xfrm>
            <a:off x="1454881" y="1251914"/>
            <a:ext cx="6092213" cy="584775"/>
          </a:xfrm>
          <a:prstGeom prst="rect">
            <a:avLst/>
          </a:prstGeom>
          <a:noFill/>
          <a:ln w="28575">
            <a:noFill/>
          </a:ln>
        </p:spPr>
        <p:txBody>
          <a:bodyPr wrap="square" rtlCol="0" anchor="t">
            <a:spAutoFit/>
          </a:bodyPr>
          <a:lstStyle/>
          <a:p>
            <a:pPr marL="0" lvl="1">
              <a:buSzPct val="130000"/>
            </a:pPr>
            <a:r>
              <a:rPr lang="en-US" sz="1600" b="1" dirty="0">
                <a:solidFill>
                  <a:srgbClr val="000000"/>
                </a:solidFill>
                <a:latin typeface="+mn-lt"/>
              </a:rPr>
              <a:t>Although T levels &lt;50 ng/dL were standard </a:t>
            </a:r>
            <a:r>
              <a:rPr lang="en-US" sz="1600" b="1" dirty="0">
                <a:solidFill>
                  <a:srgbClr val="000000"/>
                </a:solidFill>
                <a:latin typeface="Calibri"/>
              </a:rPr>
              <a:t>historically</a:t>
            </a:r>
            <a:r>
              <a:rPr lang="en-US" sz="1600" b="1" dirty="0">
                <a:solidFill>
                  <a:srgbClr val="000000"/>
                </a:solidFill>
                <a:latin typeface="+mn-lt"/>
              </a:rPr>
              <a:t>, newer assays with improved sensitivity can detect levels below 20 ng/dL</a:t>
            </a:r>
            <a:r>
              <a:rPr lang="en-US" sz="1600" b="1" baseline="30000" dirty="0">
                <a:solidFill>
                  <a:srgbClr val="000000"/>
                </a:solidFill>
                <a:latin typeface="+mn-lt"/>
              </a:rPr>
              <a:t>1</a:t>
            </a:r>
            <a:endParaRPr lang="en-US" sz="1600" b="1" baseline="30000" dirty="0">
              <a:solidFill>
                <a:srgbClr val="000000"/>
              </a:solidFill>
              <a:latin typeface="+mn-lt"/>
              <a:cs typeface="Arial" panose="020B0604020202020204" pitchFamily="34" charset="0"/>
            </a:endParaRPr>
          </a:p>
        </p:txBody>
      </p:sp>
      <p:grpSp>
        <p:nvGrpSpPr>
          <p:cNvPr id="13" name="Group 12">
            <a:extLst>
              <a:ext uri="{FF2B5EF4-FFF2-40B4-BE49-F238E27FC236}">
                <a16:creationId xmlns:a16="http://schemas.microsoft.com/office/drawing/2014/main" id="{AB237895-4A1F-F647-945E-3810BC42EBB7}"/>
              </a:ext>
            </a:extLst>
          </p:cNvPr>
          <p:cNvGrpSpPr/>
          <p:nvPr/>
        </p:nvGrpSpPr>
        <p:grpSpPr>
          <a:xfrm>
            <a:off x="1242205" y="5296769"/>
            <a:ext cx="6642942" cy="527809"/>
            <a:chOff x="9271259" y="1607919"/>
            <a:chExt cx="2289159" cy="4228105"/>
          </a:xfrm>
        </p:grpSpPr>
        <p:sp>
          <p:nvSpPr>
            <p:cNvPr id="15" name="Rectangle 14">
              <a:extLst>
                <a:ext uri="{FF2B5EF4-FFF2-40B4-BE49-F238E27FC236}">
                  <a16:creationId xmlns:a16="http://schemas.microsoft.com/office/drawing/2014/main" id="{62360B0F-DD8A-0641-AB52-86B6A9884439}"/>
                </a:ext>
              </a:extLst>
            </p:cNvPr>
            <p:cNvSpPr/>
            <p:nvPr/>
          </p:nvSpPr>
          <p:spPr bwMode="auto">
            <a:xfrm>
              <a:off x="9271259" y="1607919"/>
              <a:ext cx="2279948" cy="4222377"/>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grpSp>
          <p:nvGrpSpPr>
            <p:cNvPr id="16" name="Group 15">
              <a:extLst>
                <a:ext uri="{FF2B5EF4-FFF2-40B4-BE49-F238E27FC236}">
                  <a16:creationId xmlns:a16="http://schemas.microsoft.com/office/drawing/2014/main" id="{49C3C47C-ADB5-DE48-B474-3A1D55D6F15E}"/>
                </a:ext>
              </a:extLst>
            </p:cNvPr>
            <p:cNvGrpSpPr/>
            <p:nvPr/>
          </p:nvGrpSpPr>
          <p:grpSpPr>
            <a:xfrm>
              <a:off x="9271259" y="1613647"/>
              <a:ext cx="2289159" cy="4222377"/>
              <a:chOff x="649492" y="1613647"/>
              <a:chExt cx="2289159" cy="4222377"/>
            </a:xfrm>
          </p:grpSpPr>
          <p:sp>
            <p:nvSpPr>
              <p:cNvPr id="17" name="Freeform 16">
                <a:extLst>
                  <a:ext uri="{FF2B5EF4-FFF2-40B4-BE49-F238E27FC236}">
                    <a16:creationId xmlns:a16="http://schemas.microsoft.com/office/drawing/2014/main" id="{177AB616-0568-684B-B007-2B49854C9496}"/>
                  </a:ext>
                </a:extLst>
              </p:cNvPr>
              <p:cNvSpPr/>
              <p:nvPr/>
            </p:nvSpPr>
            <p:spPr bwMode="auto">
              <a:xfrm>
                <a:off x="649492" y="1613647"/>
                <a:ext cx="90720"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19" name="Freeform 18">
                <a:extLst>
                  <a:ext uri="{FF2B5EF4-FFF2-40B4-BE49-F238E27FC236}">
                    <a16:creationId xmlns:a16="http://schemas.microsoft.com/office/drawing/2014/main" id="{1AC006A0-9FBC-BC42-AA96-1EACFF9DD8E0}"/>
                  </a:ext>
                </a:extLst>
              </p:cNvPr>
              <p:cNvSpPr/>
              <p:nvPr/>
            </p:nvSpPr>
            <p:spPr bwMode="auto">
              <a:xfrm rot="10800000">
                <a:off x="2850430" y="1613647"/>
                <a:ext cx="88221"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grpSp>
      </p:grpSp>
      <p:sp>
        <p:nvSpPr>
          <p:cNvPr id="21" name="Rectangle 20">
            <a:extLst>
              <a:ext uri="{FF2B5EF4-FFF2-40B4-BE49-F238E27FC236}">
                <a16:creationId xmlns:a16="http://schemas.microsoft.com/office/drawing/2014/main" id="{E8E98684-7FDC-FE4B-AF68-31255484A137}"/>
              </a:ext>
            </a:extLst>
          </p:cNvPr>
          <p:cNvSpPr/>
          <p:nvPr/>
        </p:nvSpPr>
        <p:spPr bwMode="auto">
          <a:xfrm>
            <a:off x="915826" y="5353150"/>
            <a:ext cx="7198601" cy="430887"/>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400" b="1" dirty="0">
                <a:latin typeface="Calibri" panose="020F0502020204030204" pitchFamily="34" charset="0"/>
                <a:cs typeface="Calibri" panose="020F0502020204030204" pitchFamily="34" charset="0"/>
              </a:rPr>
              <a:t>Castration serum T of &lt;20 ng/dL is associated with better</a:t>
            </a:r>
            <a:br>
              <a:rPr lang="en-US" sz="1400" b="1" dirty="0">
                <a:latin typeface="Calibri" panose="020F0502020204030204" pitchFamily="34" charset="0"/>
                <a:cs typeface="Calibri" panose="020F0502020204030204" pitchFamily="34" charset="0"/>
              </a:rPr>
            </a:br>
            <a:r>
              <a:rPr lang="en-US" sz="1400" b="1" dirty="0">
                <a:latin typeface="Calibri" panose="020F0502020204030204" pitchFamily="34" charset="0"/>
                <a:cs typeface="Calibri" panose="020F0502020204030204" pitchFamily="34" charset="0"/>
              </a:rPr>
              <a:t> biochemical relapse free survival</a:t>
            </a:r>
            <a:r>
              <a:rPr lang="en-US" sz="1400" b="1" baseline="30000" dirty="0">
                <a:latin typeface="Calibri" panose="020F0502020204030204" pitchFamily="34" charset="0"/>
                <a:cs typeface="Calibri" panose="020F0502020204030204" pitchFamily="34" charset="0"/>
              </a:rPr>
              <a:t>4</a:t>
            </a:r>
          </a:p>
        </p:txBody>
      </p:sp>
      <p:cxnSp>
        <p:nvCxnSpPr>
          <p:cNvPr id="8" name="Straight Connector 7">
            <a:extLst>
              <a:ext uri="{FF2B5EF4-FFF2-40B4-BE49-F238E27FC236}">
                <a16:creationId xmlns:a16="http://schemas.microsoft.com/office/drawing/2014/main" id="{050E8F0A-0EDA-8243-959D-73FB790BE2BF}"/>
              </a:ext>
            </a:extLst>
          </p:cNvPr>
          <p:cNvCxnSpPr/>
          <p:nvPr/>
        </p:nvCxnSpPr>
        <p:spPr bwMode="auto">
          <a:xfrm>
            <a:off x="4558937" y="2683220"/>
            <a:ext cx="0" cy="818233"/>
          </a:xfrm>
          <a:prstGeom prst="line">
            <a:avLst/>
          </a:prstGeom>
          <a:solidFill>
            <a:schemeClr val="tx2"/>
          </a:solidFill>
          <a:ln w="12700" cap="flat" cmpd="sng" algn="ctr">
            <a:solidFill>
              <a:schemeClr val="tx1"/>
            </a:solidFill>
            <a:prstDash val="solid"/>
            <a:round/>
            <a:headEnd type="none" w="med" len="med"/>
            <a:tailEnd type="none" w="med" len="med"/>
          </a:ln>
          <a:effectLst/>
        </p:spPr>
      </p:cxnSp>
      <p:grpSp>
        <p:nvGrpSpPr>
          <p:cNvPr id="35" name="Group 34">
            <a:extLst>
              <a:ext uri="{FF2B5EF4-FFF2-40B4-BE49-F238E27FC236}">
                <a16:creationId xmlns:a16="http://schemas.microsoft.com/office/drawing/2014/main" id="{E84AD37A-57CC-9B44-A762-52F30C6DC8E1}"/>
              </a:ext>
            </a:extLst>
          </p:cNvPr>
          <p:cNvGrpSpPr/>
          <p:nvPr/>
        </p:nvGrpSpPr>
        <p:grpSpPr>
          <a:xfrm>
            <a:off x="1531667" y="1647645"/>
            <a:ext cx="1361154" cy="1386876"/>
            <a:chOff x="1789423" y="1647645"/>
            <a:chExt cx="1361154" cy="1386876"/>
          </a:xfrm>
        </p:grpSpPr>
        <p:sp>
          <p:nvSpPr>
            <p:cNvPr id="40" name="Circular Arrow 39">
              <a:extLst>
                <a:ext uri="{FF2B5EF4-FFF2-40B4-BE49-F238E27FC236}">
                  <a16:creationId xmlns:a16="http://schemas.microsoft.com/office/drawing/2014/main" id="{300CD737-503C-7B4C-A460-5614AEC1CBAE}"/>
                </a:ext>
              </a:extLst>
            </p:cNvPr>
            <p:cNvSpPr/>
            <p:nvPr/>
          </p:nvSpPr>
          <p:spPr bwMode="auto">
            <a:xfrm rot="19800000" flipH="1">
              <a:off x="1789423" y="1647645"/>
              <a:ext cx="1306791" cy="1342898"/>
            </a:xfrm>
            <a:prstGeom prst="circularArrow">
              <a:avLst>
                <a:gd name="adj1" fmla="val 12500"/>
                <a:gd name="adj2" fmla="val 1142319"/>
                <a:gd name="adj3" fmla="val 20457681"/>
                <a:gd name="adj4" fmla="val 16260060"/>
                <a:gd name="adj5" fmla="val 12642"/>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37" name="Circular Arrow 36">
              <a:extLst>
                <a:ext uri="{FF2B5EF4-FFF2-40B4-BE49-F238E27FC236}">
                  <a16:creationId xmlns:a16="http://schemas.microsoft.com/office/drawing/2014/main" id="{D434D163-AE82-7241-9189-CF2AA19EDA16}"/>
                </a:ext>
              </a:extLst>
            </p:cNvPr>
            <p:cNvSpPr/>
            <p:nvPr/>
          </p:nvSpPr>
          <p:spPr bwMode="auto">
            <a:xfrm rot="19800000" flipH="1">
              <a:off x="1843786" y="1691623"/>
              <a:ext cx="1306791" cy="1342898"/>
            </a:xfrm>
            <a:prstGeom prst="circularArrow">
              <a:avLst>
                <a:gd name="adj1" fmla="val 12500"/>
                <a:gd name="adj2" fmla="val 1142319"/>
                <a:gd name="adj3" fmla="val 20457681"/>
                <a:gd name="adj4" fmla="val 16260060"/>
                <a:gd name="adj5" fmla="val 12642"/>
              </a:avLst>
            </a:prstGeom>
            <a:no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grpSp>
      <p:grpSp>
        <p:nvGrpSpPr>
          <p:cNvPr id="12" name="Group 11">
            <a:extLst>
              <a:ext uri="{FF2B5EF4-FFF2-40B4-BE49-F238E27FC236}">
                <a16:creationId xmlns:a16="http://schemas.microsoft.com/office/drawing/2014/main" id="{5D21ECB9-0216-1648-9671-92F95432C0B4}"/>
              </a:ext>
            </a:extLst>
          </p:cNvPr>
          <p:cNvGrpSpPr/>
          <p:nvPr/>
        </p:nvGrpSpPr>
        <p:grpSpPr>
          <a:xfrm flipH="1">
            <a:off x="5997739" y="1594157"/>
            <a:ext cx="1361154" cy="1386876"/>
            <a:chOff x="1941823" y="1800045"/>
            <a:chExt cx="1361154" cy="1386876"/>
          </a:xfrm>
        </p:grpSpPr>
        <p:sp>
          <p:nvSpPr>
            <p:cNvPr id="42" name="Circular Arrow 41">
              <a:extLst>
                <a:ext uri="{FF2B5EF4-FFF2-40B4-BE49-F238E27FC236}">
                  <a16:creationId xmlns:a16="http://schemas.microsoft.com/office/drawing/2014/main" id="{91C39959-39E4-0048-821B-0E0C5E8215EA}"/>
                </a:ext>
              </a:extLst>
            </p:cNvPr>
            <p:cNvSpPr/>
            <p:nvPr/>
          </p:nvSpPr>
          <p:spPr bwMode="auto">
            <a:xfrm rot="19800000" flipH="1">
              <a:off x="1941823" y="1800045"/>
              <a:ext cx="1306791" cy="1342898"/>
            </a:xfrm>
            <a:prstGeom prst="circularArrow">
              <a:avLst>
                <a:gd name="adj1" fmla="val 12500"/>
                <a:gd name="adj2" fmla="val 1142319"/>
                <a:gd name="adj3" fmla="val 20457681"/>
                <a:gd name="adj4" fmla="val 16260060"/>
                <a:gd name="adj5" fmla="val 12642"/>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43" name="Circular Arrow 42">
              <a:extLst>
                <a:ext uri="{FF2B5EF4-FFF2-40B4-BE49-F238E27FC236}">
                  <a16:creationId xmlns:a16="http://schemas.microsoft.com/office/drawing/2014/main" id="{EB46EA3C-76DB-0F46-925C-8D153722FE5B}"/>
                </a:ext>
              </a:extLst>
            </p:cNvPr>
            <p:cNvSpPr/>
            <p:nvPr/>
          </p:nvSpPr>
          <p:spPr bwMode="auto">
            <a:xfrm rot="19800000" flipH="1">
              <a:off x="1996186" y="1844023"/>
              <a:ext cx="1306791" cy="1342898"/>
            </a:xfrm>
            <a:prstGeom prst="circularArrow">
              <a:avLst>
                <a:gd name="adj1" fmla="val 12500"/>
                <a:gd name="adj2" fmla="val 1142319"/>
                <a:gd name="adj3" fmla="val 20457681"/>
                <a:gd name="adj4" fmla="val 16260060"/>
                <a:gd name="adj5" fmla="val 12642"/>
              </a:avLst>
            </a:prstGeom>
            <a:no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grpSp>
    </p:spTree>
    <p:extLst>
      <p:ext uri="{BB962C8B-B14F-4D97-AF65-F5344CB8AC3E}">
        <p14:creationId xmlns:p14="http://schemas.microsoft.com/office/powerpoint/2010/main" val="12991084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EE9F-DCB1-4CE5-B08B-B2BEED19A971}"/>
              </a:ext>
            </a:extLst>
          </p:cNvPr>
          <p:cNvSpPr>
            <a:spLocks noGrp="1"/>
          </p:cNvSpPr>
          <p:nvPr>
            <p:ph type="title"/>
          </p:nvPr>
        </p:nvSpPr>
        <p:spPr/>
        <p:txBody>
          <a:bodyPr/>
          <a:lstStyle/>
          <a:p>
            <a:r>
              <a:rPr lang="en-US" dirty="0"/>
              <a:t>Lower Serum Testosterone Correlates With Improved Outcomes</a:t>
            </a:r>
            <a:endParaRPr lang="en-US" sz="1800" dirty="0">
              <a:latin typeface="Segoe UI" panose="020B0502040204020203" pitchFamily="34" charset="0"/>
            </a:endParaRPr>
          </a:p>
        </p:txBody>
      </p:sp>
      <p:grpSp>
        <p:nvGrpSpPr>
          <p:cNvPr id="54" name="Group 53">
            <a:extLst>
              <a:ext uri="{FF2B5EF4-FFF2-40B4-BE49-F238E27FC236}">
                <a16:creationId xmlns:a16="http://schemas.microsoft.com/office/drawing/2014/main" id="{A2E6252C-F1F9-41B9-866E-589D4C899FEA}"/>
              </a:ext>
            </a:extLst>
          </p:cNvPr>
          <p:cNvGrpSpPr/>
          <p:nvPr/>
        </p:nvGrpSpPr>
        <p:grpSpPr>
          <a:xfrm>
            <a:off x="2743692" y="2404501"/>
            <a:ext cx="2805666" cy="630942"/>
            <a:chOff x="3606996" y="4954303"/>
            <a:chExt cx="2805666" cy="630942"/>
          </a:xfrm>
        </p:grpSpPr>
        <p:sp>
          <p:nvSpPr>
            <p:cNvPr id="8" name="Rectangle 7">
              <a:extLst>
                <a:ext uri="{FF2B5EF4-FFF2-40B4-BE49-F238E27FC236}">
                  <a16:creationId xmlns:a16="http://schemas.microsoft.com/office/drawing/2014/main" id="{12C55E9B-753B-407E-9070-916BED6F4AD1}"/>
                </a:ext>
              </a:extLst>
            </p:cNvPr>
            <p:cNvSpPr/>
            <p:nvPr/>
          </p:nvSpPr>
          <p:spPr bwMode="auto">
            <a:xfrm>
              <a:off x="3606996" y="4962653"/>
              <a:ext cx="168442" cy="144379"/>
            </a:xfrm>
            <a:prstGeom prst="rect">
              <a:avLst/>
            </a:prstGeom>
            <a:solidFill>
              <a:srgbClr val="002060"/>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dirty="0">
                <a:ln>
                  <a:noFill/>
                </a:ln>
                <a:solidFill>
                  <a:schemeClr val="tx1"/>
                </a:solidFill>
                <a:effectLst/>
              </a:endParaRPr>
            </a:p>
          </p:txBody>
        </p:sp>
        <p:sp>
          <p:nvSpPr>
            <p:cNvPr id="10" name="Rectangle 9">
              <a:extLst>
                <a:ext uri="{FF2B5EF4-FFF2-40B4-BE49-F238E27FC236}">
                  <a16:creationId xmlns:a16="http://schemas.microsoft.com/office/drawing/2014/main" id="{C4196624-846A-4901-8A92-05D4030B18AA}"/>
                </a:ext>
              </a:extLst>
            </p:cNvPr>
            <p:cNvSpPr/>
            <p:nvPr/>
          </p:nvSpPr>
          <p:spPr bwMode="auto">
            <a:xfrm>
              <a:off x="3606996" y="5193979"/>
              <a:ext cx="168442" cy="144379"/>
            </a:xfrm>
            <a:prstGeom prst="rect">
              <a:avLst/>
            </a:prstGeom>
            <a:solidFill>
              <a:schemeClr val="accent5"/>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dirty="0">
                <a:ln>
                  <a:noFill/>
                </a:ln>
                <a:solidFill>
                  <a:schemeClr val="tx1"/>
                </a:solidFill>
                <a:effectLst/>
              </a:endParaRPr>
            </a:p>
          </p:txBody>
        </p:sp>
        <p:sp>
          <p:nvSpPr>
            <p:cNvPr id="12" name="Rectangle 11">
              <a:extLst>
                <a:ext uri="{FF2B5EF4-FFF2-40B4-BE49-F238E27FC236}">
                  <a16:creationId xmlns:a16="http://schemas.microsoft.com/office/drawing/2014/main" id="{A4FACEAD-B708-49B6-8287-8428D9832BA7}"/>
                </a:ext>
              </a:extLst>
            </p:cNvPr>
            <p:cNvSpPr/>
            <p:nvPr/>
          </p:nvSpPr>
          <p:spPr bwMode="auto">
            <a:xfrm>
              <a:off x="3606996" y="5425305"/>
              <a:ext cx="168442" cy="144379"/>
            </a:xfrm>
            <a:prstGeom prst="rect">
              <a:avLst/>
            </a:prstGeom>
            <a:solidFill>
              <a:schemeClr val="accent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endParaRPr>
            </a:p>
          </p:txBody>
        </p:sp>
        <p:sp>
          <p:nvSpPr>
            <p:cNvPr id="13" name="TextBox 12">
              <a:extLst>
                <a:ext uri="{FF2B5EF4-FFF2-40B4-BE49-F238E27FC236}">
                  <a16:creationId xmlns:a16="http://schemas.microsoft.com/office/drawing/2014/main" id="{4A8BF4DF-DAFD-41E0-8803-FB20542F3486}"/>
                </a:ext>
              </a:extLst>
            </p:cNvPr>
            <p:cNvSpPr txBox="1"/>
            <p:nvPr/>
          </p:nvSpPr>
          <p:spPr>
            <a:xfrm>
              <a:off x="3861968" y="4954303"/>
              <a:ext cx="2550694" cy="630942"/>
            </a:xfrm>
            <a:prstGeom prst="rect">
              <a:avLst/>
            </a:prstGeom>
            <a:noFill/>
          </p:spPr>
          <p:txBody>
            <a:bodyPr wrap="square" lIns="0" tIns="0" rIns="0" bIns="0" rtlCol="0">
              <a:spAutoFit/>
            </a:bodyPr>
            <a:lstStyle/>
            <a:p>
              <a:pPr algn="l">
                <a:spcBef>
                  <a:spcPts val="0"/>
                </a:spcBef>
                <a:spcAft>
                  <a:spcPts val="0"/>
                </a:spcAft>
              </a:pPr>
              <a:r>
                <a:rPr lang="en-US" sz="1000" dirty="0">
                  <a:solidFill>
                    <a:srgbClr val="000000"/>
                  </a:solidFill>
                  <a:latin typeface="+mn-lt"/>
                </a:rPr>
                <a:t>Group 1: &lt;20 ng/dL (n=32)</a:t>
              </a:r>
            </a:p>
            <a:p>
              <a:pPr algn="l">
                <a:spcBef>
                  <a:spcPts val="0"/>
                </a:spcBef>
                <a:spcAft>
                  <a:spcPts val="0"/>
                </a:spcAft>
              </a:pPr>
              <a:endParaRPr lang="en-US" sz="500" dirty="0">
                <a:solidFill>
                  <a:srgbClr val="000000"/>
                </a:solidFill>
                <a:latin typeface="+mn-lt"/>
              </a:endParaRPr>
            </a:p>
            <a:p>
              <a:pPr algn="l">
                <a:spcBef>
                  <a:spcPts val="0"/>
                </a:spcBef>
                <a:spcAft>
                  <a:spcPts val="0"/>
                </a:spcAft>
              </a:pPr>
              <a:r>
                <a:rPr lang="en-US" sz="1000" dirty="0">
                  <a:solidFill>
                    <a:srgbClr val="000000"/>
                  </a:solidFill>
                  <a:latin typeface="+mn-lt"/>
                </a:rPr>
                <a:t>Group 2: 20-50 ng/dL (n=23)</a:t>
              </a:r>
            </a:p>
            <a:p>
              <a:pPr algn="l">
                <a:spcBef>
                  <a:spcPts val="0"/>
                </a:spcBef>
                <a:spcAft>
                  <a:spcPts val="0"/>
                </a:spcAft>
              </a:pPr>
              <a:endParaRPr lang="en-US" sz="500" dirty="0">
                <a:solidFill>
                  <a:srgbClr val="000000"/>
                </a:solidFill>
                <a:latin typeface="+mn-lt"/>
              </a:endParaRPr>
            </a:p>
            <a:p>
              <a:pPr algn="l">
                <a:spcBef>
                  <a:spcPts val="0"/>
                </a:spcBef>
                <a:spcAft>
                  <a:spcPts val="0"/>
                </a:spcAft>
              </a:pPr>
              <a:r>
                <a:rPr lang="en-US" sz="1000" dirty="0">
                  <a:solidFill>
                    <a:srgbClr val="000000"/>
                  </a:solidFill>
                  <a:latin typeface="+mn-lt"/>
                </a:rPr>
                <a:t>Group 3: &gt;50 ng/dL (n=18)</a:t>
              </a:r>
            </a:p>
          </p:txBody>
        </p:sp>
      </p:grpSp>
      <p:sp>
        <p:nvSpPr>
          <p:cNvPr id="15" name="TextBox 14">
            <a:extLst>
              <a:ext uri="{FF2B5EF4-FFF2-40B4-BE49-F238E27FC236}">
                <a16:creationId xmlns:a16="http://schemas.microsoft.com/office/drawing/2014/main" id="{19615362-2A6B-4212-BDE7-983A073E3A47}"/>
              </a:ext>
            </a:extLst>
          </p:cNvPr>
          <p:cNvSpPr txBox="1"/>
          <p:nvPr/>
        </p:nvSpPr>
        <p:spPr>
          <a:xfrm>
            <a:off x="414779" y="6017825"/>
            <a:ext cx="8317571" cy="407804"/>
          </a:xfrm>
          <a:prstGeom prst="rect">
            <a:avLst/>
          </a:prstGeom>
          <a:noFill/>
        </p:spPr>
        <p:txBody>
          <a:bodyPr wrap="square" lIns="0" tIns="0" rIns="0" bIns="0" rtlCol="0" anchor="b" anchorCtr="0">
            <a:spAutoFit/>
          </a:bodyPr>
          <a:lstStyle/>
          <a:p>
            <a:pPr algn="l">
              <a:spcBef>
                <a:spcPts val="0"/>
              </a:spcBef>
              <a:spcAft>
                <a:spcPts val="0"/>
              </a:spcAft>
            </a:pPr>
            <a:r>
              <a:rPr lang="en-US" sz="800" baseline="30000" dirty="0" err="1">
                <a:solidFill>
                  <a:srgbClr val="000000"/>
                </a:solidFill>
                <a:latin typeface="Calibri" panose="020F0502020204030204" pitchFamily="34" charset="0"/>
                <a:cs typeface="Calibri" panose="020F0502020204030204" pitchFamily="34" charset="0"/>
              </a:rPr>
              <a:t>a</a:t>
            </a:r>
            <a:r>
              <a:rPr lang="en-US" sz="800" dirty="0" err="1">
                <a:solidFill>
                  <a:srgbClr val="000000"/>
                </a:solidFill>
                <a:latin typeface="Calibri" panose="020F0502020204030204" pitchFamily="34" charset="0"/>
                <a:cs typeface="Calibri" panose="020F0502020204030204" pitchFamily="34" charset="0"/>
              </a:rPr>
              <a:t>Testosterone</a:t>
            </a:r>
            <a:r>
              <a:rPr lang="en-US" sz="800" dirty="0">
                <a:solidFill>
                  <a:srgbClr val="000000"/>
                </a:solidFill>
                <a:latin typeface="Calibri" panose="020F0502020204030204" pitchFamily="34" charset="0"/>
                <a:cs typeface="Calibri" panose="020F0502020204030204" pitchFamily="34" charset="0"/>
              </a:rPr>
              <a:t> analysis of 3 consecutive measurements at 6-month intervals.</a:t>
            </a:r>
          </a:p>
          <a:p>
            <a:pPr algn="l">
              <a:spcBef>
                <a:spcPts val="0"/>
              </a:spcBef>
              <a:spcAft>
                <a:spcPts val="0"/>
              </a:spcAft>
            </a:pPr>
            <a:r>
              <a:rPr lang="en-US" sz="800" baseline="30000" dirty="0" err="1">
                <a:solidFill>
                  <a:srgbClr val="000000"/>
                </a:solidFill>
                <a:latin typeface="Calibri" panose="020F0502020204030204" pitchFamily="34" charset="0"/>
                <a:cs typeface="Calibri" panose="020F0502020204030204" pitchFamily="34" charset="0"/>
              </a:rPr>
              <a:t>b</a:t>
            </a:r>
            <a:r>
              <a:rPr lang="en-US" sz="800" dirty="0" err="1">
                <a:solidFill>
                  <a:srgbClr val="000000"/>
                </a:solidFill>
                <a:latin typeface="Calibri" panose="020F0502020204030204" pitchFamily="34" charset="0"/>
                <a:cs typeface="Calibri" panose="020F0502020204030204" pitchFamily="34" charset="0"/>
              </a:rPr>
              <a:t>Fewer</a:t>
            </a:r>
            <a:r>
              <a:rPr lang="en-US" sz="800" dirty="0">
                <a:solidFill>
                  <a:srgbClr val="000000"/>
                </a:solidFill>
                <a:latin typeface="Calibri" panose="020F0502020204030204" pitchFamily="34" charset="0"/>
                <a:cs typeface="Calibri" panose="020F0502020204030204" pitchFamily="34" charset="0"/>
              </a:rPr>
              <a:t> escapes and lower testosterone reduces incidence of CRPC.</a:t>
            </a:r>
            <a:endParaRPr lang="en-US" sz="800" baseline="30000" dirty="0">
              <a:solidFill>
                <a:srgbClr val="000000"/>
              </a:solidFill>
              <a:latin typeface="Calibri" panose="020F0502020204030204" pitchFamily="34" charset="0"/>
              <a:cs typeface="Calibri" panose="020F0502020204030204" pitchFamily="34" charset="0"/>
            </a:endParaRPr>
          </a:p>
          <a:p>
            <a:pPr algn="l">
              <a:spcBef>
                <a:spcPts val="300"/>
              </a:spcBef>
              <a:spcAft>
                <a:spcPts val="0"/>
              </a:spcAft>
            </a:pPr>
            <a:r>
              <a:rPr lang="en-US" sz="800" b="1" dirty="0">
                <a:solidFill>
                  <a:srgbClr val="000000"/>
                </a:solidFill>
                <a:latin typeface="Calibri" panose="020F0502020204030204" pitchFamily="34" charset="0"/>
                <a:cs typeface="Calibri" panose="020F0502020204030204" pitchFamily="34" charset="0"/>
              </a:rPr>
              <a:t>Reference: </a:t>
            </a:r>
            <a:r>
              <a:rPr lang="en-US" sz="800" dirty="0" err="1">
                <a:solidFill>
                  <a:srgbClr val="000000"/>
                </a:solidFill>
                <a:latin typeface="Calibri" panose="020F0502020204030204" pitchFamily="34" charset="0"/>
                <a:cs typeface="Calibri" panose="020F0502020204030204" pitchFamily="34" charset="0"/>
              </a:rPr>
              <a:t>Morote</a:t>
            </a:r>
            <a:r>
              <a:rPr lang="en-US" sz="800" dirty="0">
                <a:solidFill>
                  <a:srgbClr val="000000"/>
                </a:solidFill>
                <a:latin typeface="Calibri" panose="020F0502020204030204" pitchFamily="34" charset="0"/>
                <a:cs typeface="Calibri" panose="020F0502020204030204" pitchFamily="34" charset="0"/>
              </a:rPr>
              <a:t> J et al. </a:t>
            </a:r>
            <a:r>
              <a:rPr lang="en-US" sz="800" i="1" dirty="0">
                <a:solidFill>
                  <a:srgbClr val="000000"/>
                </a:solidFill>
                <a:latin typeface="Calibri" panose="020F0502020204030204" pitchFamily="34" charset="0"/>
                <a:cs typeface="Calibri" panose="020F0502020204030204" pitchFamily="34" charset="0"/>
              </a:rPr>
              <a:t>J Urol. </a:t>
            </a:r>
            <a:r>
              <a:rPr lang="en-US" sz="800" dirty="0">
                <a:solidFill>
                  <a:srgbClr val="000000"/>
                </a:solidFill>
                <a:latin typeface="Calibri" panose="020F0502020204030204" pitchFamily="34" charset="0"/>
                <a:cs typeface="Calibri" panose="020F0502020204030204" pitchFamily="34" charset="0"/>
              </a:rPr>
              <a:t>2007;178(4 </a:t>
            </a:r>
            <a:r>
              <a:rPr lang="en-US" sz="800" dirty="0" err="1">
                <a:solidFill>
                  <a:srgbClr val="000000"/>
                </a:solidFill>
                <a:latin typeface="Calibri" panose="020F0502020204030204" pitchFamily="34" charset="0"/>
                <a:cs typeface="Calibri" panose="020F0502020204030204" pitchFamily="34" charset="0"/>
              </a:rPr>
              <a:t>pt</a:t>
            </a:r>
            <a:r>
              <a:rPr lang="en-US" sz="800" dirty="0">
                <a:solidFill>
                  <a:srgbClr val="000000"/>
                </a:solidFill>
                <a:latin typeface="Calibri" panose="020F0502020204030204" pitchFamily="34" charset="0"/>
                <a:cs typeface="Calibri" panose="020F0502020204030204" pitchFamily="34" charset="0"/>
              </a:rPr>
              <a:t> 1):1290-1295</a:t>
            </a:r>
            <a:r>
              <a:rPr lang="en-US" sz="800" i="1" dirty="0">
                <a:solidFill>
                  <a:srgbClr val="000000"/>
                </a:solidFill>
                <a:latin typeface="Calibri" panose="020F0502020204030204" pitchFamily="34" charset="0"/>
                <a:cs typeface="Calibri" panose="020F0502020204030204" pitchFamily="34" charset="0"/>
              </a:rPr>
              <a:t>.</a:t>
            </a:r>
            <a:endParaRPr lang="en-US" sz="800" dirty="0">
              <a:solidFill>
                <a:srgbClr val="00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27FD8EE-FD95-46D8-84D9-2F04967518BE}"/>
              </a:ext>
            </a:extLst>
          </p:cNvPr>
          <p:cNvSpPr txBox="1"/>
          <p:nvPr/>
        </p:nvSpPr>
        <p:spPr>
          <a:xfrm>
            <a:off x="1516947" y="2059838"/>
            <a:ext cx="2247923" cy="215444"/>
          </a:xfrm>
          <a:prstGeom prst="rect">
            <a:avLst/>
          </a:prstGeom>
          <a:noFill/>
        </p:spPr>
        <p:txBody>
          <a:bodyPr wrap="none" lIns="0" tIns="0" rIns="0" bIns="0" rtlCol="0">
            <a:spAutoFit/>
          </a:bodyPr>
          <a:lstStyle/>
          <a:p>
            <a:pPr algn="l">
              <a:spcBef>
                <a:spcPts val="0"/>
              </a:spcBef>
              <a:spcAft>
                <a:spcPts val="0"/>
              </a:spcAft>
            </a:pPr>
            <a:r>
              <a:rPr lang="en-US" sz="1400" b="1" dirty="0">
                <a:latin typeface="+mn-lt"/>
              </a:rPr>
              <a:t>Testosterone  Analysis (N=73)</a:t>
            </a:r>
            <a:r>
              <a:rPr lang="en-US" sz="1400" b="1" baseline="30000" dirty="0">
                <a:latin typeface="+mn-lt"/>
              </a:rPr>
              <a:t>a</a:t>
            </a:r>
          </a:p>
        </p:txBody>
      </p:sp>
      <p:grpSp>
        <p:nvGrpSpPr>
          <p:cNvPr id="3" name="Group 2">
            <a:extLst>
              <a:ext uri="{FF2B5EF4-FFF2-40B4-BE49-F238E27FC236}">
                <a16:creationId xmlns:a16="http://schemas.microsoft.com/office/drawing/2014/main" id="{29106767-A7B1-4649-B762-75D71B3AC3CD}"/>
              </a:ext>
            </a:extLst>
          </p:cNvPr>
          <p:cNvGrpSpPr/>
          <p:nvPr/>
        </p:nvGrpSpPr>
        <p:grpSpPr>
          <a:xfrm>
            <a:off x="805144" y="1224651"/>
            <a:ext cx="7518278" cy="527809"/>
            <a:chOff x="762233" y="2420552"/>
            <a:chExt cx="7518278" cy="527809"/>
          </a:xfrm>
        </p:grpSpPr>
        <p:grpSp>
          <p:nvGrpSpPr>
            <p:cNvPr id="25" name="Group 24">
              <a:extLst>
                <a:ext uri="{FF2B5EF4-FFF2-40B4-BE49-F238E27FC236}">
                  <a16:creationId xmlns:a16="http://schemas.microsoft.com/office/drawing/2014/main" id="{8A8B2525-CA80-654E-849B-FBA60DB1BB9D}"/>
                </a:ext>
              </a:extLst>
            </p:cNvPr>
            <p:cNvGrpSpPr/>
            <p:nvPr/>
          </p:nvGrpSpPr>
          <p:grpSpPr>
            <a:xfrm>
              <a:off x="762233" y="2420552"/>
              <a:ext cx="7518278" cy="527809"/>
              <a:chOff x="9105861" y="1607920"/>
              <a:chExt cx="2590800" cy="4228104"/>
            </a:xfrm>
          </p:grpSpPr>
          <p:sp>
            <p:nvSpPr>
              <p:cNvPr id="26" name="Rectangle 25">
                <a:extLst>
                  <a:ext uri="{FF2B5EF4-FFF2-40B4-BE49-F238E27FC236}">
                    <a16:creationId xmlns:a16="http://schemas.microsoft.com/office/drawing/2014/main" id="{8A4D4AB1-9B31-274C-98CA-CC7397E5D1A4}"/>
                  </a:ext>
                </a:extLst>
              </p:cNvPr>
              <p:cNvSpPr/>
              <p:nvPr/>
            </p:nvSpPr>
            <p:spPr bwMode="auto">
              <a:xfrm>
                <a:off x="9105861" y="1607920"/>
                <a:ext cx="2590800" cy="4222376"/>
              </a:xfrm>
              <a:prstGeom prst="rect">
                <a:avLst/>
              </a:prstGeom>
              <a:solidFill>
                <a:schemeClr val="accent4">
                  <a:alpha val="1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nvGrpSpPr>
              <p:cNvPr id="27" name="Group 26">
                <a:extLst>
                  <a:ext uri="{FF2B5EF4-FFF2-40B4-BE49-F238E27FC236}">
                    <a16:creationId xmlns:a16="http://schemas.microsoft.com/office/drawing/2014/main" id="{5480E160-6CF9-8B4B-9575-62997E7F87AF}"/>
                  </a:ext>
                </a:extLst>
              </p:cNvPr>
              <p:cNvGrpSpPr/>
              <p:nvPr/>
            </p:nvGrpSpPr>
            <p:grpSpPr>
              <a:xfrm>
                <a:off x="9105861" y="1613647"/>
                <a:ext cx="2590800" cy="4222377"/>
                <a:chOff x="484094" y="1613647"/>
                <a:chExt cx="2590800" cy="4222377"/>
              </a:xfrm>
            </p:grpSpPr>
            <p:sp>
              <p:nvSpPr>
                <p:cNvPr id="28" name="Freeform 27">
                  <a:extLst>
                    <a:ext uri="{FF2B5EF4-FFF2-40B4-BE49-F238E27FC236}">
                      <a16:creationId xmlns:a16="http://schemas.microsoft.com/office/drawing/2014/main" id="{9DC91BBA-1E44-EF40-86D2-CC51EB9EE10B}"/>
                    </a:ext>
                  </a:extLst>
                </p:cNvPr>
                <p:cNvSpPr/>
                <p:nvPr/>
              </p:nvSpPr>
              <p:spPr bwMode="auto">
                <a:xfrm>
                  <a:off x="484094" y="1613647"/>
                  <a:ext cx="90720"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29" name="Freeform 28">
                  <a:extLst>
                    <a:ext uri="{FF2B5EF4-FFF2-40B4-BE49-F238E27FC236}">
                      <a16:creationId xmlns:a16="http://schemas.microsoft.com/office/drawing/2014/main" id="{DC2C9E5B-AC05-074B-BBFB-55BABB542881}"/>
                    </a:ext>
                  </a:extLst>
                </p:cNvPr>
                <p:cNvSpPr/>
                <p:nvPr/>
              </p:nvSpPr>
              <p:spPr bwMode="auto">
                <a:xfrm rot="10800000">
                  <a:off x="2986673" y="1613647"/>
                  <a:ext cx="88221" cy="4222377"/>
                </a:xfrm>
                <a:custGeom>
                  <a:avLst/>
                  <a:gdLst>
                    <a:gd name="connsiteX0" fmla="*/ 295835 w 295835"/>
                    <a:gd name="connsiteY0" fmla="*/ 0 h 4222377"/>
                    <a:gd name="connsiteX1" fmla="*/ 0 w 295835"/>
                    <a:gd name="connsiteY1" fmla="*/ 0 h 4222377"/>
                    <a:gd name="connsiteX2" fmla="*/ 0 w 295835"/>
                    <a:gd name="connsiteY2" fmla="*/ 4222377 h 4222377"/>
                    <a:gd name="connsiteX3" fmla="*/ 295835 w 295835"/>
                    <a:gd name="connsiteY3" fmla="*/ 4222377 h 4222377"/>
                  </a:gdLst>
                  <a:ahLst/>
                  <a:cxnLst>
                    <a:cxn ang="0">
                      <a:pos x="connsiteX0" y="connsiteY0"/>
                    </a:cxn>
                    <a:cxn ang="0">
                      <a:pos x="connsiteX1" y="connsiteY1"/>
                    </a:cxn>
                    <a:cxn ang="0">
                      <a:pos x="connsiteX2" y="connsiteY2"/>
                    </a:cxn>
                    <a:cxn ang="0">
                      <a:pos x="connsiteX3" y="connsiteY3"/>
                    </a:cxn>
                  </a:cxnLst>
                  <a:rect l="l" t="t" r="r" b="b"/>
                  <a:pathLst>
                    <a:path w="295835" h="4222377">
                      <a:moveTo>
                        <a:pt x="295835" y="0"/>
                      </a:moveTo>
                      <a:lnTo>
                        <a:pt x="0" y="0"/>
                      </a:lnTo>
                      <a:lnTo>
                        <a:pt x="0" y="4222377"/>
                      </a:lnTo>
                      <a:lnTo>
                        <a:pt x="295835" y="4222377"/>
                      </a:lnTo>
                    </a:path>
                  </a:pathLst>
                </a:custGeom>
                <a:noFill/>
                <a:ln w="28575" cap="flat" cmpd="sng" algn="ctr">
                  <a:solidFill>
                    <a:schemeClr val="accent5"/>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pSp>
        </p:grpSp>
        <p:sp>
          <p:nvSpPr>
            <p:cNvPr id="30" name="Rectangle 29">
              <a:extLst>
                <a:ext uri="{FF2B5EF4-FFF2-40B4-BE49-F238E27FC236}">
                  <a16:creationId xmlns:a16="http://schemas.microsoft.com/office/drawing/2014/main" id="{F06C5A57-33D7-3D47-8175-E3BFA15D32CF}"/>
                </a:ext>
              </a:extLst>
            </p:cNvPr>
            <p:cNvSpPr/>
            <p:nvPr/>
          </p:nvSpPr>
          <p:spPr bwMode="auto">
            <a:xfrm>
              <a:off x="915826" y="2446155"/>
              <a:ext cx="7198601" cy="492443"/>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600" b="1" dirty="0">
                  <a:latin typeface="Calibri" panose="020F0502020204030204" pitchFamily="34" charset="0"/>
                  <a:cs typeface="Calibri" panose="020F0502020204030204" pitchFamily="34" charset="0"/>
                </a:rPr>
                <a:t>Patients who were able to maintain castration levels &lt;20 ng/dL on ADT </a:t>
              </a:r>
              <a:br>
                <a:rPr lang="en-US" sz="16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were less likely to have breakthrough disease activity</a:t>
              </a:r>
            </a:p>
          </p:txBody>
        </p:sp>
      </p:grpSp>
      <p:grpSp>
        <p:nvGrpSpPr>
          <p:cNvPr id="14" name="Group 13">
            <a:extLst>
              <a:ext uri="{FF2B5EF4-FFF2-40B4-BE49-F238E27FC236}">
                <a16:creationId xmlns:a16="http://schemas.microsoft.com/office/drawing/2014/main" id="{E86CAEEC-E2E8-FB4F-BCC0-0015D697E468}"/>
              </a:ext>
            </a:extLst>
          </p:cNvPr>
          <p:cNvGrpSpPr/>
          <p:nvPr/>
        </p:nvGrpSpPr>
        <p:grpSpPr>
          <a:xfrm>
            <a:off x="5663297" y="2641886"/>
            <a:ext cx="4032626" cy="2412714"/>
            <a:chOff x="5663298" y="2582956"/>
            <a:chExt cx="3554498" cy="2284948"/>
          </a:xfrm>
        </p:grpSpPr>
        <p:sp>
          <p:nvSpPr>
            <p:cNvPr id="4" name="Rectangle 3">
              <a:extLst>
                <a:ext uri="{FF2B5EF4-FFF2-40B4-BE49-F238E27FC236}">
                  <a16:creationId xmlns:a16="http://schemas.microsoft.com/office/drawing/2014/main" id="{FAE23087-14A3-004C-84D6-A79C743B7AFA}"/>
                </a:ext>
              </a:extLst>
            </p:cNvPr>
            <p:cNvSpPr/>
            <p:nvPr/>
          </p:nvSpPr>
          <p:spPr bwMode="auto">
            <a:xfrm>
              <a:off x="5663298" y="2598157"/>
              <a:ext cx="2584367" cy="2269747"/>
            </a:xfrm>
            <a:prstGeom prst="rect">
              <a:avLst/>
            </a:prstGeom>
            <a:solidFill>
              <a:schemeClr val="bg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61BE4F3E-EEDB-7347-B376-710FE76FFE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511" y="2582956"/>
              <a:ext cx="2336800" cy="2176897"/>
            </a:xfrm>
            <a:prstGeom prst="rect">
              <a:avLst/>
            </a:prstGeom>
          </p:spPr>
        </p:pic>
        <p:sp>
          <p:nvSpPr>
            <p:cNvPr id="35" name="TextBox 47">
              <a:extLst>
                <a:ext uri="{FF2B5EF4-FFF2-40B4-BE49-F238E27FC236}">
                  <a16:creationId xmlns:a16="http://schemas.microsoft.com/office/drawing/2014/main" id="{3D8466F5-C00B-499A-BBE1-48EA41770542}"/>
                </a:ext>
              </a:extLst>
            </p:cNvPr>
            <p:cNvSpPr txBox="1">
              <a:spLocks noChangeArrowheads="1"/>
            </p:cNvSpPr>
            <p:nvPr/>
          </p:nvSpPr>
          <p:spPr bwMode="auto">
            <a:xfrm>
              <a:off x="6609566" y="3410412"/>
              <a:ext cx="2413000" cy="230832"/>
            </a:xfrm>
            <a:prstGeom prst="rect">
              <a:avLst/>
            </a:prstGeom>
            <a:noFill/>
            <a:ln w="9525">
              <a:noFill/>
              <a:miter lim="800000"/>
              <a:headEnd/>
              <a:tailEnd/>
            </a:ln>
          </p:spPr>
          <p:txBody>
            <a:bodyPr>
              <a:spAutoFit/>
            </a:bodyPr>
            <a:lstStyle/>
            <a:p>
              <a:r>
                <a:rPr lang="en-US" sz="900" dirty="0">
                  <a:solidFill>
                    <a:srgbClr val="002060"/>
                  </a:solidFill>
                  <a:latin typeface="Calibri" panose="020F0502020204030204" pitchFamily="34" charset="0"/>
                  <a:ea typeface="ＭＳ Ｐゴシック" charset="-128"/>
                  <a:cs typeface="Calibri" panose="020F0502020204030204" pitchFamily="34" charset="0"/>
                </a:rPr>
                <a:t>Mean survival=106 months</a:t>
              </a:r>
            </a:p>
          </p:txBody>
        </p:sp>
        <p:sp>
          <p:nvSpPr>
            <p:cNvPr id="37" name="TextBox 47">
              <a:extLst>
                <a:ext uri="{FF2B5EF4-FFF2-40B4-BE49-F238E27FC236}">
                  <a16:creationId xmlns:a16="http://schemas.microsoft.com/office/drawing/2014/main" id="{D3D09D5D-9282-4F8C-8E0E-942FC5A14846}"/>
                </a:ext>
              </a:extLst>
            </p:cNvPr>
            <p:cNvSpPr txBox="1">
              <a:spLocks noChangeArrowheads="1"/>
            </p:cNvSpPr>
            <p:nvPr/>
          </p:nvSpPr>
          <p:spPr bwMode="auto">
            <a:xfrm>
              <a:off x="6196667" y="3929718"/>
              <a:ext cx="2413000" cy="230832"/>
            </a:xfrm>
            <a:prstGeom prst="rect">
              <a:avLst/>
            </a:prstGeom>
            <a:noFill/>
            <a:ln w="9525">
              <a:noFill/>
              <a:miter lim="800000"/>
              <a:headEnd/>
              <a:tailEnd/>
            </a:ln>
          </p:spPr>
          <p:txBody>
            <a:bodyPr>
              <a:spAutoFit/>
            </a:bodyPr>
            <a:lstStyle/>
            <a:p>
              <a:r>
                <a:rPr lang="en-US" sz="900" dirty="0">
                  <a:solidFill>
                    <a:schemeClr val="accent5"/>
                  </a:solidFill>
                  <a:latin typeface="Calibri" panose="020F0502020204030204" pitchFamily="34" charset="0"/>
                  <a:ea typeface="ＭＳ Ｐゴシック" charset="-128"/>
                  <a:cs typeface="Calibri" panose="020F0502020204030204" pitchFamily="34" charset="0"/>
                </a:rPr>
                <a:t>Mean survival=90 months</a:t>
              </a:r>
            </a:p>
          </p:txBody>
        </p:sp>
        <p:sp>
          <p:nvSpPr>
            <p:cNvPr id="39" name="TextBox 47">
              <a:extLst>
                <a:ext uri="{FF2B5EF4-FFF2-40B4-BE49-F238E27FC236}">
                  <a16:creationId xmlns:a16="http://schemas.microsoft.com/office/drawing/2014/main" id="{EFD07BB3-4B22-4130-9A60-7D738ABA759A}"/>
                </a:ext>
              </a:extLst>
            </p:cNvPr>
            <p:cNvSpPr txBox="1">
              <a:spLocks noChangeArrowheads="1"/>
            </p:cNvSpPr>
            <p:nvPr/>
          </p:nvSpPr>
          <p:spPr bwMode="auto">
            <a:xfrm>
              <a:off x="6804796" y="4505838"/>
              <a:ext cx="2413000" cy="230832"/>
            </a:xfrm>
            <a:prstGeom prst="rect">
              <a:avLst/>
            </a:prstGeom>
            <a:noFill/>
            <a:ln w="9525">
              <a:noFill/>
              <a:miter lim="800000"/>
              <a:headEnd/>
              <a:tailEnd/>
            </a:ln>
          </p:spPr>
          <p:txBody>
            <a:bodyPr>
              <a:spAutoFit/>
            </a:bodyPr>
            <a:lstStyle/>
            <a:p>
              <a:r>
                <a:rPr lang="en-US" sz="900" dirty="0">
                  <a:solidFill>
                    <a:schemeClr val="accent1"/>
                  </a:solidFill>
                  <a:latin typeface="Calibri" panose="020F0502020204030204" pitchFamily="34" charset="0"/>
                  <a:ea typeface="ＭＳ Ｐゴシック" charset="-128"/>
                  <a:cs typeface="Calibri" panose="020F0502020204030204" pitchFamily="34" charset="0"/>
                </a:rPr>
                <a:t>Mean survival=72 months</a:t>
              </a:r>
            </a:p>
          </p:txBody>
        </p:sp>
      </p:grpSp>
      <p:sp>
        <p:nvSpPr>
          <p:cNvPr id="56" name="TextBox 55">
            <a:extLst>
              <a:ext uri="{FF2B5EF4-FFF2-40B4-BE49-F238E27FC236}">
                <a16:creationId xmlns:a16="http://schemas.microsoft.com/office/drawing/2014/main" id="{95BE4ACD-2D66-4AFC-A4FF-3E8655C7B240}"/>
              </a:ext>
            </a:extLst>
          </p:cNvPr>
          <p:cNvSpPr txBox="1"/>
          <p:nvPr/>
        </p:nvSpPr>
        <p:spPr>
          <a:xfrm>
            <a:off x="5768267" y="2059838"/>
            <a:ext cx="2777089" cy="430887"/>
          </a:xfrm>
          <a:prstGeom prst="rect">
            <a:avLst/>
          </a:prstGeom>
          <a:noFill/>
        </p:spPr>
        <p:txBody>
          <a:bodyPr wrap="square" lIns="0" tIns="0" rIns="0" bIns="0" rtlCol="0">
            <a:spAutoFit/>
          </a:bodyPr>
          <a:lstStyle/>
          <a:p>
            <a:pPr>
              <a:spcBef>
                <a:spcPts val="0"/>
              </a:spcBef>
              <a:spcAft>
                <a:spcPts val="0"/>
              </a:spcAft>
            </a:pPr>
            <a:r>
              <a:rPr lang="en-US" sz="1400" b="1" dirty="0">
                <a:latin typeface="+mn-lt"/>
              </a:rPr>
              <a:t>PSA Progression-Free Survival on ADT</a:t>
            </a:r>
            <a:br>
              <a:rPr lang="en-US" sz="1400" b="1" dirty="0">
                <a:latin typeface="+mn-lt"/>
              </a:rPr>
            </a:br>
            <a:r>
              <a:rPr lang="en-US" sz="1400" b="1" dirty="0">
                <a:latin typeface="+mn-lt"/>
              </a:rPr>
              <a:t>(N=73; </a:t>
            </a:r>
            <a:r>
              <a:rPr lang="en-US" sz="1400" b="1" i="1" dirty="0">
                <a:latin typeface="+mn-lt"/>
              </a:rPr>
              <a:t>P </a:t>
            </a:r>
            <a:r>
              <a:rPr lang="en-US" sz="1400" b="1" dirty="0">
                <a:latin typeface="+mn-lt"/>
              </a:rPr>
              <a:t>= .0207)</a:t>
            </a:r>
            <a:r>
              <a:rPr lang="en-US" sz="1400" b="1" baseline="30000" dirty="0">
                <a:latin typeface="+mn-lt"/>
              </a:rPr>
              <a:t>b</a:t>
            </a:r>
          </a:p>
        </p:txBody>
      </p:sp>
      <p:graphicFrame>
        <p:nvGraphicFramePr>
          <p:cNvPr id="31" name="Content Placeholder 5">
            <a:extLst>
              <a:ext uri="{FF2B5EF4-FFF2-40B4-BE49-F238E27FC236}">
                <a16:creationId xmlns:a16="http://schemas.microsoft.com/office/drawing/2014/main" id="{541C03C7-326A-F74A-9ECF-CA2FD0C16F80}"/>
              </a:ext>
            </a:extLst>
          </p:cNvPr>
          <p:cNvGraphicFramePr>
            <a:graphicFrameLocks/>
          </p:cNvGraphicFramePr>
          <p:nvPr>
            <p:extLst>
              <p:ext uri="{D42A27DB-BD31-4B8C-83A1-F6EECF244321}">
                <p14:modId xmlns:p14="http://schemas.microsoft.com/office/powerpoint/2010/main" val="485377726"/>
              </p:ext>
            </p:extLst>
          </p:nvPr>
        </p:nvGraphicFramePr>
        <p:xfrm>
          <a:off x="416287" y="2427682"/>
          <a:ext cx="4013283" cy="34389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Content Placeholder 5">
            <a:extLst>
              <a:ext uri="{FF2B5EF4-FFF2-40B4-BE49-F238E27FC236}">
                <a16:creationId xmlns:a16="http://schemas.microsoft.com/office/drawing/2014/main" id="{42AF024D-13A4-5A49-BF06-522D9B3ED465}"/>
              </a:ext>
            </a:extLst>
          </p:cNvPr>
          <p:cNvGraphicFramePr>
            <a:graphicFrameLocks/>
          </p:cNvGraphicFramePr>
          <p:nvPr>
            <p:extLst>
              <p:ext uri="{D42A27DB-BD31-4B8C-83A1-F6EECF244321}">
                <p14:modId xmlns:p14="http://schemas.microsoft.com/office/powerpoint/2010/main" val="2087463700"/>
              </p:ext>
            </p:extLst>
          </p:nvPr>
        </p:nvGraphicFramePr>
        <p:xfrm>
          <a:off x="4499301" y="2504976"/>
          <a:ext cx="4032626" cy="3455558"/>
        </p:xfrm>
        <a:graphic>
          <a:graphicData uri="http://schemas.openxmlformats.org/drawingml/2006/chart">
            <c:chart xmlns:c="http://schemas.openxmlformats.org/drawingml/2006/chart" xmlns:r="http://schemas.openxmlformats.org/officeDocument/2006/relationships" r:id="rId5"/>
          </a:graphicData>
        </a:graphic>
      </p:graphicFrame>
      <p:sp>
        <p:nvSpPr>
          <p:cNvPr id="51" name="Rectangle 50">
            <a:extLst>
              <a:ext uri="{FF2B5EF4-FFF2-40B4-BE49-F238E27FC236}">
                <a16:creationId xmlns:a16="http://schemas.microsoft.com/office/drawing/2014/main" id="{EBFB0BB1-CC7C-D741-8502-2EA6C2BA5E91}"/>
              </a:ext>
            </a:extLst>
          </p:cNvPr>
          <p:cNvSpPr/>
          <p:nvPr/>
        </p:nvSpPr>
        <p:spPr bwMode="auto">
          <a:xfrm>
            <a:off x="5562524" y="5252578"/>
            <a:ext cx="3003135" cy="182880"/>
          </a:xfrm>
          <a:prstGeom prst="rect">
            <a:avLst/>
          </a:prstGeom>
          <a:solidFill>
            <a:schemeClr val="bg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57" name="TextBox 56">
            <a:extLst>
              <a:ext uri="{FF2B5EF4-FFF2-40B4-BE49-F238E27FC236}">
                <a16:creationId xmlns:a16="http://schemas.microsoft.com/office/drawing/2014/main" id="{71B6455D-D56D-7A4C-A48B-77440D08F44A}"/>
              </a:ext>
            </a:extLst>
          </p:cNvPr>
          <p:cNvSpPr txBox="1"/>
          <p:nvPr/>
        </p:nvSpPr>
        <p:spPr>
          <a:xfrm>
            <a:off x="5593586" y="5265698"/>
            <a:ext cx="161682" cy="197121"/>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0</a:t>
            </a:r>
          </a:p>
        </p:txBody>
      </p:sp>
      <p:sp>
        <p:nvSpPr>
          <p:cNvPr id="58" name="TextBox 57">
            <a:extLst>
              <a:ext uri="{FF2B5EF4-FFF2-40B4-BE49-F238E27FC236}">
                <a16:creationId xmlns:a16="http://schemas.microsoft.com/office/drawing/2014/main" id="{3F96ADE1-E73A-404D-953D-929B7441DF15}"/>
              </a:ext>
            </a:extLst>
          </p:cNvPr>
          <p:cNvSpPr txBox="1"/>
          <p:nvPr/>
        </p:nvSpPr>
        <p:spPr>
          <a:xfrm>
            <a:off x="5784597" y="5265686"/>
            <a:ext cx="230717" cy="197121"/>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24</a:t>
            </a:r>
          </a:p>
        </p:txBody>
      </p:sp>
      <p:sp>
        <p:nvSpPr>
          <p:cNvPr id="59" name="TextBox 58">
            <a:extLst>
              <a:ext uri="{FF2B5EF4-FFF2-40B4-BE49-F238E27FC236}">
                <a16:creationId xmlns:a16="http://schemas.microsoft.com/office/drawing/2014/main" id="{782F496B-48A1-364B-9638-B0B975F8AEAC}"/>
              </a:ext>
            </a:extLst>
          </p:cNvPr>
          <p:cNvSpPr txBox="1"/>
          <p:nvPr/>
        </p:nvSpPr>
        <p:spPr>
          <a:xfrm>
            <a:off x="6036176" y="5265682"/>
            <a:ext cx="245393" cy="197121"/>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48</a:t>
            </a:r>
          </a:p>
        </p:txBody>
      </p:sp>
      <p:sp>
        <p:nvSpPr>
          <p:cNvPr id="60" name="TextBox 59">
            <a:extLst>
              <a:ext uri="{FF2B5EF4-FFF2-40B4-BE49-F238E27FC236}">
                <a16:creationId xmlns:a16="http://schemas.microsoft.com/office/drawing/2014/main" id="{D91B8BD2-9F49-334E-82D6-EEC6FEE90CD6}"/>
              </a:ext>
            </a:extLst>
          </p:cNvPr>
          <p:cNvSpPr txBox="1"/>
          <p:nvPr/>
        </p:nvSpPr>
        <p:spPr>
          <a:xfrm>
            <a:off x="6523019" y="5265695"/>
            <a:ext cx="335838" cy="197125"/>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96</a:t>
            </a:r>
          </a:p>
        </p:txBody>
      </p:sp>
      <p:sp>
        <p:nvSpPr>
          <p:cNvPr id="61" name="TextBox 60">
            <a:extLst>
              <a:ext uri="{FF2B5EF4-FFF2-40B4-BE49-F238E27FC236}">
                <a16:creationId xmlns:a16="http://schemas.microsoft.com/office/drawing/2014/main" id="{B1934CF2-728D-0847-9226-A736A4B426AD}"/>
              </a:ext>
            </a:extLst>
          </p:cNvPr>
          <p:cNvSpPr txBox="1"/>
          <p:nvPr/>
        </p:nvSpPr>
        <p:spPr>
          <a:xfrm>
            <a:off x="7065594" y="5265695"/>
            <a:ext cx="279069" cy="161583"/>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144</a:t>
            </a:r>
          </a:p>
        </p:txBody>
      </p:sp>
      <p:sp>
        <p:nvSpPr>
          <p:cNvPr id="62" name="TextBox 61">
            <a:extLst>
              <a:ext uri="{FF2B5EF4-FFF2-40B4-BE49-F238E27FC236}">
                <a16:creationId xmlns:a16="http://schemas.microsoft.com/office/drawing/2014/main" id="{F095BAB1-2198-F040-B2A3-4B915F6EBBBC}"/>
              </a:ext>
            </a:extLst>
          </p:cNvPr>
          <p:cNvSpPr txBox="1"/>
          <p:nvPr/>
        </p:nvSpPr>
        <p:spPr>
          <a:xfrm>
            <a:off x="7696008" y="5265695"/>
            <a:ext cx="271184" cy="197125"/>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192</a:t>
            </a:r>
          </a:p>
        </p:txBody>
      </p:sp>
      <p:sp>
        <p:nvSpPr>
          <p:cNvPr id="63" name="TextBox 62">
            <a:extLst>
              <a:ext uri="{FF2B5EF4-FFF2-40B4-BE49-F238E27FC236}">
                <a16:creationId xmlns:a16="http://schemas.microsoft.com/office/drawing/2014/main" id="{C4A85DB3-5F75-B940-BFE5-D3F3A88210F5}"/>
              </a:ext>
            </a:extLst>
          </p:cNvPr>
          <p:cNvSpPr txBox="1"/>
          <p:nvPr/>
        </p:nvSpPr>
        <p:spPr>
          <a:xfrm>
            <a:off x="8328871" y="5265695"/>
            <a:ext cx="271184" cy="197125"/>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240</a:t>
            </a:r>
          </a:p>
        </p:txBody>
      </p:sp>
      <p:sp>
        <p:nvSpPr>
          <p:cNvPr id="64" name="TextBox 63">
            <a:extLst>
              <a:ext uri="{FF2B5EF4-FFF2-40B4-BE49-F238E27FC236}">
                <a16:creationId xmlns:a16="http://schemas.microsoft.com/office/drawing/2014/main" id="{E11583B6-D238-4042-A004-6D8717819FCC}"/>
              </a:ext>
            </a:extLst>
          </p:cNvPr>
          <p:cNvSpPr txBox="1"/>
          <p:nvPr/>
        </p:nvSpPr>
        <p:spPr>
          <a:xfrm>
            <a:off x="8012439" y="5265695"/>
            <a:ext cx="271184" cy="197125"/>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216</a:t>
            </a:r>
          </a:p>
        </p:txBody>
      </p:sp>
      <p:sp>
        <p:nvSpPr>
          <p:cNvPr id="65" name="TextBox 64">
            <a:extLst>
              <a:ext uri="{FF2B5EF4-FFF2-40B4-BE49-F238E27FC236}">
                <a16:creationId xmlns:a16="http://schemas.microsoft.com/office/drawing/2014/main" id="{5957A707-026B-4C4B-A18A-646AF30DF299}"/>
              </a:ext>
            </a:extLst>
          </p:cNvPr>
          <p:cNvSpPr txBox="1"/>
          <p:nvPr/>
        </p:nvSpPr>
        <p:spPr>
          <a:xfrm>
            <a:off x="7379580" y="5265695"/>
            <a:ext cx="271184" cy="197125"/>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168</a:t>
            </a:r>
          </a:p>
        </p:txBody>
      </p:sp>
      <p:sp>
        <p:nvSpPr>
          <p:cNvPr id="66" name="TextBox 65">
            <a:extLst>
              <a:ext uri="{FF2B5EF4-FFF2-40B4-BE49-F238E27FC236}">
                <a16:creationId xmlns:a16="http://schemas.microsoft.com/office/drawing/2014/main" id="{3E39F608-28E2-B140-BBBC-9609B1D84B4B}"/>
              </a:ext>
            </a:extLst>
          </p:cNvPr>
          <p:cNvSpPr txBox="1"/>
          <p:nvPr/>
        </p:nvSpPr>
        <p:spPr>
          <a:xfrm>
            <a:off x="6749165" y="5265695"/>
            <a:ext cx="271184" cy="197125"/>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120</a:t>
            </a:r>
          </a:p>
        </p:txBody>
      </p:sp>
      <p:sp>
        <p:nvSpPr>
          <p:cNvPr id="67" name="TextBox 66">
            <a:extLst>
              <a:ext uri="{FF2B5EF4-FFF2-40B4-BE49-F238E27FC236}">
                <a16:creationId xmlns:a16="http://schemas.microsoft.com/office/drawing/2014/main" id="{7C81B283-ADC0-9B48-BE11-D7E26EDC7118}"/>
              </a:ext>
            </a:extLst>
          </p:cNvPr>
          <p:cNvSpPr txBox="1"/>
          <p:nvPr/>
        </p:nvSpPr>
        <p:spPr>
          <a:xfrm>
            <a:off x="6277031" y="5265695"/>
            <a:ext cx="271184" cy="197125"/>
          </a:xfrm>
          <a:prstGeom prst="rect">
            <a:avLst/>
          </a:prstGeom>
          <a:noFill/>
        </p:spPr>
        <p:txBody>
          <a:bodyPr wrap="square" lIns="0" tIns="0" rIns="0" bIns="0" rtlCol="0">
            <a:spAutoFit/>
          </a:bodyPr>
          <a:lstStyle/>
          <a:p>
            <a:pPr algn="l">
              <a:spcBef>
                <a:spcPts val="0"/>
              </a:spcBef>
              <a:spcAft>
                <a:spcPts val="0"/>
              </a:spcAft>
            </a:pPr>
            <a:r>
              <a:rPr lang="en-US" sz="1050" dirty="0">
                <a:solidFill>
                  <a:srgbClr val="000000"/>
                </a:solidFill>
                <a:latin typeface="+mn-lt"/>
              </a:rPr>
              <a:t>72</a:t>
            </a:r>
          </a:p>
        </p:txBody>
      </p:sp>
    </p:spTree>
    <p:extLst>
      <p:ext uri="{BB962C8B-B14F-4D97-AF65-F5344CB8AC3E}">
        <p14:creationId xmlns:p14="http://schemas.microsoft.com/office/powerpoint/2010/main" val="21018928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17F29C-67C9-6840-B2C5-CD1FD620F6C6}"/>
              </a:ext>
            </a:extLst>
          </p:cNvPr>
          <p:cNvPicPr>
            <a:picLocks noChangeAspect="1"/>
          </p:cNvPicPr>
          <p:nvPr/>
        </p:nvPicPr>
        <p:blipFill rotWithShape="1">
          <a:blip r:embed="rId3">
            <a:extLst>
              <a:ext uri="{28A0092B-C50C-407E-A947-70E740481C1C}">
                <a14:useLocalDpi xmlns:a14="http://schemas.microsoft.com/office/drawing/2010/main" val="0"/>
              </a:ext>
            </a:extLst>
          </a:blip>
          <a:srcRect l="1653" r="-65"/>
          <a:stretch/>
        </p:blipFill>
        <p:spPr>
          <a:xfrm>
            <a:off x="977900" y="-12700"/>
            <a:ext cx="8166100" cy="6883399"/>
          </a:xfrm>
          <a:prstGeom prst="rect">
            <a:avLst/>
          </a:prstGeom>
        </p:spPr>
      </p:pic>
      <p:pic>
        <p:nvPicPr>
          <p:cNvPr id="6" name="Picture 5">
            <a:extLst>
              <a:ext uri="{FF2B5EF4-FFF2-40B4-BE49-F238E27FC236}">
                <a16:creationId xmlns:a16="http://schemas.microsoft.com/office/drawing/2014/main" id="{DF6C3B19-A29A-8D47-BC3D-A28CDBB458E5}"/>
              </a:ext>
            </a:extLst>
          </p:cNvPr>
          <p:cNvPicPr>
            <a:picLocks noChangeAspect="1"/>
          </p:cNvPicPr>
          <p:nvPr/>
        </p:nvPicPr>
        <p:blipFill rotWithShape="1">
          <a:blip r:embed="rId4">
            <a:extLst>
              <a:ext uri="{28A0092B-C50C-407E-A947-70E740481C1C}">
                <a14:useLocalDpi xmlns:a14="http://schemas.microsoft.com/office/drawing/2010/main" val="0"/>
              </a:ext>
            </a:extLst>
          </a:blip>
          <a:srcRect l="13799" t="38609" r="198" b="33093"/>
          <a:stretch/>
        </p:blipFill>
        <p:spPr>
          <a:xfrm>
            <a:off x="1998042" y="2647009"/>
            <a:ext cx="7140158" cy="1958586"/>
          </a:xfrm>
          <a:prstGeom prst="rect">
            <a:avLst/>
          </a:prstGeom>
        </p:spPr>
      </p:pic>
      <p:sp>
        <p:nvSpPr>
          <p:cNvPr id="2" name="Title 1">
            <a:extLst>
              <a:ext uri="{FF2B5EF4-FFF2-40B4-BE49-F238E27FC236}">
                <a16:creationId xmlns:a16="http://schemas.microsoft.com/office/drawing/2014/main" id="{B3C8DD7A-2DBF-4864-9E6B-919A24D84F74}"/>
              </a:ext>
            </a:extLst>
          </p:cNvPr>
          <p:cNvSpPr>
            <a:spLocks noGrp="1"/>
          </p:cNvSpPr>
          <p:nvPr>
            <p:ph type="ctrTitle"/>
          </p:nvPr>
        </p:nvSpPr>
        <p:spPr/>
        <p:txBody>
          <a:bodyPr/>
          <a:lstStyle/>
          <a:p>
            <a:r>
              <a:rPr lang="en-US" dirty="0"/>
              <a:t>The Benefits of ADT Use in Prostate Cancer</a:t>
            </a:r>
          </a:p>
        </p:txBody>
      </p:sp>
      <p:sp>
        <p:nvSpPr>
          <p:cNvPr id="9" name="Rectangle 8">
            <a:extLst>
              <a:ext uri="{FF2B5EF4-FFF2-40B4-BE49-F238E27FC236}">
                <a16:creationId xmlns:a16="http://schemas.microsoft.com/office/drawing/2014/main" id="{1DEA1B23-772C-C64F-9248-9E694421D9DF}"/>
              </a:ext>
            </a:extLst>
          </p:cNvPr>
          <p:cNvSpPr/>
          <p:nvPr/>
        </p:nvSpPr>
        <p:spPr bwMode="auto">
          <a:xfrm rot="10800000">
            <a:off x="5642265" y="2595717"/>
            <a:ext cx="3501736" cy="91440"/>
          </a:xfrm>
          <a:prstGeom prst="rect">
            <a:avLst/>
          </a:prstGeom>
          <a:gradFill flip="none" rotWithShape="1">
            <a:gsLst>
              <a:gs pos="0">
                <a:schemeClr val="accent4"/>
              </a:gs>
              <a:gs pos="50000">
                <a:srgbClr val="A6A94E">
                  <a:tint val="44500"/>
                  <a:satMod val="160000"/>
                </a:srgbClr>
              </a:gs>
              <a:gs pos="99000">
                <a:srgbClr val="A6A94E">
                  <a:tint val="23500"/>
                  <a:satMod val="160000"/>
                  <a:alpha val="0"/>
                </a:srgbClr>
              </a:gs>
            </a:gsLst>
            <a:lin ang="0" scaled="1"/>
            <a:tileRect/>
          </a:gra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17" name="Freeform 16">
            <a:extLst>
              <a:ext uri="{FF2B5EF4-FFF2-40B4-BE49-F238E27FC236}">
                <a16:creationId xmlns:a16="http://schemas.microsoft.com/office/drawing/2014/main" id="{52DA819A-27A2-5049-92CC-C1A26B916870}"/>
              </a:ext>
            </a:extLst>
          </p:cNvPr>
          <p:cNvSpPr>
            <a:spLocks/>
          </p:cNvSpPr>
          <p:nvPr/>
        </p:nvSpPr>
        <p:spPr bwMode="gray">
          <a:xfrm>
            <a:off x="4570413" y="1530350"/>
            <a:ext cx="125412"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tx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nchor="ctr"/>
          <a:lstStyle/>
          <a:p>
            <a:endParaRPr lang="en-US"/>
          </a:p>
        </p:txBody>
      </p:sp>
    </p:spTree>
    <p:extLst>
      <p:ext uri="{BB962C8B-B14F-4D97-AF65-F5344CB8AC3E}">
        <p14:creationId xmlns:p14="http://schemas.microsoft.com/office/powerpoint/2010/main" val="19753158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48D7-C5E8-4264-81D9-71D727E21547}"/>
              </a:ext>
            </a:extLst>
          </p:cNvPr>
          <p:cNvSpPr>
            <a:spLocks noGrp="1"/>
          </p:cNvSpPr>
          <p:nvPr>
            <p:ph type="title"/>
          </p:nvPr>
        </p:nvSpPr>
        <p:spPr/>
        <p:txBody>
          <a:bodyPr/>
          <a:lstStyle/>
          <a:p>
            <a:r>
              <a:rPr lang="en-US" dirty="0"/>
              <a:t>Androgen Deprivation Can Be Achieved Through Medical or Surgical Castration</a:t>
            </a:r>
            <a:endParaRPr lang="en-US" baseline="30000" dirty="0"/>
          </a:p>
        </p:txBody>
      </p:sp>
      <p:sp>
        <p:nvSpPr>
          <p:cNvPr id="7" name="Content Placeholder 6">
            <a:extLst>
              <a:ext uri="{FF2B5EF4-FFF2-40B4-BE49-F238E27FC236}">
                <a16:creationId xmlns:a16="http://schemas.microsoft.com/office/drawing/2014/main" id="{E62299AD-B89A-4F76-BE91-044B1C1C17F0}"/>
              </a:ext>
            </a:extLst>
          </p:cNvPr>
          <p:cNvSpPr>
            <a:spLocks noGrp="1"/>
          </p:cNvSpPr>
          <p:nvPr>
            <p:ph idx="1"/>
          </p:nvPr>
        </p:nvSpPr>
        <p:spPr>
          <a:xfrm>
            <a:off x="414779" y="1211482"/>
            <a:ext cx="8299009" cy="1088173"/>
          </a:xfrm>
        </p:spPr>
        <p:txBody>
          <a:bodyPr/>
          <a:lstStyle/>
          <a:p>
            <a:r>
              <a:rPr lang="en-US" sz="2000" dirty="0"/>
              <a:t>Through clinical trials, data demonstrated an equivalence between surgical and medical castration</a:t>
            </a:r>
            <a:r>
              <a:rPr lang="en-US" sz="2000" baseline="30000" dirty="0"/>
              <a:t>1</a:t>
            </a:r>
            <a:r>
              <a:rPr lang="en-US" sz="2000" dirty="0"/>
              <a:t> in terms of survival, progression-related outcomes</a:t>
            </a:r>
            <a:r>
              <a:rPr lang="en-US" sz="2000"/>
              <a:t>, and time </a:t>
            </a:r>
            <a:r>
              <a:rPr lang="en-US" sz="2000" dirty="0"/>
              <a:t>to treatment failure</a:t>
            </a:r>
            <a:r>
              <a:rPr lang="en-US" sz="2000" baseline="30000" dirty="0"/>
              <a:t>2,3</a:t>
            </a:r>
          </a:p>
        </p:txBody>
      </p:sp>
      <p:sp>
        <p:nvSpPr>
          <p:cNvPr id="5" name="Text Box 8">
            <a:extLst>
              <a:ext uri="{FF2B5EF4-FFF2-40B4-BE49-F238E27FC236}">
                <a16:creationId xmlns:a16="http://schemas.microsoft.com/office/drawing/2014/main" id="{9C4E0654-06DA-48DE-AAED-58ECF5DD801B}"/>
              </a:ext>
            </a:extLst>
          </p:cNvPr>
          <p:cNvSpPr txBox="1">
            <a:spLocks noChangeArrowheads="1"/>
          </p:cNvSpPr>
          <p:nvPr/>
        </p:nvSpPr>
        <p:spPr bwMode="auto">
          <a:xfrm>
            <a:off x="371039" y="5758808"/>
            <a:ext cx="7004508" cy="664813"/>
          </a:xfrm>
          <a:prstGeom prst="rect">
            <a:avLst/>
          </a:prstGeom>
          <a:noFill/>
          <a:ln w="9525">
            <a:noFill/>
            <a:miter lim="800000"/>
            <a:headEnd/>
            <a:tailEnd/>
          </a:ln>
        </p:spPr>
        <p:txBody>
          <a:bodyPr lIns="0" tIns="0" rIns="0" bIns="0" anchor="b" anchorCtr="0"/>
          <a:lstStyle/>
          <a:p>
            <a:pPr marL="57150" algn="l">
              <a:spcBef>
                <a:spcPts val="0"/>
              </a:spcBef>
              <a:spcAft>
                <a:spcPts val="0"/>
              </a:spcAft>
            </a:pPr>
            <a:r>
              <a:rPr lang="en-US" sz="800" dirty="0">
                <a:solidFill>
                  <a:srgbClr val="000000"/>
                </a:solidFill>
                <a:latin typeface="+mn-lt"/>
              </a:rPr>
              <a:t>AR, androgen receptor; GnRH, </a:t>
            </a:r>
            <a:r>
              <a:rPr lang="en-US" sz="800" dirty="0">
                <a:solidFill>
                  <a:srgbClr val="000000"/>
                </a:solidFill>
                <a:latin typeface="+mn-lt"/>
                <a:cs typeface="Arial" panose="020B0604020202020204" pitchFamily="34" charset="0"/>
              </a:rPr>
              <a:t>gonadotropin-releasing hormone; LH, luteinizing hormone.</a:t>
            </a:r>
          </a:p>
          <a:p>
            <a:pPr marL="57150" algn="l">
              <a:spcBef>
                <a:spcPts val="0"/>
              </a:spcBef>
              <a:spcAft>
                <a:spcPts val="0"/>
              </a:spcAft>
            </a:pPr>
            <a:r>
              <a:rPr lang="en-US" sz="800" b="1" dirty="0">
                <a:solidFill>
                  <a:srgbClr val="000000"/>
                </a:solidFill>
                <a:latin typeface="+mn-lt"/>
                <a:cs typeface="Arial" panose="020B0604020202020204" pitchFamily="34" charset="0"/>
              </a:rPr>
              <a:t>References:</a:t>
            </a:r>
            <a:r>
              <a:rPr lang="en-US" sz="800" dirty="0">
                <a:solidFill>
                  <a:srgbClr val="000000"/>
                </a:solidFill>
                <a:latin typeface="+mn-lt"/>
                <a:cs typeface="Arial" panose="020B0604020202020204" pitchFamily="34" charset="0"/>
              </a:rPr>
              <a:t> </a:t>
            </a:r>
            <a:r>
              <a:rPr lang="en-US" sz="800" b="1" dirty="0">
                <a:solidFill>
                  <a:srgbClr val="000000"/>
                </a:solidFill>
                <a:latin typeface="+mn-lt"/>
                <a:cs typeface="Arial" panose="020B0604020202020204" pitchFamily="34" charset="0"/>
              </a:rPr>
              <a:t>1.</a:t>
            </a:r>
            <a:r>
              <a:rPr lang="en-US" sz="800" dirty="0">
                <a:solidFill>
                  <a:srgbClr val="000000"/>
                </a:solidFill>
                <a:latin typeface="+mn-lt"/>
                <a:cs typeface="Arial" panose="020B0604020202020204" pitchFamily="34" charset="0"/>
              </a:rPr>
              <a:t> </a:t>
            </a:r>
            <a:r>
              <a:rPr lang="en-US" sz="800" dirty="0">
                <a:solidFill>
                  <a:srgbClr val="000000"/>
                </a:solidFill>
                <a:effectLst/>
                <a:latin typeface="+mn-lt"/>
                <a:ea typeface="Calibri" panose="020F0502020204030204" pitchFamily="34" charset="0"/>
                <a:cs typeface="Calibri" panose="020F0502020204030204" pitchFamily="34" charset="0"/>
              </a:rPr>
              <a:t>Singer EA et al. </a:t>
            </a:r>
            <a:r>
              <a:rPr lang="en-US" sz="800" i="1" dirty="0">
                <a:solidFill>
                  <a:srgbClr val="000000"/>
                </a:solidFill>
                <a:effectLst/>
                <a:latin typeface="+mn-lt"/>
                <a:ea typeface="Calibri" panose="020F0502020204030204" pitchFamily="34" charset="0"/>
                <a:cs typeface="Calibri" panose="020F0502020204030204" pitchFamily="34" charset="0"/>
              </a:rPr>
              <a:t>Expert </a:t>
            </a:r>
            <a:r>
              <a:rPr lang="en-US" sz="800" i="1" dirty="0" err="1">
                <a:solidFill>
                  <a:srgbClr val="000000"/>
                </a:solidFill>
                <a:effectLst/>
                <a:latin typeface="+mn-lt"/>
                <a:ea typeface="Calibri" panose="020F0502020204030204" pitchFamily="34" charset="0"/>
                <a:cs typeface="Calibri" panose="020F0502020204030204" pitchFamily="34" charset="0"/>
              </a:rPr>
              <a:t>Opin</a:t>
            </a:r>
            <a:r>
              <a:rPr lang="en-US" sz="800" i="1" dirty="0">
                <a:solidFill>
                  <a:srgbClr val="000000"/>
                </a:solidFill>
                <a:effectLst/>
                <a:latin typeface="+mn-lt"/>
                <a:ea typeface="Calibri" panose="020F0502020204030204" pitchFamily="34" charset="0"/>
                <a:cs typeface="Calibri" panose="020F0502020204030204" pitchFamily="34" charset="0"/>
              </a:rPr>
              <a:t> </a:t>
            </a:r>
            <a:r>
              <a:rPr lang="en-US" sz="800" i="1" dirty="0" err="1">
                <a:solidFill>
                  <a:srgbClr val="000000"/>
                </a:solidFill>
                <a:effectLst/>
                <a:latin typeface="+mn-lt"/>
                <a:ea typeface="Calibri" panose="020F0502020204030204" pitchFamily="34" charset="0"/>
                <a:cs typeface="Calibri" panose="020F0502020204030204" pitchFamily="34" charset="0"/>
              </a:rPr>
              <a:t>Pharmacother</a:t>
            </a:r>
            <a:r>
              <a:rPr lang="en-US" sz="800" dirty="0">
                <a:solidFill>
                  <a:srgbClr val="000000"/>
                </a:solidFill>
                <a:effectLst/>
                <a:latin typeface="+mn-lt"/>
                <a:ea typeface="Calibri" panose="020F0502020204030204" pitchFamily="34" charset="0"/>
                <a:cs typeface="Calibri" panose="020F0502020204030204" pitchFamily="34" charset="0"/>
              </a:rPr>
              <a:t>. 2008;9(2):211-228. </a:t>
            </a:r>
            <a:r>
              <a:rPr lang="en-US" sz="800" b="1" dirty="0">
                <a:solidFill>
                  <a:srgbClr val="000000"/>
                </a:solidFill>
                <a:effectLst/>
                <a:latin typeface="+mn-lt"/>
                <a:ea typeface="Calibri" panose="020F0502020204030204" pitchFamily="34" charset="0"/>
                <a:cs typeface="Calibri" panose="020F0502020204030204" pitchFamily="34" charset="0"/>
              </a:rPr>
              <a:t>2. </a:t>
            </a:r>
            <a:r>
              <a:rPr lang="en-US" sz="800" dirty="0" err="1">
                <a:solidFill>
                  <a:srgbClr val="000000"/>
                </a:solidFill>
                <a:effectLst/>
                <a:latin typeface="+mn-lt"/>
                <a:ea typeface="Times New Roman" panose="02020603050405020304" pitchFamily="18" charset="0"/>
                <a:cs typeface="Calibri" panose="020F0502020204030204" pitchFamily="34" charset="0"/>
              </a:rPr>
              <a:t>Sharifi</a:t>
            </a:r>
            <a:r>
              <a:rPr lang="en-US" sz="800" dirty="0">
                <a:solidFill>
                  <a:srgbClr val="000000"/>
                </a:solidFill>
                <a:effectLst/>
                <a:latin typeface="+mn-lt"/>
                <a:ea typeface="Times New Roman" panose="02020603050405020304" pitchFamily="18" charset="0"/>
                <a:cs typeface="Calibri" panose="020F0502020204030204" pitchFamily="34" charset="0"/>
              </a:rPr>
              <a:t> N et al. </a:t>
            </a:r>
            <a:r>
              <a:rPr lang="en-US" sz="800" i="1" dirty="0">
                <a:solidFill>
                  <a:srgbClr val="000000"/>
                </a:solidFill>
                <a:effectLst/>
                <a:latin typeface="+mn-lt"/>
                <a:ea typeface="Times New Roman" panose="02020603050405020304" pitchFamily="18" charset="0"/>
                <a:cs typeface="Calibri" panose="020F0502020204030204" pitchFamily="34" charset="0"/>
              </a:rPr>
              <a:t>JAMA</a:t>
            </a:r>
            <a:r>
              <a:rPr lang="en-US" sz="800" dirty="0">
                <a:solidFill>
                  <a:srgbClr val="000000"/>
                </a:solidFill>
                <a:effectLst/>
                <a:latin typeface="+mn-lt"/>
                <a:ea typeface="Times New Roman" panose="02020603050405020304" pitchFamily="18" charset="0"/>
                <a:cs typeface="Calibri" panose="020F0502020204030204" pitchFamily="34" charset="0"/>
              </a:rPr>
              <a:t>. 2005;294(2):238-244. </a:t>
            </a:r>
            <a:r>
              <a:rPr lang="en-US" sz="800" b="1" dirty="0">
                <a:solidFill>
                  <a:srgbClr val="000000"/>
                </a:solidFill>
                <a:latin typeface="+mn-lt"/>
                <a:ea typeface="Times New Roman" panose="02020603050405020304" pitchFamily="18" charset="0"/>
                <a:cs typeface="Calibri" panose="020F0502020204030204" pitchFamily="34" charset="0"/>
              </a:rPr>
              <a:t>3</a:t>
            </a:r>
            <a:r>
              <a:rPr lang="en-US" sz="800" b="1" dirty="0">
                <a:solidFill>
                  <a:srgbClr val="000000"/>
                </a:solidFill>
                <a:effectLst/>
                <a:latin typeface="+mn-lt"/>
                <a:ea typeface="Times New Roman" panose="02020603050405020304" pitchFamily="18" charset="0"/>
                <a:cs typeface="Calibri" panose="020F0502020204030204" pitchFamily="34" charset="0"/>
              </a:rPr>
              <a:t>. </a:t>
            </a:r>
            <a:r>
              <a:rPr lang="en-US" sz="800" dirty="0" err="1">
                <a:solidFill>
                  <a:srgbClr val="000000"/>
                </a:solidFill>
                <a:effectLst/>
                <a:latin typeface="+mn-lt"/>
                <a:ea typeface="Calibri" panose="020F0502020204030204" pitchFamily="34" charset="0"/>
                <a:cs typeface="Times New Roman" panose="02020603050405020304" pitchFamily="18" charset="0"/>
              </a:rPr>
              <a:t>Perlmutter</a:t>
            </a:r>
            <a:r>
              <a:rPr lang="en-US" sz="800" dirty="0">
                <a:solidFill>
                  <a:srgbClr val="000000"/>
                </a:solidFill>
                <a:effectLst/>
                <a:latin typeface="+mn-lt"/>
                <a:ea typeface="Calibri" panose="020F0502020204030204" pitchFamily="34" charset="0"/>
                <a:cs typeface="Times New Roman" panose="02020603050405020304" pitchFamily="18" charset="0"/>
              </a:rPr>
              <a:t> MA et al. </a:t>
            </a:r>
            <a:r>
              <a:rPr lang="en-US" sz="800" i="1" dirty="0">
                <a:solidFill>
                  <a:srgbClr val="000000"/>
                </a:solidFill>
                <a:effectLst/>
                <a:latin typeface="+mn-lt"/>
                <a:ea typeface="Calibri" panose="020F0502020204030204" pitchFamily="34" charset="0"/>
                <a:cs typeface="Times New Roman" panose="02020603050405020304" pitchFamily="18" charset="0"/>
              </a:rPr>
              <a:t>Rev Urol</a:t>
            </a:r>
            <a:r>
              <a:rPr lang="en-US" sz="800" dirty="0">
                <a:solidFill>
                  <a:srgbClr val="000000"/>
                </a:solidFill>
                <a:effectLst/>
                <a:latin typeface="+mn-lt"/>
                <a:ea typeface="Calibri" panose="020F0502020204030204" pitchFamily="34" charset="0"/>
                <a:cs typeface="Times New Roman" panose="02020603050405020304" pitchFamily="18" charset="0"/>
              </a:rPr>
              <a:t>. 2007;9 Suppl 1(Suppl 1):S3-S8. </a:t>
            </a:r>
            <a:r>
              <a:rPr lang="en-US" sz="800" b="1" dirty="0">
                <a:solidFill>
                  <a:srgbClr val="000000"/>
                </a:solidFill>
                <a:latin typeface="+mn-lt"/>
                <a:cs typeface="Arial" panose="020B0604020202020204" pitchFamily="34" charset="0"/>
              </a:rPr>
              <a:t>4. </a:t>
            </a:r>
            <a:r>
              <a:rPr lang="it-IT" sz="800" dirty="0">
                <a:solidFill>
                  <a:srgbClr val="000000"/>
                </a:solidFill>
                <a:latin typeface="+mn-lt"/>
                <a:cs typeface="Arial" panose="020B0604020202020204" pitchFamily="34" charset="0"/>
              </a:rPr>
              <a:t>Crawford ED et al. </a:t>
            </a:r>
            <a:r>
              <a:rPr lang="it-IT" sz="800" i="1" dirty="0">
                <a:solidFill>
                  <a:srgbClr val="000000"/>
                </a:solidFill>
                <a:latin typeface="+mn-lt"/>
                <a:cs typeface="Arial" panose="020B0604020202020204" pitchFamily="34" charset="0"/>
              </a:rPr>
              <a:t>Prostate Cancer Prostatic Dis</a:t>
            </a:r>
            <a:r>
              <a:rPr lang="it-IT" sz="800" dirty="0">
                <a:solidFill>
                  <a:srgbClr val="000000"/>
                </a:solidFill>
                <a:latin typeface="+mn-lt"/>
                <a:cs typeface="Arial" panose="020B0604020202020204" pitchFamily="34" charset="0"/>
              </a:rPr>
              <a:t>. 2019;22(1):24-38. </a:t>
            </a:r>
            <a:endParaRPr lang="en-US" sz="800" dirty="0">
              <a:solidFill>
                <a:srgbClr val="000000"/>
              </a:solidFill>
              <a:latin typeface="+mn-lt"/>
              <a:cs typeface="Arial" panose="020B0604020202020204" pitchFamily="34" charset="0"/>
            </a:endParaRPr>
          </a:p>
        </p:txBody>
      </p:sp>
      <p:graphicFrame>
        <p:nvGraphicFramePr>
          <p:cNvPr id="9" name="Table 5">
            <a:extLst>
              <a:ext uri="{FF2B5EF4-FFF2-40B4-BE49-F238E27FC236}">
                <a16:creationId xmlns:a16="http://schemas.microsoft.com/office/drawing/2014/main" id="{AEE8CF13-AA14-A847-8244-419879A150CC}"/>
              </a:ext>
            </a:extLst>
          </p:cNvPr>
          <p:cNvGraphicFramePr>
            <a:graphicFrameLocks noGrp="1"/>
          </p:cNvGraphicFramePr>
          <p:nvPr>
            <p:extLst>
              <p:ext uri="{D42A27DB-BD31-4B8C-83A1-F6EECF244321}">
                <p14:modId xmlns:p14="http://schemas.microsoft.com/office/powerpoint/2010/main" val="2537515511"/>
              </p:ext>
            </p:extLst>
          </p:nvPr>
        </p:nvGraphicFramePr>
        <p:xfrm>
          <a:off x="414779" y="2595183"/>
          <a:ext cx="8420100" cy="2560320"/>
        </p:xfrm>
        <a:graphic>
          <a:graphicData uri="http://schemas.openxmlformats.org/drawingml/2006/table">
            <a:tbl>
              <a:tblPr firstRow="1" bandRow="1">
                <a:tableStyleId>{EB344D84-9AFB-497E-A393-DC336BA19D2E}</a:tableStyleId>
              </a:tblPr>
              <a:tblGrid>
                <a:gridCol w="1721427">
                  <a:extLst>
                    <a:ext uri="{9D8B030D-6E8A-4147-A177-3AD203B41FA5}">
                      <a16:colId xmlns:a16="http://schemas.microsoft.com/office/drawing/2014/main" val="603356828"/>
                    </a:ext>
                  </a:extLst>
                </a:gridCol>
                <a:gridCol w="6698673">
                  <a:extLst>
                    <a:ext uri="{9D8B030D-6E8A-4147-A177-3AD203B41FA5}">
                      <a16:colId xmlns:a16="http://schemas.microsoft.com/office/drawing/2014/main" val="2566789247"/>
                    </a:ext>
                  </a:extLst>
                </a:gridCol>
              </a:tblGrid>
              <a:tr h="154729">
                <a:tc>
                  <a:txBody>
                    <a:bodyPr/>
                    <a:lstStyle/>
                    <a:p>
                      <a:r>
                        <a:rPr lang="en-US" sz="1200" dirty="0">
                          <a:solidFill>
                            <a:schemeClr val="bg1"/>
                          </a:solidFill>
                        </a:rPr>
                        <a:t>Therapeutic Options</a:t>
                      </a:r>
                    </a:p>
                  </a:txBody>
                  <a:tcPr anchor="ctr">
                    <a:solidFill>
                      <a:schemeClr val="tx1"/>
                    </a:solidFill>
                  </a:tcPr>
                </a:tc>
                <a:tc>
                  <a:txBody>
                    <a:bodyPr/>
                    <a:lstStyle/>
                    <a:p>
                      <a:r>
                        <a:rPr lang="en-US" sz="1200" dirty="0">
                          <a:solidFill>
                            <a:schemeClr val="bg1"/>
                          </a:solidFill>
                        </a:rPr>
                        <a:t>Mechanism of Action</a:t>
                      </a:r>
                    </a:p>
                  </a:txBody>
                  <a:tcPr anchor="ctr">
                    <a:solidFill>
                      <a:schemeClr val="tx1"/>
                    </a:solidFill>
                  </a:tcPr>
                </a:tc>
                <a:extLst>
                  <a:ext uri="{0D108BD9-81ED-4DB2-BD59-A6C34878D82A}">
                    <a16:rowId xmlns:a16="http://schemas.microsoft.com/office/drawing/2014/main" val="3743547842"/>
                  </a:ext>
                </a:extLst>
              </a:tr>
              <a:tr h="457200">
                <a:tc>
                  <a:txBody>
                    <a:bodyPr/>
                    <a:lstStyle/>
                    <a:p>
                      <a:r>
                        <a:rPr lang="en-US" sz="1200" b="1" dirty="0" err="1">
                          <a:solidFill>
                            <a:schemeClr val="bg1"/>
                          </a:solidFill>
                        </a:rPr>
                        <a:t>Orchiectomy</a:t>
                      </a:r>
                      <a:r>
                        <a:rPr lang="en-US" sz="1200" b="1" baseline="30000" dirty="0" err="1">
                          <a:solidFill>
                            <a:schemeClr val="bg1"/>
                          </a:solidFill>
                        </a:rPr>
                        <a:t>a</a:t>
                      </a:r>
                      <a:endParaRPr lang="en-US" sz="1200" b="1" baseline="30000" dirty="0">
                        <a:solidFill>
                          <a:schemeClr val="bg1"/>
                        </a:solidFill>
                      </a:endParaRPr>
                    </a:p>
                  </a:txBody>
                  <a:tcPr anchor="ctr">
                    <a:lnB w="12700" cap="flat" cmpd="sng" algn="ctr">
                      <a:solidFill>
                        <a:schemeClr val="bg1"/>
                      </a:solidFill>
                      <a:prstDash val="solid"/>
                      <a:round/>
                      <a:headEnd type="none" w="med" len="med"/>
                      <a:tailEnd type="none" w="med" len="med"/>
                    </a:lnB>
                    <a:solidFill>
                      <a:schemeClr val="accent5"/>
                    </a:solidFill>
                  </a:tcPr>
                </a:tc>
                <a:tc>
                  <a:txBody>
                    <a:bodyPr/>
                    <a:lstStyle/>
                    <a:p>
                      <a:r>
                        <a:rPr lang="en-US" sz="1200" b="0" u="none" strike="noStrike" kern="1200" baseline="0" dirty="0">
                          <a:solidFill>
                            <a:srgbClr val="000000"/>
                          </a:solidFill>
                        </a:rPr>
                        <a:t>Surgically remove both testes to reduce T production</a:t>
                      </a:r>
                      <a:endParaRPr lang="en-US" sz="1200" dirty="0">
                        <a:solidFill>
                          <a:srgbClr val="000000"/>
                        </a:solidFill>
                      </a:endParaRPr>
                    </a:p>
                  </a:txBody>
                  <a:tcPr anchor="ctr"/>
                </a:tc>
                <a:extLst>
                  <a:ext uri="{0D108BD9-81ED-4DB2-BD59-A6C34878D82A}">
                    <a16:rowId xmlns:a16="http://schemas.microsoft.com/office/drawing/2014/main" val="57294225"/>
                  </a:ext>
                </a:extLst>
              </a:tr>
              <a:tr h="457200">
                <a:tc>
                  <a:txBody>
                    <a:bodyPr/>
                    <a:lstStyle/>
                    <a:p>
                      <a:r>
                        <a:rPr lang="en-US" sz="1200" b="1" dirty="0">
                          <a:solidFill>
                            <a:schemeClr val="bg1"/>
                          </a:solidFill>
                        </a:rPr>
                        <a:t>Antiandrogens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r>
                        <a:rPr lang="en-US" sz="1200" b="0" u="none" strike="noStrike" kern="1200" baseline="0" dirty="0">
                          <a:solidFill>
                            <a:srgbClr val="000000"/>
                          </a:solidFill>
                        </a:rPr>
                        <a:t>Block the AR to reduce effects of T signaling in the cell</a:t>
                      </a:r>
                      <a:endParaRPr lang="en-US" sz="1200" dirty="0">
                        <a:solidFill>
                          <a:srgbClr val="000000"/>
                        </a:solidFill>
                      </a:endParaRPr>
                    </a:p>
                  </a:txBody>
                  <a:tcPr anchor="ctr"/>
                </a:tc>
                <a:extLst>
                  <a:ext uri="{0D108BD9-81ED-4DB2-BD59-A6C34878D82A}">
                    <a16:rowId xmlns:a16="http://schemas.microsoft.com/office/drawing/2014/main" val="564229301"/>
                  </a:ext>
                </a:extLst>
              </a:tr>
              <a:tr h="457200">
                <a:tc>
                  <a:txBody>
                    <a:bodyPr/>
                    <a:lstStyle/>
                    <a:p>
                      <a:r>
                        <a:rPr lang="en-US" sz="1200" b="1" u="none" strike="noStrike" kern="1200" baseline="0" dirty="0">
                          <a:solidFill>
                            <a:schemeClr val="bg1"/>
                          </a:solidFill>
                        </a:rPr>
                        <a:t>LHRH agonist</a:t>
                      </a:r>
                      <a:endParaRPr lang="en-US" sz="1200" b="1"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r>
                        <a:rPr lang="en-US" sz="1200" b="0" u="none" strike="noStrike" kern="1200" baseline="0" dirty="0">
                          <a:solidFill>
                            <a:srgbClr val="000000"/>
                          </a:solidFill>
                        </a:rPr>
                        <a:t>Overstimulate the pituitary gland to downregulate the GnRH receptor and</a:t>
                      </a:r>
                    </a:p>
                    <a:p>
                      <a:r>
                        <a:rPr lang="en-US" sz="1200" b="0" u="none" strike="noStrike" kern="1200" baseline="0" dirty="0">
                          <a:solidFill>
                            <a:srgbClr val="000000"/>
                          </a:solidFill>
                        </a:rPr>
                        <a:t>decrease LH production, which lowers T production in the testes</a:t>
                      </a:r>
                      <a:endParaRPr lang="en-US" sz="1200" dirty="0">
                        <a:solidFill>
                          <a:srgbClr val="000000"/>
                        </a:solidFill>
                      </a:endParaRPr>
                    </a:p>
                  </a:txBody>
                  <a:tcPr anchor="ctr"/>
                </a:tc>
                <a:extLst>
                  <a:ext uri="{0D108BD9-81ED-4DB2-BD59-A6C34878D82A}">
                    <a16:rowId xmlns:a16="http://schemas.microsoft.com/office/drawing/2014/main" val="3042509454"/>
                  </a:ext>
                </a:extLst>
              </a:tr>
              <a:tr h="457200">
                <a:tc>
                  <a:txBody>
                    <a:bodyPr/>
                    <a:lstStyle/>
                    <a:p>
                      <a:r>
                        <a:rPr lang="en-US" sz="1200" b="1" u="none" strike="noStrike" kern="1200" baseline="0" dirty="0">
                          <a:solidFill>
                            <a:schemeClr val="bg1"/>
                          </a:solidFill>
                        </a:rPr>
                        <a:t>LHRH antagonists</a:t>
                      </a:r>
                      <a:endParaRPr lang="en-US" sz="1200" b="1"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r>
                        <a:rPr lang="en-US" sz="1200" b="0" u="none" strike="noStrike" kern="1200" baseline="0" dirty="0">
                          <a:solidFill>
                            <a:srgbClr val="000000"/>
                          </a:solidFill>
                        </a:rPr>
                        <a:t>Block the GnRH receptor to decrease LH production, which lowers T production </a:t>
                      </a:r>
                      <a:br>
                        <a:rPr lang="en-US" sz="1200" b="0" u="none" strike="noStrike" kern="1200" baseline="0" dirty="0">
                          <a:solidFill>
                            <a:srgbClr val="000000"/>
                          </a:solidFill>
                        </a:rPr>
                      </a:br>
                      <a:r>
                        <a:rPr lang="en-US" sz="1200" b="0" u="none" strike="noStrike" kern="1200" baseline="0" dirty="0">
                          <a:solidFill>
                            <a:srgbClr val="000000"/>
                          </a:solidFill>
                        </a:rPr>
                        <a:t>in the testes</a:t>
                      </a:r>
                      <a:endParaRPr lang="en-US" sz="1200" dirty="0">
                        <a:solidFill>
                          <a:srgbClr val="000000"/>
                        </a:solidFill>
                      </a:endParaRPr>
                    </a:p>
                  </a:txBody>
                  <a:tcPr anchor="ctr"/>
                </a:tc>
                <a:extLst>
                  <a:ext uri="{0D108BD9-81ED-4DB2-BD59-A6C34878D82A}">
                    <a16:rowId xmlns:a16="http://schemas.microsoft.com/office/drawing/2014/main" val="2573169120"/>
                  </a:ext>
                </a:extLst>
              </a:tr>
              <a:tr h="457200">
                <a:tc>
                  <a:txBody>
                    <a:bodyPr/>
                    <a:lstStyle/>
                    <a:p>
                      <a:r>
                        <a:rPr lang="en-US" sz="1200" b="1" u="none" strike="noStrike" kern="1200" baseline="0" dirty="0">
                          <a:solidFill>
                            <a:schemeClr val="bg1"/>
                          </a:solidFill>
                        </a:rPr>
                        <a:t>Androgen pathway</a:t>
                      </a:r>
                    </a:p>
                    <a:p>
                      <a:r>
                        <a:rPr lang="en-US" sz="1200" b="1" u="none" strike="noStrike" kern="1200" baseline="0" dirty="0">
                          <a:solidFill>
                            <a:schemeClr val="bg1"/>
                          </a:solidFill>
                        </a:rPr>
                        <a:t>inhibitors</a:t>
                      </a:r>
                      <a:endParaRPr lang="en-US" sz="1200" b="1" dirty="0">
                        <a:solidFill>
                          <a:schemeClr val="bg1"/>
                        </a:solidFill>
                      </a:endParaRPr>
                    </a:p>
                  </a:txBody>
                  <a:tcPr anchor="ctr">
                    <a:lnT w="12700" cap="flat" cmpd="sng" algn="ctr">
                      <a:solidFill>
                        <a:schemeClr val="bg1"/>
                      </a:solidFill>
                      <a:prstDash val="solid"/>
                      <a:round/>
                      <a:headEnd type="none" w="med" len="med"/>
                      <a:tailEnd type="none" w="med" len="med"/>
                    </a:lnT>
                    <a:solidFill>
                      <a:schemeClr val="accent5"/>
                    </a:solidFill>
                  </a:tcPr>
                </a:tc>
                <a:tc>
                  <a:txBody>
                    <a:bodyPr/>
                    <a:lstStyle/>
                    <a:p>
                      <a:r>
                        <a:rPr lang="en-US" sz="1200" b="0" u="none" strike="noStrike" kern="1200" baseline="0" dirty="0">
                          <a:solidFill>
                            <a:srgbClr val="000000"/>
                          </a:solidFill>
                        </a:rPr>
                        <a:t>Target the androgen pathway to inhibit T synthesis or reduce AR signaling</a:t>
                      </a:r>
                      <a:endParaRPr lang="en-US" sz="1200" dirty="0">
                        <a:solidFill>
                          <a:srgbClr val="000000"/>
                        </a:solidFill>
                      </a:endParaRPr>
                    </a:p>
                  </a:txBody>
                  <a:tcPr anchor="ctr"/>
                </a:tc>
                <a:extLst>
                  <a:ext uri="{0D108BD9-81ED-4DB2-BD59-A6C34878D82A}">
                    <a16:rowId xmlns:a16="http://schemas.microsoft.com/office/drawing/2014/main" val="577847226"/>
                  </a:ext>
                </a:extLst>
              </a:tr>
            </a:tbl>
          </a:graphicData>
        </a:graphic>
      </p:graphicFrame>
      <p:sp>
        <p:nvSpPr>
          <p:cNvPr id="10" name="TextBox 9">
            <a:extLst>
              <a:ext uri="{FF2B5EF4-FFF2-40B4-BE49-F238E27FC236}">
                <a16:creationId xmlns:a16="http://schemas.microsoft.com/office/drawing/2014/main" id="{0EE663C9-3766-5545-94C2-9E42D372D9FF}"/>
              </a:ext>
            </a:extLst>
          </p:cNvPr>
          <p:cNvSpPr txBox="1"/>
          <p:nvPr/>
        </p:nvSpPr>
        <p:spPr>
          <a:xfrm>
            <a:off x="414779" y="2287406"/>
            <a:ext cx="8420100" cy="307777"/>
          </a:xfrm>
          <a:prstGeom prst="rect">
            <a:avLst/>
          </a:prstGeom>
          <a:noFill/>
        </p:spPr>
        <p:txBody>
          <a:bodyPr wrap="square" rtlCol="0">
            <a:spAutoFit/>
          </a:bodyPr>
          <a:lstStyle/>
          <a:p>
            <a:pPr algn="ctr"/>
            <a:r>
              <a:rPr lang="en-US" sz="1400" b="1" dirty="0">
                <a:latin typeface="+mn-lt"/>
              </a:rPr>
              <a:t>Mechanism of Action of ADT Options</a:t>
            </a:r>
            <a:r>
              <a:rPr lang="en-US" sz="1400" b="1" baseline="30000" dirty="0">
                <a:latin typeface="+mn-lt"/>
              </a:rPr>
              <a:t>4</a:t>
            </a:r>
          </a:p>
        </p:txBody>
      </p:sp>
      <p:sp>
        <p:nvSpPr>
          <p:cNvPr id="3" name="TextBox 2">
            <a:extLst>
              <a:ext uri="{FF2B5EF4-FFF2-40B4-BE49-F238E27FC236}">
                <a16:creationId xmlns:a16="http://schemas.microsoft.com/office/drawing/2014/main" id="{4B427DA9-7D48-45F9-9A5B-8B3F644BCE91}"/>
              </a:ext>
            </a:extLst>
          </p:cNvPr>
          <p:cNvSpPr txBox="1"/>
          <p:nvPr/>
        </p:nvSpPr>
        <p:spPr>
          <a:xfrm>
            <a:off x="414779" y="5155503"/>
            <a:ext cx="5813946" cy="323165"/>
          </a:xfrm>
          <a:prstGeom prst="rect">
            <a:avLst/>
          </a:prstGeom>
          <a:noFill/>
        </p:spPr>
        <p:txBody>
          <a:bodyPr wrap="square" lIns="0" tIns="0" rIns="0" bIns="0" rtlCol="0">
            <a:spAutoFit/>
          </a:bodyPr>
          <a:lstStyle/>
          <a:p>
            <a:pPr algn="l">
              <a:spcBef>
                <a:spcPts val="0"/>
              </a:spcBef>
              <a:spcAft>
                <a:spcPts val="0"/>
              </a:spcAft>
            </a:pPr>
            <a:r>
              <a:rPr lang="en-US" sz="1050" baseline="30000" dirty="0" err="1">
                <a:latin typeface="+mn-lt"/>
              </a:rPr>
              <a:t>a</a:t>
            </a:r>
            <a:r>
              <a:rPr lang="en-US" sz="1050" dirty="0" err="1">
                <a:latin typeface="+mn-lt"/>
              </a:rPr>
              <a:t>Bi</a:t>
            </a:r>
            <a:r>
              <a:rPr lang="en-US" sz="1050" b="0" i="0" u="none" strike="noStrike" baseline="0" dirty="0" err="1">
                <a:latin typeface="+mn-lt"/>
              </a:rPr>
              <a:t>lateral</a:t>
            </a:r>
            <a:r>
              <a:rPr lang="en-US" sz="1050" b="0" i="0" u="none" strike="noStrike" baseline="0" dirty="0">
                <a:latin typeface="+mn-lt"/>
              </a:rPr>
              <a:t> orchiectomy results in T level </a:t>
            </a:r>
            <a:r>
              <a:rPr lang="en-US" sz="1050" dirty="0">
                <a:latin typeface="+mn-lt"/>
              </a:rPr>
              <a:t>is</a:t>
            </a:r>
            <a:r>
              <a:rPr lang="en-US" sz="1050" b="0" i="0" u="none" strike="noStrike" baseline="0" dirty="0">
                <a:latin typeface="+mn-lt"/>
              </a:rPr>
              <a:t> approximately 15 ng/dL as compared with the historical definition of castration of T &lt;50 ng/dL.</a:t>
            </a:r>
            <a:r>
              <a:rPr lang="en-US" sz="1050" b="0" i="0" u="none" strike="noStrike" baseline="30000" dirty="0">
                <a:latin typeface="+mn-lt"/>
              </a:rPr>
              <a:t>4</a:t>
            </a:r>
            <a:endParaRPr lang="en-US" sz="1050" baseline="30000" dirty="0">
              <a:latin typeface="+mn-lt"/>
            </a:endParaRPr>
          </a:p>
        </p:txBody>
      </p:sp>
    </p:spTree>
    <p:extLst>
      <p:ext uri="{BB962C8B-B14F-4D97-AF65-F5344CB8AC3E}">
        <p14:creationId xmlns:p14="http://schemas.microsoft.com/office/powerpoint/2010/main" val="38362777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25221-6E37-49D5-BDEF-C9BCDD93CEC8}"/>
              </a:ext>
            </a:extLst>
          </p:cNvPr>
          <p:cNvSpPr/>
          <p:nvPr/>
        </p:nvSpPr>
        <p:spPr bwMode="auto">
          <a:xfrm>
            <a:off x="723060" y="1494620"/>
            <a:ext cx="2103120" cy="2926080"/>
          </a:xfrm>
          <a:prstGeom prst="rect">
            <a:avLst/>
          </a:prstGeom>
          <a:solidFill>
            <a:srgbClr val="071D49">
              <a:alpha val="13333"/>
            </a:srgb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dirty="0">
              <a:ln>
                <a:noFill/>
              </a:ln>
              <a:solidFill>
                <a:schemeClr val="tx1"/>
              </a:solidFill>
              <a:effectLst/>
            </a:endParaRPr>
          </a:p>
        </p:txBody>
      </p:sp>
      <p:pic>
        <p:nvPicPr>
          <p:cNvPr id="11" name="Picture 10">
            <a:extLst>
              <a:ext uri="{FF2B5EF4-FFF2-40B4-BE49-F238E27FC236}">
                <a16:creationId xmlns:a16="http://schemas.microsoft.com/office/drawing/2014/main" id="{2BB45C49-59E4-CD4F-B6A6-8686ED64D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77" y="1941070"/>
            <a:ext cx="7814014" cy="2235544"/>
          </a:xfrm>
          <a:prstGeom prst="rect">
            <a:avLst/>
          </a:prstGeom>
        </p:spPr>
      </p:pic>
      <p:cxnSp>
        <p:nvCxnSpPr>
          <p:cNvPr id="32" name="Straight Connector 31">
            <a:extLst>
              <a:ext uri="{FF2B5EF4-FFF2-40B4-BE49-F238E27FC236}">
                <a16:creationId xmlns:a16="http://schemas.microsoft.com/office/drawing/2014/main" id="{E25456F6-D395-4015-B23C-435AD33D9BB8}"/>
              </a:ext>
            </a:extLst>
          </p:cNvPr>
          <p:cNvCxnSpPr>
            <a:cxnSpLocks/>
            <a:endCxn id="14" idx="0"/>
          </p:cNvCxnSpPr>
          <p:nvPr/>
        </p:nvCxnSpPr>
        <p:spPr bwMode="auto">
          <a:xfrm>
            <a:off x="6946340" y="2215427"/>
            <a:ext cx="89641" cy="2210729"/>
          </a:xfrm>
          <a:prstGeom prst="line">
            <a:avLst/>
          </a:prstGeom>
          <a:ln>
            <a:solidFill>
              <a:schemeClr val="bg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04DEC56B-FA4D-49FF-B922-BDF3CACF9C96}"/>
              </a:ext>
            </a:extLst>
          </p:cNvPr>
          <p:cNvSpPr>
            <a:spLocks noGrp="1"/>
          </p:cNvSpPr>
          <p:nvPr>
            <p:ph type="title"/>
          </p:nvPr>
        </p:nvSpPr>
        <p:spPr/>
        <p:txBody>
          <a:bodyPr/>
          <a:lstStyle/>
          <a:p>
            <a:r>
              <a:rPr lang="en-US" dirty="0"/>
              <a:t>Through Clinical Studies and Supportive Guidelines, Long-Term ADT Is the Backbone in Prostate Cancer Therapy</a:t>
            </a:r>
            <a:endParaRPr lang="en-US" baseline="30000" dirty="0"/>
          </a:p>
        </p:txBody>
      </p:sp>
      <p:sp>
        <p:nvSpPr>
          <p:cNvPr id="77" name="TextBox 76">
            <a:extLst>
              <a:ext uri="{FF2B5EF4-FFF2-40B4-BE49-F238E27FC236}">
                <a16:creationId xmlns:a16="http://schemas.microsoft.com/office/drawing/2014/main" id="{BC6BDA9A-943B-4C95-A2D4-FA9E4ED5D014}"/>
              </a:ext>
            </a:extLst>
          </p:cNvPr>
          <p:cNvSpPr txBox="1"/>
          <p:nvPr/>
        </p:nvSpPr>
        <p:spPr>
          <a:xfrm>
            <a:off x="414779" y="5903211"/>
            <a:ext cx="8170458" cy="492443"/>
          </a:xfrm>
          <a:prstGeom prst="rect">
            <a:avLst/>
          </a:prstGeom>
          <a:noFill/>
        </p:spPr>
        <p:txBody>
          <a:bodyPr wrap="square" lIns="0" tIns="0" rIns="0" bIns="0" rtlCol="0">
            <a:spAutoFit/>
          </a:bodyPr>
          <a:lstStyle/>
          <a:p>
            <a:pPr algn="l">
              <a:spcBef>
                <a:spcPts val="0"/>
              </a:spcBef>
              <a:spcAft>
                <a:spcPts val="0"/>
              </a:spcAft>
            </a:pPr>
            <a:r>
              <a:rPr lang="en-US" sz="800" baseline="30000" dirty="0">
                <a:solidFill>
                  <a:srgbClr val="000000"/>
                </a:solidFill>
                <a:latin typeface="Calibri" panose="020F0502020204030204" pitchFamily="34" charset="0"/>
                <a:cs typeface="Calibri" panose="020F0502020204030204" pitchFamily="34" charset="0"/>
              </a:rPr>
              <a:t>a</a:t>
            </a:r>
            <a:r>
              <a:rPr lang="en-US" sz="800" dirty="0">
                <a:solidFill>
                  <a:srgbClr val="000000"/>
                </a:solidFill>
                <a:latin typeface="Calibri" panose="020F0502020204030204" pitchFamily="34" charset="0"/>
                <a:cs typeface="Calibri" panose="020F0502020204030204" pitchFamily="34" charset="0"/>
              </a:rPr>
              <a:t>Castration refers to either surgical or medical intervention. </a:t>
            </a:r>
            <a:br>
              <a:rPr lang="en-US" sz="800" dirty="0">
                <a:solidFill>
                  <a:srgbClr val="000000"/>
                </a:solidFill>
                <a:latin typeface="Calibri" panose="020F0502020204030204" pitchFamily="34" charset="0"/>
                <a:cs typeface="Calibri" panose="020F0502020204030204" pitchFamily="34" charset="0"/>
              </a:rPr>
            </a:br>
            <a:r>
              <a:rPr lang="en-US" sz="800" dirty="0">
                <a:solidFill>
                  <a:srgbClr val="000000"/>
                </a:solidFill>
                <a:latin typeface="Calibri" panose="020F0502020204030204" pitchFamily="34" charset="0"/>
                <a:cs typeface="Calibri" panose="020F0502020204030204" pitchFamily="34" charset="0"/>
              </a:rPr>
              <a:t>BCR, biochemical recurrence; </a:t>
            </a:r>
            <a:r>
              <a:rPr lang="en-US" sz="800" dirty="0" err="1">
                <a:solidFill>
                  <a:srgbClr val="000000"/>
                </a:solidFill>
                <a:latin typeface="Calibri" panose="020F0502020204030204" pitchFamily="34" charset="0"/>
                <a:cs typeface="Calibri" panose="020F0502020204030204" pitchFamily="34" charset="0"/>
              </a:rPr>
              <a:t>ARi</a:t>
            </a:r>
            <a:r>
              <a:rPr lang="en-US" sz="800" dirty="0">
                <a:solidFill>
                  <a:srgbClr val="000000"/>
                </a:solidFill>
                <a:latin typeface="Calibri" panose="020F0502020204030204" pitchFamily="34" charset="0"/>
                <a:cs typeface="Calibri" panose="020F0502020204030204" pitchFamily="34" charset="0"/>
              </a:rPr>
              <a:t>, androgen receptor inhibitor; PSA, prostate-specific antigen.</a:t>
            </a:r>
          </a:p>
          <a:p>
            <a:pPr algn="l">
              <a:spcBef>
                <a:spcPts val="0"/>
              </a:spcBef>
              <a:spcAft>
                <a:spcPts val="0"/>
              </a:spcAft>
            </a:pPr>
            <a:r>
              <a:rPr lang="en-US" sz="800" b="1" dirty="0">
                <a:solidFill>
                  <a:srgbClr val="000000"/>
                </a:solidFill>
                <a:latin typeface="Calibri" panose="020F0502020204030204" pitchFamily="34" charset="0"/>
                <a:cs typeface="Calibri" panose="020F0502020204030204" pitchFamily="34" charset="0"/>
              </a:rPr>
              <a:t>References: 1. </a:t>
            </a:r>
            <a:r>
              <a:rPr lang="en-US" sz="800" dirty="0">
                <a:solidFill>
                  <a:srgbClr val="000000"/>
                </a:solidFill>
                <a:latin typeface="Calibri" panose="020F0502020204030204" pitchFamily="34" charset="0"/>
                <a:cs typeface="Calibri" panose="020F0502020204030204" pitchFamily="34" charset="0"/>
              </a:rPr>
              <a:t>Crawford ED, et al.</a:t>
            </a:r>
            <a:r>
              <a:rPr lang="en-US" sz="800" i="1" dirty="0">
                <a:solidFill>
                  <a:srgbClr val="000000"/>
                </a:solidFill>
                <a:latin typeface="Calibri" panose="020F0502020204030204" pitchFamily="34" charset="0"/>
                <a:cs typeface="Calibri" panose="020F0502020204030204" pitchFamily="34" charset="0"/>
              </a:rPr>
              <a:t> </a:t>
            </a:r>
            <a:r>
              <a:rPr lang="en-US" sz="800" i="1" dirty="0" err="1">
                <a:solidFill>
                  <a:srgbClr val="000000"/>
                </a:solidFill>
                <a:latin typeface="Calibri" panose="020F0502020204030204" pitchFamily="34" charset="0"/>
                <a:cs typeface="Calibri" panose="020F0502020204030204" pitchFamily="34" charset="0"/>
              </a:rPr>
              <a:t>Urol</a:t>
            </a:r>
            <a:r>
              <a:rPr lang="en-US" sz="800" i="1" dirty="0">
                <a:solidFill>
                  <a:srgbClr val="000000"/>
                </a:solidFill>
                <a:latin typeface="Calibri" panose="020F0502020204030204" pitchFamily="34" charset="0"/>
                <a:cs typeface="Calibri" panose="020F0502020204030204" pitchFamily="34" charset="0"/>
              </a:rPr>
              <a:t> Oncol. </a:t>
            </a:r>
            <a:r>
              <a:rPr lang="en-US" sz="800" dirty="0">
                <a:solidFill>
                  <a:srgbClr val="000000"/>
                </a:solidFill>
                <a:latin typeface="Calibri" panose="020F0502020204030204" pitchFamily="34" charset="0"/>
                <a:cs typeface="Calibri" panose="020F0502020204030204" pitchFamily="34" charset="0"/>
              </a:rPr>
              <a:t>2017;35S:S1-S13. </a:t>
            </a:r>
            <a:r>
              <a:rPr lang="en-US" sz="800" b="1" dirty="0">
                <a:solidFill>
                  <a:srgbClr val="000000"/>
                </a:solidFill>
                <a:latin typeface="Calibri" panose="020F0502020204030204" pitchFamily="34" charset="0"/>
                <a:cs typeface="Calibri" panose="020F0502020204030204" pitchFamily="34" charset="0"/>
              </a:rPr>
              <a:t>2. </a:t>
            </a: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Advanced Prostate Cancer: AUA/ASTRO/SUO Guideline. </a:t>
            </a:r>
            <a:r>
              <a:rPr lang="en-US" sz="800" dirty="0">
                <a:solidFill>
                  <a:srgbClr val="000000"/>
                </a:solidFill>
                <a:latin typeface="Calibri" panose="020F0502020204030204" pitchFamily="34" charset="0"/>
                <a:ea typeface="Calibri" panose="020F0502020204030204" pitchFamily="34" charset="0"/>
                <a:cs typeface="Calibri" panose="020F0502020204030204" pitchFamily="34" charset="0"/>
              </a:rPr>
              <a:t>Accessed August 7, 2020. https</a:t>
            </a:r>
            <a:r>
              <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://www.auanet.org/guidelines/advanced-prostate-cancer. </a:t>
            </a:r>
            <a:r>
              <a:rPr lang="en-US" sz="800" b="1" dirty="0">
                <a:solidFill>
                  <a:srgbClr val="000000"/>
                </a:solidFill>
                <a:latin typeface="Calibri" panose="020F0502020204030204" pitchFamily="34" charset="0"/>
                <a:ea typeface="Calibri" panose="020F0502020204030204" pitchFamily="34" charset="0"/>
                <a:cs typeface="Calibri" panose="020F0502020204030204" pitchFamily="34" charset="0"/>
              </a:rPr>
              <a:t>3</a:t>
            </a:r>
            <a:r>
              <a:rPr lang="en-US"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800" dirty="0">
                <a:solidFill>
                  <a:srgbClr val="000000"/>
                </a:solidFill>
                <a:latin typeface="Calibri" panose="020F0502020204030204" pitchFamily="34" charset="0"/>
                <a:cs typeface="Calibri" panose="020F0502020204030204" pitchFamily="34" charset="0"/>
              </a:rPr>
              <a:t>Shore ND et al. </a:t>
            </a:r>
            <a:r>
              <a:rPr lang="en-US" sz="800" i="1" dirty="0">
                <a:solidFill>
                  <a:srgbClr val="000000"/>
                </a:solidFill>
                <a:latin typeface="Calibri" panose="020F0502020204030204" pitchFamily="34" charset="0"/>
                <a:cs typeface="Calibri" panose="020F0502020204030204" pitchFamily="34" charset="0"/>
              </a:rPr>
              <a:t>Prostate</a:t>
            </a:r>
            <a:r>
              <a:rPr lang="en-US" sz="800" dirty="0">
                <a:solidFill>
                  <a:srgbClr val="000000"/>
                </a:solidFill>
                <a:latin typeface="Calibri" panose="020F0502020204030204" pitchFamily="34" charset="0"/>
                <a:cs typeface="Calibri" panose="020F0502020204030204" pitchFamily="34" charset="0"/>
              </a:rPr>
              <a:t>. 2020;80(6):527-544.</a:t>
            </a:r>
            <a:endParaRPr lang="en-US" sz="800" b="1" dirty="0">
              <a:solidFill>
                <a:srgbClr val="0000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C20CEC1-DC34-4526-A21E-F2190B15C41A}"/>
              </a:ext>
            </a:extLst>
          </p:cNvPr>
          <p:cNvSpPr txBox="1"/>
          <p:nvPr/>
        </p:nvSpPr>
        <p:spPr>
          <a:xfrm>
            <a:off x="4269651" y="5344476"/>
            <a:ext cx="419987" cy="246221"/>
          </a:xfrm>
          <a:prstGeom prst="rect">
            <a:avLst/>
          </a:prstGeom>
          <a:noFill/>
        </p:spPr>
        <p:txBody>
          <a:bodyPr wrap="none" lIns="0" tIns="0" rIns="0" bIns="0" rtlCol="0">
            <a:spAutoFit/>
          </a:bodyPr>
          <a:lstStyle/>
          <a:p>
            <a:pPr algn="l">
              <a:spcBef>
                <a:spcPts val="0"/>
              </a:spcBef>
              <a:spcAft>
                <a:spcPts val="0"/>
              </a:spcAft>
            </a:pPr>
            <a:r>
              <a:rPr lang="en-US" sz="1600" b="1" dirty="0">
                <a:latin typeface="+mn-lt"/>
              </a:rPr>
              <a:t>Time</a:t>
            </a:r>
          </a:p>
        </p:txBody>
      </p:sp>
      <p:sp>
        <p:nvSpPr>
          <p:cNvPr id="8" name="Rectangle 7">
            <a:extLst>
              <a:ext uri="{FF2B5EF4-FFF2-40B4-BE49-F238E27FC236}">
                <a16:creationId xmlns:a16="http://schemas.microsoft.com/office/drawing/2014/main" id="{E53A3EB0-ED95-4630-9EE3-28B750F78E56}"/>
              </a:ext>
            </a:extLst>
          </p:cNvPr>
          <p:cNvSpPr/>
          <p:nvPr/>
        </p:nvSpPr>
        <p:spPr bwMode="auto">
          <a:xfrm>
            <a:off x="708019" y="4426156"/>
            <a:ext cx="2115480" cy="731520"/>
          </a:xfrm>
          <a:prstGeom prst="rect">
            <a:avLst/>
          </a:prstGeom>
          <a:solidFill>
            <a:srgbClr val="071D49">
              <a:alpha val="13333"/>
            </a:srgb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dirty="0">
              <a:ln>
                <a:noFill/>
              </a:ln>
              <a:solidFill>
                <a:schemeClr val="tx1"/>
              </a:solidFill>
              <a:effectLst/>
            </a:endParaRPr>
          </a:p>
        </p:txBody>
      </p:sp>
      <p:sp>
        <p:nvSpPr>
          <p:cNvPr id="9" name="TextBox 8">
            <a:extLst>
              <a:ext uri="{FF2B5EF4-FFF2-40B4-BE49-F238E27FC236}">
                <a16:creationId xmlns:a16="http://schemas.microsoft.com/office/drawing/2014/main" id="{DF6CBE45-0807-41F9-97F4-1BC17EAF8214}"/>
              </a:ext>
            </a:extLst>
          </p:cNvPr>
          <p:cNvSpPr txBox="1"/>
          <p:nvPr/>
        </p:nvSpPr>
        <p:spPr>
          <a:xfrm>
            <a:off x="704631" y="4668058"/>
            <a:ext cx="2115480" cy="215444"/>
          </a:xfrm>
          <a:prstGeom prst="rect">
            <a:avLst/>
          </a:prstGeom>
          <a:noFill/>
        </p:spPr>
        <p:txBody>
          <a:bodyPr wrap="square" lIns="0" tIns="0" rIns="0" bIns="0" rtlCol="0">
            <a:spAutoFit/>
          </a:bodyPr>
          <a:lstStyle/>
          <a:p>
            <a:pPr>
              <a:spcBef>
                <a:spcPts val="0"/>
              </a:spcBef>
              <a:spcAft>
                <a:spcPts val="0"/>
              </a:spcAft>
            </a:pPr>
            <a:r>
              <a:rPr lang="en-US" sz="1400" b="1" dirty="0">
                <a:latin typeface="+mn-lt"/>
              </a:rPr>
              <a:t>Local Disease</a:t>
            </a:r>
            <a:r>
              <a:rPr lang="en-US" sz="1400" b="1" baseline="30000" dirty="0">
                <a:latin typeface="+mn-lt"/>
              </a:rPr>
              <a:t>1</a:t>
            </a:r>
          </a:p>
        </p:txBody>
      </p:sp>
      <p:sp>
        <p:nvSpPr>
          <p:cNvPr id="12" name="Rectangle 11">
            <a:extLst>
              <a:ext uri="{FF2B5EF4-FFF2-40B4-BE49-F238E27FC236}">
                <a16:creationId xmlns:a16="http://schemas.microsoft.com/office/drawing/2014/main" id="{200C6C64-B8A9-4C41-A5FA-F4CA802341B9}"/>
              </a:ext>
            </a:extLst>
          </p:cNvPr>
          <p:cNvSpPr/>
          <p:nvPr/>
        </p:nvSpPr>
        <p:spPr bwMode="auto">
          <a:xfrm>
            <a:off x="2888863" y="4426156"/>
            <a:ext cx="2421742" cy="731520"/>
          </a:xfrm>
          <a:prstGeom prst="rect">
            <a:avLst/>
          </a:prstGeom>
          <a:solidFill>
            <a:srgbClr val="071D49">
              <a:alpha val="65882"/>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dirty="0">
              <a:ln>
                <a:noFill/>
              </a:ln>
              <a:solidFill>
                <a:schemeClr val="tx1"/>
              </a:solidFill>
              <a:effectLst/>
            </a:endParaRPr>
          </a:p>
        </p:txBody>
      </p:sp>
      <p:sp>
        <p:nvSpPr>
          <p:cNvPr id="14" name="Rectangle 13">
            <a:extLst>
              <a:ext uri="{FF2B5EF4-FFF2-40B4-BE49-F238E27FC236}">
                <a16:creationId xmlns:a16="http://schemas.microsoft.com/office/drawing/2014/main" id="{D2FB1CCB-69D7-4E43-AD78-1705933E5E0F}"/>
              </a:ext>
            </a:extLst>
          </p:cNvPr>
          <p:cNvSpPr/>
          <p:nvPr/>
        </p:nvSpPr>
        <p:spPr bwMode="auto">
          <a:xfrm>
            <a:off x="5358174" y="4426156"/>
            <a:ext cx="3355614" cy="731520"/>
          </a:xfrm>
          <a:prstGeom prst="rect">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dirty="0">
              <a:ln>
                <a:noFill/>
              </a:ln>
              <a:solidFill>
                <a:schemeClr val="tx1"/>
              </a:solidFill>
              <a:effectLst/>
            </a:endParaRPr>
          </a:p>
        </p:txBody>
      </p:sp>
      <p:cxnSp>
        <p:nvCxnSpPr>
          <p:cNvPr id="18" name="Straight Connector 17">
            <a:extLst>
              <a:ext uri="{FF2B5EF4-FFF2-40B4-BE49-F238E27FC236}">
                <a16:creationId xmlns:a16="http://schemas.microsoft.com/office/drawing/2014/main" id="{7B0BB65B-C37F-44B0-9B47-79993A5CF8DE}"/>
              </a:ext>
            </a:extLst>
          </p:cNvPr>
          <p:cNvCxnSpPr>
            <a:cxnSpLocks/>
          </p:cNvCxnSpPr>
          <p:nvPr/>
        </p:nvCxnSpPr>
        <p:spPr bwMode="auto">
          <a:xfrm>
            <a:off x="708020" y="1471600"/>
            <a:ext cx="0" cy="37706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6D2CCDF-6BBC-4E2F-984D-D9824A521B31}"/>
              </a:ext>
            </a:extLst>
          </p:cNvPr>
          <p:cNvCxnSpPr>
            <a:cxnSpLocks/>
          </p:cNvCxnSpPr>
          <p:nvPr/>
        </p:nvCxnSpPr>
        <p:spPr bwMode="auto">
          <a:xfrm flipH="1">
            <a:off x="697341" y="5253043"/>
            <a:ext cx="793404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8CDF1D2F-3083-485D-82EC-4FA10F0B5CBD}"/>
              </a:ext>
            </a:extLst>
          </p:cNvPr>
          <p:cNvSpPr txBox="1"/>
          <p:nvPr/>
        </p:nvSpPr>
        <p:spPr>
          <a:xfrm rot="16200000">
            <a:off x="-110870" y="3206971"/>
            <a:ext cx="1246239" cy="246221"/>
          </a:xfrm>
          <a:prstGeom prst="rect">
            <a:avLst/>
          </a:prstGeom>
          <a:noFill/>
        </p:spPr>
        <p:txBody>
          <a:bodyPr wrap="none" lIns="0" tIns="0" rIns="0" bIns="0" rtlCol="0">
            <a:spAutoFit/>
          </a:bodyPr>
          <a:lstStyle/>
          <a:p>
            <a:pPr algn="l">
              <a:spcBef>
                <a:spcPts val="0"/>
              </a:spcBef>
              <a:spcAft>
                <a:spcPts val="0"/>
              </a:spcAft>
            </a:pPr>
            <a:r>
              <a:rPr lang="en-US" sz="1600" b="1" dirty="0">
                <a:latin typeface="+mn-lt"/>
              </a:rPr>
              <a:t>Tumor Activity</a:t>
            </a:r>
          </a:p>
        </p:txBody>
      </p:sp>
      <p:cxnSp>
        <p:nvCxnSpPr>
          <p:cNvPr id="27" name="Straight Connector 26">
            <a:extLst>
              <a:ext uri="{FF2B5EF4-FFF2-40B4-BE49-F238E27FC236}">
                <a16:creationId xmlns:a16="http://schemas.microsoft.com/office/drawing/2014/main" id="{25D80F11-7B79-42AF-A9A3-FEB1354C9E43}"/>
              </a:ext>
            </a:extLst>
          </p:cNvPr>
          <p:cNvCxnSpPr>
            <a:cxnSpLocks/>
          </p:cNvCxnSpPr>
          <p:nvPr/>
        </p:nvCxnSpPr>
        <p:spPr bwMode="auto">
          <a:xfrm>
            <a:off x="1721214" y="3180628"/>
            <a:ext cx="0" cy="319713"/>
          </a:xfrm>
          <a:prstGeom prst="line">
            <a:avLst/>
          </a:prstGeom>
          <a:ln>
            <a:solidFill>
              <a:schemeClr val="bg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6757BBFC-2049-4F25-8FB6-92BE230825FC}"/>
              </a:ext>
            </a:extLst>
          </p:cNvPr>
          <p:cNvCxnSpPr>
            <a:cxnSpLocks/>
          </p:cNvCxnSpPr>
          <p:nvPr/>
        </p:nvCxnSpPr>
        <p:spPr bwMode="auto">
          <a:xfrm>
            <a:off x="3782155" y="1895973"/>
            <a:ext cx="0" cy="2243808"/>
          </a:xfrm>
          <a:prstGeom prst="line">
            <a:avLst/>
          </a:prstGeom>
          <a:ln>
            <a:solidFill>
              <a:schemeClr val="bg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3" name="Rectangle: Rounded Corners 42">
            <a:extLst>
              <a:ext uri="{FF2B5EF4-FFF2-40B4-BE49-F238E27FC236}">
                <a16:creationId xmlns:a16="http://schemas.microsoft.com/office/drawing/2014/main" id="{B67759F7-754C-4942-A875-C844A554A980}"/>
              </a:ext>
            </a:extLst>
          </p:cNvPr>
          <p:cNvSpPr/>
          <p:nvPr/>
        </p:nvSpPr>
        <p:spPr bwMode="auto">
          <a:xfrm>
            <a:off x="787822" y="2993343"/>
            <a:ext cx="1757600" cy="187285"/>
          </a:xfrm>
          <a:prstGeom prst="roundRect">
            <a:avLst/>
          </a:prstGeom>
          <a:solidFill>
            <a:schemeClr val="accent4">
              <a:lumMod val="20000"/>
              <a:lumOff val="80000"/>
            </a:schemeClr>
          </a:solidFill>
          <a:ln w="12700" cap="flat" cmpd="sng" algn="ctr">
            <a:solidFill>
              <a:schemeClr val="accent4"/>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100" dirty="0">
                <a:latin typeface="Calibri" panose="020F0502020204030204" pitchFamily="34" charset="0"/>
                <a:cs typeface="Calibri" panose="020F0502020204030204" pitchFamily="34" charset="0"/>
              </a:rPr>
              <a:t>Surgery/Radiation</a:t>
            </a:r>
          </a:p>
        </p:txBody>
      </p:sp>
      <p:sp>
        <p:nvSpPr>
          <p:cNvPr id="61" name="Oval 60">
            <a:extLst>
              <a:ext uri="{FF2B5EF4-FFF2-40B4-BE49-F238E27FC236}">
                <a16:creationId xmlns:a16="http://schemas.microsoft.com/office/drawing/2014/main" id="{A84E2177-62D2-41C6-AD76-B6558F0E752E}"/>
              </a:ext>
            </a:extLst>
          </p:cNvPr>
          <p:cNvSpPr/>
          <p:nvPr/>
        </p:nvSpPr>
        <p:spPr bwMode="auto">
          <a:xfrm>
            <a:off x="3468676" y="4026652"/>
            <a:ext cx="196140" cy="187279"/>
          </a:xfrm>
          <a:prstGeom prst="ellipse">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b="0" i="0" u="none" strike="noStrike" cap="none" normalizeH="0" baseline="0">
              <a:ln>
                <a:noFill/>
              </a:ln>
              <a:solidFill>
                <a:schemeClr val="tx1"/>
              </a:solidFill>
              <a:effectLst/>
            </a:endParaRPr>
          </a:p>
        </p:txBody>
      </p:sp>
      <p:sp>
        <p:nvSpPr>
          <p:cNvPr id="63" name="Oval 62">
            <a:extLst>
              <a:ext uri="{FF2B5EF4-FFF2-40B4-BE49-F238E27FC236}">
                <a16:creationId xmlns:a16="http://schemas.microsoft.com/office/drawing/2014/main" id="{95882820-54B4-41DC-AD90-3486C0E60C3C}"/>
              </a:ext>
            </a:extLst>
          </p:cNvPr>
          <p:cNvSpPr/>
          <p:nvPr/>
        </p:nvSpPr>
        <p:spPr bwMode="auto">
          <a:xfrm>
            <a:off x="8160566" y="2568724"/>
            <a:ext cx="196140" cy="201168"/>
          </a:xfrm>
          <a:prstGeom prst="ellipse">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67" name="Oval 66">
            <a:extLst>
              <a:ext uri="{FF2B5EF4-FFF2-40B4-BE49-F238E27FC236}">
                <a16:creationId xmlns:a16="http://schemas.microsoft.com/office/drawing/2014/main" id="{3563F277-21BD-468F-AFE3-F53C98132113}"/>
              </a:ext>
            </a:extLst>
          </p:cNvPr>
          <p:cNvSpPr/>
          <p:nvPr/>
        </p:nvSpPr>
        <p:spPr bwMode="auto">
          <a:xfrm>
            <a:off x="2775866" y="2897632"/>
            <a:ext cx="201168" cy="201168"/>
          </a:xfrm>
          <a:prstGeom prst="ellipse">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76" name="Rectangle: Rounded Corners 75">
            <a:extLst>
              <a:ext uri="{FF2B5EF4-FFF2-40B4-BE49-F238E27FC236}">
                <a16:creationId xmlns:a16="http://schemas.microsoft.com/office/drawing/2014/main" id="{436BB870-A3FD-4A54-BB63-7F16D8479CB9}"/>
              </a:ext>
            </a:extLst>
          </p:cNvPr>
          <p:cNvSpPr/>
          <p:nvPr/>
        </p:nvSpPr>
        <p:spPr bwMode="auto">
          <a:xfrm>
            <a:off x="1995193" y="2138434"/>
            <a:ext cx="1757595" cy="17877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r>
              <a:rPr kumimoji="0" lang="en-US" sz="105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Castration</a:t>
            </a:r>
            <a:r>
              <a:rPr kumimoji="0" lang="en-US" sz="1050" b="0" i="0" u="none" strike="noStrike" cap="none" normalizeH="0" baseline="30000" dirty="0" err="1">
                <a:ln>
                  <a:noFill/>
                </a:ln>
                <a:solidFill>
                  <a:schemeClr val="tx1"/>
                </a:solidFill>
                <a:effectLst/>
                <a:latin typeface="Calibri" panose="020F0502020204030204" pitchFamily="34" charset="0"/>
                <a:cs typeface="Calibri" panose="020F0502020204030204" pitchFamily="34" charset="0"/>
              </a:rPr>
              <a:t>a</a:t>
            </a:r>
            <a:endParaRPr kumimoji="0" lang="en-US" sz="105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endParaRPr>
          </a:p>
        </p:txBody>
      </p:sp>
      <p:cxnSp>
        <p:nvCxnSpPr>
          <p:cNvPr id="81" name="Straight Arrow Connector 80">
            <a:extLst>
              <a:ext uri="{FF2B5EF4-FFF2-40B4-BE49-F238E27FC236}">
                <a16:creationId xmlns:a16="http://schemas.microsoft.com/office/drawing/2014/main" id="{60F9C5D3-E32C-4A3B-AC75-A84D0BA90F12}"/>
              </a:ext>
            </a:extLst>
          </p:cNvPr>
          <p:cNvCxnSpPr>
            <a:cxnSpLocks/>
            <a:stCxn id="76" idx="2"/>
            <a:endCxn id="67" idx="0"/>
          </p:cNvCxnSpPr>
          <p:nvPr/>
        </p:nvCxnSpPr>
        <p:spPr bwMode="auto">
          <a:xfrm>
            <a:off x="2873991" y="2317206"/>
            <a:ext cx="2459" cy="580426"/>
          </a:xfrm>
          <a:prstGeom prst="straightConnector1">
            <a:avLst/>
          </a:prstGeom>
          <a:solidFill>
            <a:schemeClr val="tx2"/>
          </a:solidFill>
          <a:ln w="12700" cap="flat" cmpd="sng" algn="ctr">
            <a:solidFill>
              <a:schemeClr val="tx1"/>
            </a:solidFill>
            <a:prstDash val="solid"/>
            <a:round/>
            <a:headEnd type="none" w="med" len="med"/>
            <a:tailEnd type="triangle"/>
          </a:ln>
          <a:effectLst/>
        </p:spPr>
      </p:cxnSp>
      <p:sp>
        <p:nvSpPr>
          <p:cNvPr id="85" name="Rounded Rectangle 84">
            <a:extLst>
              <a:ext uri="{FF2B5EF4-FFF2-40B4-BE49-F238E27FC236}">
                <a16:creationId xmlns:a16="http://schemas.microsoft.com/office/drawing/2014/main" id="{05B629E4-6D9B-4E90-9AFC-97590A6FC1D4}"/>
              </a:ext>
            </a:extLst>
          </p:cNvPr>
          <p:cNvSpPr/>
          <p:nvPr/>
        </p:nvSpPr>
        <p:spPr bwMode="auto">
          <a:xfrm>
            <a:off x="3145108" y="2816472"/>
            <a:ext cx="1274095" cy="374571"/>
          </a:xfrm>
          <a:prstGeom prst="roundRect">
            <a:avLst/>
          </a:prstGeom>
          <a:solidFill>
            <a:schemeClr val="accent4">
              <a:lumMod val="20000"/>
              <a:lumOff val="80000"/>
            </a:schemeClr>
          </a:solidFill>
          <a:ln w="12700" cap="flat" cmpd="sng" algn="ctr">
            <a:solidFill>
              <a:schemeClr val="accent4"/>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100" dirty="0">
                <a:solidFill>
                  <a:schemeClr val="tx1"/>
                </a:solidFill>
                <a:latin typeface="Calibri" panose="020F0502020204030204" pitchFamily="34" charset="0"/>
                <a:cs typeface="Calibri" panose="020F0502020204030204" pitchFamily="34" charset="0"/>
              </a:rPr>
              <a:t>Second-Line </a:t>
            </a:r>
            <a:r>
              <a:rPr lang="en-US" sz="1100" dirty="0">
                <a:latin typeface="Calibri" panose="020F0502020204030204" pitchFamily="34" charset="0"/>
                <a:cs typeface="Calibri" panose="020F0502020204030204" pitchFamily="34" charset="0"/>
              </a:rPr>
              <a:t>H</a:t>
            </a:r>
            <a:r>
              <a:rPr lang="en-US" sz="1100" dirty="0">
                <a:solidFill>
                  <a:schemeClr val="tx1"/>
                </a:solidFill>
                <a:latin typeface="Calibri" panose="020F0502020204030204" pitchFamily="34" charset="0"/>
                <a:cs typeface="Calibri" panose="020F0502020204030204" pitchFamily="34" charset="0"/>
              </a:rPr>
              <a:t>ormonal </a:t>
            </a:r>
            <a:r>
              <a:rPr lang="en-US" sz="1100" dirty="0">
                <a:latin typeface="Calibri" panose="020F0502020204030204" pitchFamily="34" charset="0"/>
                <a:cs typeface="Calibri" panose="020F0502020204030204" pitchFamily="34" charset="0"/>
              </a:rPr>
              <a:t>T</a:t>
            </a:r>
            <a:r>
              <a:rPr lang="en-US" sz="1100" dirty="0">
                <a:solidFill>
                  <a:schemeClr val="tx1"/>
                </a:solidFill>
                <a:latin typeface="Calibri" panose="020F0502020204030204" pitchFamily="34" charset="0"/>
                <a:cs typeface="Calibri" panose="020F0502020204030204" pitchFamily="34" charset="0"/>
              </a:rPr>
              <a:t>herapy</a:t>
            </a:r>
          </a:p>
        </p:txBody>
      </p:sp>
      <p:cxnSp>
        <p:nvCxnSpPr>
          <p:cNvPr id="86" name="Straight Connector 85">
            <a:extLst>
              <a:ext uri="{FF2B5EF4-FFF2-40B4-BE49-F238E27FC236}">
                <a16:creationId xmlns:a16="http://schemas.microsoft.com/office/drawing/2014/main" id="{FADB55D5-9D5F-4897-8387-A8B108482F17}"/>
              </a:ext>
            </a:extLst>
          </p:cNvPr>
          <p:cNvCxnSpPr>
            <a:cxnSpLocks/>
          </p:cNvCxnSpPr>
          <p:nvPr/>
        </p:nvCxnSpPr>
        <p:spPr bwMode="auto">
          <a:xfrm flipH="1">
            <a:off x="4451949" y="1926231"/>
            <a:ext cx="23688" cy="2238040"/>
          </a:xfrm>
          <a:prstGeom prst="line">
            <a:avLst/>
          </a:prstGeom>
          <a:ln>
            <a:solidFill>
              <a:schemeClr val="bg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Rounded Rectangle 87">
            <a:extLst>
              <a:ext uri="{FF2B5EF4-FFF2-40B4-BE49-F238E27FC236}">
                <a16:creationId xmlns:a16="http://schemas.microsoft.com/office/drawing/2014/main" id="{0CF9087E-ED58-4206-8D55-9F490B45C8BA}"/>
              </a:ext>
            </a:extLst>
          </p:cNvPr>
          <p:cNvSpPr/>
          <p:nvPr/>
        </p:nvSpPr>
        <p:spPr bwMode="auto">
          <a:xfrm>
            <a:off x="4109372" y="1935659"/>
            <a:ext cx="1452045" cy="510778"/>
          </a:xfrm>
          <a:prstGeom prst="roundRect">
            <a:avLst/>
          </a:prstGeom>
          <a:solidFill>
            <a:schemeClr val="accent4">
              <a:lumMod val="20000"/>
              <a:lumOff val="80000"/>
            </a:schemeClr>
          </a:solidFill>
          <a:ln w="12700" cap="flat" cmpd="sng" algn="ctr">
            <a:solidFill>
              <a:schemeClr val="accent4"/>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r>
              <a:rPr kumimoji="0" lang="en-US" sz="1000" b="0" i="0" u="none" strike="noStrike" cap="none" normalizeH="0" baseline="0" dirty="0">
                <a:ln>
                  <a:noFill/>
                </a:ln>
                <a:solidFill>
                  <a:schemeClr val="tx1"/>
                </a:solidFill>
                <a:effectLst/>
              </a:rPr>
              <a:t>Therapies After LHRH Agonists and Antiandrogens</a:t>
            </a:r>
          </a:p>
        </p:txBody>
      </p:sp>
      <p:sp>
        <p:nvSpPr>
          <p:cNvPr id="91" name="Rounded Rectangle 90">
            <a:extLst>
              <a:ext uri="{FF2B5EF4-FFF2-40B4-BE49-F238E27FC236}">
                <a16:creationId xmlns:a16="http://schemas.microsoft.com/office/drawing/2014/main" id="{292C3BB9-D4BC-4FDC-97C3-A109D0C32951}"/>
              </a:ext>
            </a:extLst>
          </p:cNvPr>
          <p:cNvSpPr/>
          <p:nvPr/>
        </p:nvSpPr>
        <p:spPr bwMode="auto">
          <a:xfrm>
            <a:off x="5608796" y="2943486"/>
            <a:ext cx="1538670" cy="187285"/>
          </a:xfrm>
          <a:prstGeom prst="roundRect">
            <a:avLst/>
          </a:prstGeom>
          <a:solidFill>
            <a:schemeClr val="accent4">
              <a:lumMod val="20000"/>
              <a:lumOff val="80000"/>
            </a:schemeClr>
          </a:solidFill>
          <a:ln w="12700" cap="flat" cmpd="sng" algn="ctr">
            <a:solidFill>
              <a:schemeClr val="accent4"/>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Chemotherapy</a:t>
            </a:r>
            <a:endParaRPr kumimoji="0" lang="en-US"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3" name="Rounded Rectangle 92">
            <a:extLst>
              <a:ext uri="{FF2B5EF4-FFF2-40B4-BE49-F238E27FC236}">
                <a16:creationId xmlns:a16="http://schemas.microsoft.com/office/drawing/2014/main" id="{E933322E-4FC3-4B53-A3B2-65593159C327}"/>
              </a:ext>
            </a:extLst>
          </p:cNvPr>
          <p:cNvSpPr/>
          <p:nvPr/>
        </p:nvSpPr>
        <p:spPr bwMode="auto">
          <a:xfrm>
            <a:off x="7663701" y="3599095"/>
            <a:ext cx="1196777" cy="374571"/>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r>
              <a:rPr lang="en-US" sz="1100" dirty="0">
                <a:latin typeface="Calibri" panose="020F0502020204030204" pitchFamily="34" charset="0"/>
                <a:cs typeface="Calibri" panose="020F0502020204030204" pitchFamily="34" charset="0"/>
              </a:rPr>
              <a:t>Hospice/</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End-of-Life Care</a:t>
            </a:r>
          </a:p>
        </p:txBody>
      </p:sp>
      <p:sp>
        <p:nvSpPr>
          <p:cNvPr id="95" name="Rounded Rectangle 94">
            <a:extLst>
              <a:ext uri="{FF2B5EF4-FFF2-40B4-BE49-F238E27FC236}">
                <a16:creationId xmlns:a16="http://schemas.microsoft.com/office/drawing/2014/main" id="{29FEBEF1-CF96-4510-8FE1-2F2B4130407B}"/>
              </a:ext>
            </a:extLst>
          </p:cNvPr>
          <p:cNvSpPr/>
          <p:nvPr/>
        </p:nvSpPr>
        <p:spPr bwMode="auto">
          <a:xfrm>
            <a:off x="6523512" y="2366813"/>
            <a:ext cx="1538660" cy="187285"/>
          </a:xfrm>
          <a:prstGeom prst="roundRect">
            <a:avLst/>
          </a:prstGeom>
          <a:solidFill>
            <a:schemeClr val="accent4">
              <a:lumMod val="20000"/>
              <a:lumOff val="80000"/>
            </a:schemeClr>
          </a:solidFill>
          <a:ln w="12700" cap="flat" cmpd="sng" algn="ctr">
            <a:solidFill>
              <a:schemeClr val="accent4"/>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r>
              <a:rPr lang="en-US" sz="1100" dirty="0">
                <a:latin typeface="Calibri" panose="020F0502020204030204" pitchFamily="34" charset="0"/>
                <a:cs typeface="Calibri" panose="020F0502020204030204" pitchFamily="34" charset="0"/>
              </a:rPr>
              <a:t>Radiotherapy</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7" name="Rectangle: Rounded Corners 96">
            <a:extLst>
              <a:ext uri="{FF2B5EF4-FFF2-40B4-BE49-F238E27FC236}">
                <a16:creationId xmlns:a16="http://schemas.microsoft.com/office/drawing/2014/main" id="{02341C1B-61C4-4389-83CE-1954FFA0E1D9}"/>
              </a:ext>
            </a:extLst>
          </p:cNvPr>
          <p:cNvSpPr/>
          <p:nvPr/>
        </p:nvSpPr>
        <p:spPr bwMode="auto">
          <a:xfrm>
            <a:off x="3208091" y="3598339"/>
            <a:ext cx="701454" cy="187285"/>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PSA Nadir</a:t>
            </a:r>
          </a:p>
        </p:txBody>
      </p:sp>
      <p:cxnSp>
        <p:nvCxnSpPr>
          <p:cNvPr id="101" name="Straight Arrow Connector 100">
            <a:extLst>
              <a:ext uri="{FF2B5EF4-FFF2-40B4-BE49-F238E27FC236}">
                <a16:creationId xmlns:a16="http://schemas.microsoft.com/office/drawing/2014/main" id="{FA112BCB-3299-4774-B30F-C56019FE2E66}"/>
              </a:ext>
            </a:extLst>
          </p:cNvPr>
          <p:cNvCxnSpPr>
            <a:cxnSpLocks/>
            <a:endCxn id="63" idx="4"/>
          </p:cNvCxnSpPr>
          <p:nvPr/>
        </p:nvCxnSpPr>
        <p:spPr bwMode="auto">
          <a:xfrm flipH="1" flipV="1">
            <a:off x="8258636" y="2769892"/>
            <a:ext cx="3454" cy="812177"/>
          </a:xfrm>
          <a:prstGeom prst="straightConnector1">
            <a:avLst/>
          </a:prstGeom>
          <a:solidFill>
            <a:schemeClr val="tx2"/>
          </a:solidFill>
          <a:ln w="12700" cap="flat" cmpd="sng" algn="ctr">
            <a:solidFill>
              <a:schemeClr val="tx1"/>
            </a:solidFill>
            <a:prstDash val="solid"/>
            <a:round/>
            <a:headEnd type="none" w="med" len="med"/>
            <a:tailEnd type="triangle"/>
          </a:ln>
          <a:effectLst/>
        </p:spPr>
      </p:cxnSp>
      <p:sp>
        <p:nvSpPr>
          <p:cNvPr id="121" name="Rounded Rectangle 120">
            <a:extLst>
              <a:ext uri="{FF2B5EF4-FFF2-40B4-BE49-F238E27FC236}">
                <a16:creationId xmlns:a16="http://schemas.microsoft.com/office/drawing/2014/main" id="{76FF9C74-0423-4B6F-B550-FB44B6C00B35}"/>
              </a:ext>
            </a:extLst>
          </p:cNvPr>
          <p:cNvSpPr/>
          <p:nvPr/>
        </p:nvSpPr>
        <p:spPr bwMode="auto">
          <a:xfrm>
            <a:off x="3649997" y="3366241"/>
            <a:ext cx="1122181" cy="170259"/>
          </a:xfrm>
          <a:prstGeom prst="roundRect">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r>
              <a:rPr kumimoji="0" lang="en-US" sz="10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CRPC</a:t>
            </a:r>
          </a:p>
        </p:txBody>
      </p:sp>
      <p:sp>
        <p:nvSpPr>
          <p:cNvPr id="123" name="Rounded Rectangle 122">
            <a:extLst>
              <a:ext uri="{FF2B5EF4-FFF2-40B4-BE49-F238E27FC236}">
                <a16:creationId xmlns:a16="http://schemas.microsoft.com/office/drawing/2014/main" id="{EC1744B8-BB86-453A-9968-68A651CFCD89}"/>
              </a:ext>
            </a:extLst>
          </p:cNvPr>
          <p:cNvSpPr/>
          <p:nvPr/>
        </p:nvSpPr>
        <p:spPr bwMode="auto">
          <a:xfrm>
            <a:off x="5119700" y="2751594"/>
            <a:ext cx="1122181" cy="170259"/>
          </a:xfrm>
          <a:prstGeom prst="roundRect">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r>
              <a:rPr kumimoji="0" lang="en-US" sz="10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PSA Progression</a:t>
            </a:r>
          </a:p>
        </p:txBody>
      </p:sp>
      <p:sp>
        <p:nvSpPr>
          <p:cNvPr id="6" name="Rounded Rectangle 5">
            <a:extLst>
              <a:ext uri="{FF2B5EF4-FFF2-40B4-BE49-F238E27FC236}">
                <a16:creationId xmlns:a16="http://schemas.microsoft.com/office/drawing/2014/main" id="{900B0A65-169B-45FE-88CF-DBFD5FD1B05D}"/>
              </a:ext>
            </a:extLst>
          </p:cNvPr>
          <p:cNvSpPr/>
          <p:nvPr/>
        </p:nvSpPr>
        <p:spPr bwMode="auto">
          <a:xfrm>
            <a:off x="4251000" y="2498617"/>
            <a:ext cx="1166886" cy="178772"/>
          </a:xfrm>
          <a:prstGeom prst="roundRect">
            <a:avLst/>
          </a:prstGeom>
          <a:solidFill>
            <a:schemeClr val="accent4">
              <a:lumMod val="20000"/>
              <a:lumOff val="80000"/>
            </a:schemeClr>
          </a:solidFill>
          <a:ln w="12700" cap="flat" cmpd="sng" algn="ctr">
            <a:solidFill>
              <a:schemeClr val="accent4"/>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r>
              <a:rPr lang="en-US" sz="1050" dirty="0" err="1">
                <a:latin typeface="Calibri" panose="020F0502020204030204" pitchFamily="34" charset="0"/>
                <a:cs typeface="Calibri" panose="020F0502020204030204" pitchFamily="34" charset="0"/>
              </a:rPr>
              <a:t>ARis</a:t>
            </a:r>
            <a:endParaRPr kumimoji="0" lang="en-US"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3A2E0ABB-16F9-EB41-9ED8-0EBCEA9D2071}"/>
              </a:ext>
            </a:extLst>
          </p:cNvPr>
          <p:cNvSpPr/>
          <p:nvPr/>
        </p:nvSpPr>
        <p:spPr bwMode="auto">
          <a:xfrm>
            <a:off x="2888863" y="4729058"/>
            <a:ext cx="2421742" cy="317240"/>
          </a:xfrm>
          <a:prstGeom prst="rect">
            <a:avLst/>
          </a:prstGeom>
          <a:solidFill>
            <a:schemeClr val="bg2">
              <a:lumMod val="40000"/>
              <a:lumOff val="6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48" name="Rectangle 47">
            <a:extLst>
              <a:ext uri="{FF2B5EF4-FFF2-40B4-BE49-F238E27FC236}">
                <a16:creationId xmlns:a16="http://schemas.microsoft.com/office/drawing/2014/main" id="{85E1F303-B305-324C-BF45-3A015469D6DD}"/>
              </a:ext>
            </a:extLst>
          </p:cNvPr>
          <p:cNvSpPr/>
          <p:nvPr/>
        </p:nvSpPr>
        <p:spPr bwMode="auto">
          <a:xfrm>
            <a:off x="5358596" y="4729058"/>
            <a:ext cx="3370816" cy="309867"/>
          </a:xfrm>
          <a:prstGeom prst="rect">
            <a:avLst/>
          </a:prstGeom>
          <a:solidFill>
            <a:schemeClr val="bg2">
              <a:lumMod val="40000"/>
              <a:lumOff val="60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CBF76E88-8CA7-43E3-9B63-F187B5418FA7}"/>
              </a:ext>
            </a:extLst>
          </p:cNvPr>
          <p:cNvSpPr txBox="1"/>
          <p:nvPr/>
        </p:nvSpPr>
        <p:spPr>
          <a:xfrm>
            <a:off x="2931398" y="4484927"/>
            <a:ext cx="2402991" cy="553998"/>
          </a:xfrm>
          <a:prstGeom prst="rect">
            <a:avLst/>
          </a:prstGeom>
          <a:noFill/>
        </p:spPr>
        <p:txBody>
          <a:bodyPr wrap="square" lIns="0" tIns="0" rIns="0" bIns="0" rtlCol="0" anchor="t">
            <a:spAutoFit/>
          </a:bodyPr>
          <a:lstStyle/>
          <a:p>
            <a:pPr>
              <a:spcBef>
                <a:spcPts val="0"/>
              </a:spcBef>
              <a:spcAft>
                <a:spcPts val="0"/>
              </a:spcAft>
            </a:pPr>
            <a:r>
              <a:rPr lang="en-US" sz="1600" b="1" dirty="0">
                <a:solidFill>
                  <a:schemeClr val="bg1"/>
                </a:solidFill>
                <a:latin typeface="+mn-lt"/>
              </a:rPr>
              <a:t>Nonmetastatic (M0</a:t>
            </a:r>
            <a:r>
              <a:rPr lang="en-US" sz="1400" b="1" dirty="0">
                <a:solidFill>
                  <a:schemeClr val="bg1"/>
                </a:solidFill>
                <a:latin typeface="+mn-lt"/>
              </a:rPr>
              <a:t>)</a:t>
            </a:r>
            <a:r>
              <a:rPr lang="en-US" sz="1400" b="1" baseline="30000" dirty="0">
                <a:solidFill>
                  <a:schemeClr val="bg1"/>
                </a:solidFill>
                <a:latin typeface="+mn-lt"/>
              </a:rPr>
              <a:t>1</a:t>
            </a:r>
            <a:endParaRPr lang="en-US" sz="1400" b="1" dirty="0">
              <a:solidFill>
                <a:schemeClr val="bg1"/>
              </a:solidFill>
              <a:latin typeface="+mn-lt"/>
            </a:endParaRPr>
          </a:p>
          <a:p>
            <a:pPr>
              <a:spcBef>
                <a:spcPts val="0"/>
              </a:spcBef>
              <a:spcAft>
                <a:spcPts val="0"/>
              </a:spcAft>
            </a:pPr>
            <a:r>
              <a:rPr lang="en-US" sz="1000" b="1" dirty="0">
                <a:solidFill>
                  <a:srgbClr val="000000"/>
                </a:solidFill>
                <a:latin typeface="+mn-lt"/>
              </a:rPr>
              <a:t>Guidelines support observation </a:t>
            </a:r>
            <a:br>
              <a:rPr lang="en-US" sz="1000" b="1" dirty="0">
                <a:solidFill>
                  <a:srgbClr val="000000"/>
                </a:solidFill>
                <a:latin typeface="+mn-lt"/>
              </a:rPr>
            </a:br>
            <a:r>
              <a:rPr lang="en-US" sz="1000" b="1" dirty="0">
                <a:solidFill>
                  <a:srgbClr val="000000"/>
                </a:solidFill>
                <a:latin typeface="+mn-lt"/>
              </a:rPr>
              <a:t>or ADT use indefinitely</a:t>
            </a:r>
            <a:r>
              <a:rPr lang="en-US" sz="1000" b="1" baseline="30000" dirty="0">
                <a:solidFill>
                  <a:srgbClr val="000000"/>
                </a:solidFill>
                <a:latin typeface="+mn-lt"/>
              </a:rPr>
              <a:t>2,3</a:t>
            </a:r>
          </a:p>
        </p:txBody>
      </p:sp>
      <p:sp>
        <p:nvSpPr>
          <p:cNvPr id="23" name="TextBox 22">
            <a:extLst>
              <a:ext uri="{FF2B5EF4-FFF2-40B4-BE49-F238E27FC236}">
                <a16:creationId xmlns:a16="http://schemas.microsoft.com/office/drawing/2014/main" id="{7EF69765-26E3-43F0-92BD-DC5CE9F606B6}"/>
              </a:ext>
            </a:extLst>
          </p:cNvPr>
          <p:cNvSpPr txBox="1"/>
          <p:nvPr/>
        </p:nvSpPr>
        <p:spPr>
          <a:xfrm>
            <a:off x="5338470" y="4477743"/>
            <a:ext cx="3395022" cy="553998"/>
          </a:xfrm>
          <a:prstGeom prst="rect">
            <a:avLst/>
          </a:prstGeom>
          <a:noFill/>
        </p:spPr>
        <p:txBody>
          <a:bodyPr wrap="square" lIns="0" tIns="0" rIns="0" bIns="0" rtlCol="0" anchor="t">
            <a:spAutoFit/>
          </a:bodyPr>
          <a:lstStyle/>
          <a:p>
            <a:pPr>
              <a:spcBef>
                <a:spcPts val="0"/>
              </a:spcBef>
              <a:spcAft>
                <a:spcPts val="0"/>
              </a:spcAft>
            </a:pPr>
            <a:r>
              <a:rPr lang="en-US" sz="1600" b="1" dirty="0">
                <a:solidFill>
                  <a:schemeClr val="bg1"/>
                </a:solidFill>
                <a:latin typeface="+mn-lt"/>
              </a:rPr>
              <a:t>Metastatic (M1)</a:t>
            </a:r>
            <a:r>
              <a:rPr lang="en-US" sz="1600" b="1" baseline="30000" dirty="0">
                <a:solidFill>
                  <a:schemeClr val="bg1"/>
                </a:solidFill>
                <a:latin typeface="+mn-lt"/>
              </a:rPr>
              <a:t>1</a:t>
            </a:r>
            <a:endParaRPr lang="en-US" sz="1600" b="1" dirty="0">
              <a:solidFill>
                <a:schemeClr val="bg1"/>
              </a:solidFill>
              <a:latin typeface="+mn-lt"/>
            </a:endParaRPr>
          </a:p>
          <a:p>
            <a:pPr>
              <a:spcBef>
                <a:spcPts val="0"/>
              </a:spcBef>
              <a:spcAft>
                <a:spcPts val="0"/>
              </a:spcAft>
            </a:pPr>
            <a:r>
              <a:rPr lang="en-US" sz="1000" b="1" dirty="0">
                <a:solidFill>
                  <a:srgbClr val="000000"/>
                </a:solidFill>
                <a:latin typeface="+mn-lt"/>
              </a:rPr>
              <a:t>Guidelines support use of ADT indefinitely (alone) OR ADT </a:t>
            </a:r>
            <a:br>
              <a:rPr lang="en-US" sz="1000" b="1" dirty="0">
                <a:solidFill>
                  <a:srgbClr val="000000"/>
                </a:solidFill>
                <a:latin typeface="+mn-lt"/>
              </a:rPr>
            </a:br>
            <a:r>
              <a:rPr lang="en-US" sz="1000" b="1" dirty="0">
                <a:solidFill>
                  <a:srgbClr val="000000"/>
                </a:solidFill>
                <a:latin typeface="+mn-lt"/>
              </a:rPr>
              <a:t>with </a:t>
            </a:r>
            <a:r>
              <a:rPr lang="en-US" sz="1000" b="1" dirty="0" err="1">
                <a:solidFill>
                  <a:srgbClr val="000000"/>
                </a:solidFill>
                <a:latin typeface="+mn-lt"/>
              </a:rPr>
              <a:t>ARis</a:t>
            </a:r>
            <a:r>
              <a:rPr lang="en-US" sz="1000" b="1" dirty="0">
                <a:solidFill>
                  <a:srgbClr val="000000"/>
                </a:solidFill>
                <a:latin typeface="+mn-lt"/>
              </a:rPr>
              <a:t> (chemotherapy, immunotherapy, or radiotherapy)</a:t>
            </a:r>
            <a:r>
              <a:rPr lang="en-US" sz="1000" b="1" baseline="30000" dirty="0">
                <a:solidFill>
                  <a:srgbClr val="000000"/>
                </a:solidFill>
                <a:latin typeface="+mn-lt"/>
              </a:rPr>
              <a:t>2,3</a:t>
            </a:r>
          </a:p>
        </p:txBody>
      </p:sp>
      <p:grpSp>
        <p:nvGrpSpPr>
          <p:cNvPr id="40" name="Group 39">
            <a:extLst>
              <a:ext uri="{FF2B5EF4-FFF2-40B4-BE49-F238E27FC236}">
                <a16:creationId xmlns:a16="http://schemas.microsoft.com/office/drawing/2014/main" id="{CB03347D-000A-0549-96AE-51E0F46E5343}"/>
              </a:ext>
            </a:extLst>
          </p:cNvPr>
          <p:cNvGrpSpPr/>
          <p:nvPr/>
        </p:nvGrpSpPr>
        <p:grpSpPr>
          <a:xfrm>
            <a:off x="2888864" y="1502602"/>
            <a:ext cx="5808184" cy="338554"/>
            <a:chOff x="2888864" y="-622708"/>
            <a:chExt cx="5808184" cy="338554"/>
          </a:xfrm>
          <a:solidFill>
            <a:schemeClr val="accent1">
              <a:lumMod val="40000"/>
              <a:lumOff val="60000"/>
            </a:schemeClr>
          </a:solidFill>
        </p:grpSpPr>
        <p:sp>
          <p:nvSpPr>
            <p:cNvPr id="79" name="Pentagon 78">
              <a:extLst>
                <a:ext uri="{FF2B5EF4-FFF2-40B4-BE49-F238E27FC236}">
                  <a16:creationId xmlns:a16="http://schemas.microsoft.com/office/drawing/2014/main" id="{A2496A3D-BCB7-5E47-BA65-51781CA30D84}"/>
                </a:ext>
              </a:extLst>
            </p:cNvPr>
            <p:cNvSpPr/>
            <p:nvPr/>
          </p:nvSpPr>
          <p:spPr bwMode="auto">
            <a:xfrm>
              <a:off x="2888864" y="-622708"/>
              <a:ext cx="5808184" cy="338554"/>
            </a:xfrm>
            <a:prstGeom prst="homePlate">
              <a:avLst/>
            </a:prstGeom>
            <a:grp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84" name="Rectangle 83">
              <a:extLst>
                <a:ext uri="{FF2B5EF4-FFF2-40B4-BE49-F238E27FC236}">
                  <a16:creationId xmlns:a16="http://schemas.microsoft.com/office/drawing/2014/main" id="{E149183E-3788-5E4A-AC2E-769AD3BB8042}"/>
                </a:ext>
              </a:extLst>
            </p:cNvPr>
            <p:cNvSpPr/>
            <p:nvPr/>
          </p:nvSpPr>
          <p:spPr bwMode="auto">
            <a:xfrm>
              <a:off x="3024212" y="-543711"/>
              <a:ext cx="5464312" cy="184666"/>
            </a:xfrm>
            <a:prstGeom prst="rect">
              <a:avLst/>
            </a:prstGeom>
            <a:grp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sz="1200" b="1" dirty="0">
                  <a:solidFill>
                    <a:srgbClr val="000000"/>
                  </a:solidFill>
                </a:rPr>
                <a:t>Androgen Deprivation Therapy</a:t>
              </a:r>
            </a:p>
          </p:txBody>
        </p:sp>
      </p:grpSp>
      <p:cxnSp>
        <p:nvCxnSpPr>
          <p:cNvPr id="42" name="Straight Arrow Connector 41">
            <a:extLst>
              <a:ext uri="{FF2B5EF4-FFF2-40B4-BE49-F238E27FC236}">
                <a16:creationId xmlns:a16="http://schemas.microsoft.com/office/drawing/2014/main" id="{8BD3A84A-6A2C-40FA-94FB-C6DC905EAE35}"/>
              </a:ext>
            </a:extLst>
          </p:cNvPr>
          <p:cNvCxnSpPr>
            <a:cxnSpLocks/>
            <a:stCxn id="97" idx="2"/>
            <a:endCxn id="61" idx="0"/>
          </p:cNvCxnSpPr>
          <p:nvPr/>
        </p:nvCxnSpPr>
        <p:spPr bwMode="auto">
          <a:xfrm>
            <a:off x="3558818" y="3785624"/>
            <a:ext cx="7928" cy="241028"/>
          </a:xfrm>
          <a:prstGeom prst="straightConnector1">
            <a:avLst/>
          </a:prstGeom>
          <a:solidFill>
            <a:schemeClr val="tx2"/>
          </a:solidFill>
          <a:ln w="12700" cap="flat" cmpd="sng" algn="ctr">
            <a:solidFill>
              <a:schemeClr val="tx1"/>
            </a:solidFill>
            <a:prstDash val="solid"/>
            <a:round/>
            <a:headEnd type="none" w="med" len="med"/>
            <a:tailEnd type="triangle"/>
          </a:ln>
          <a:effectLst/>
        </p:spPr>
      </p:cxnSp>
      <p:sp>
        <p:nvSpPr>
          <p:cNvPr id="125" name="Rounded Rectangle 124">
            <a:extLst>
              <a:ext uri="{FF2B5EF4-FFF2-40B4-BE49-F238E27FC236}">
                <a16:creationId xmlns:a16="http://schemas.microsoft.com/office/drawing/2014/main" id="{A4F6D03C-5580-49AE-B7D8-DB2E4EB8BADB}"/>
              </a:ext>
            </a:extLst>
          </p:cNvPr>
          <p:cNvSpPr/>
          <p:nvPr/>
        </p:nvSpPr>
        <p:spPr bwMode="auto">
          <a:xfrm>
            <a:off x="2349312" y="3330082"/>
            <a:ext cx="522052" cy="170259"/>
          </a:xfrm>
          <a:prstGeom prst="roundRect">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r>
              <a:rPr kumimoji="0" lang="en-US" sz="10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BCR</a:t>
            </a:r>
          </a:p>
        </p:txBody>
      </p:sp>
    </p:spTree>
    <p:extLst>
      <p:ext uri="{BB962C8B-B14F-4D97-AF65-F5344CB8AC3E}">
        <p14:creationId xmlns:p14="http://schemas.microsoft.com/office/powerpoint/2010/main" val="2557438839"/>
      </p:ext>
    </p:extLst>
  </p:cSld>
  <p:clrMapOvr>
    <a:masterClrMapping/>
  </p:clrMapOvr>
  <p:transition/>
</p:sld>
</file>

<file path=ppt/theme/theme1.xml><?xml version="1.0" encoding="utf-8"?>
<a:theme xmlns:a="http://schemas.openxmlformats.org/drawingml/2006/main" name="MSL Function Slide Template_Updated 17 Jan 2014">
  <a:themeElements>
    <a:clrScheme name="AbbVie_Colors">
      <a:dk1>
        <a:srgbClr val="071D49"/>
      </a:dk1>
      <a:lt1>
        <a:srgbClr val="FFFFFF"/>
      </a:lt1>
      <a:dk2>
        <a:srgbClr val="A7BCD6"/>
      </a:dk2>
      <a:lt2>
        <a:srgbClr val="7DA1C4"/>
      </a:lt2>
      <a:accent1>
        <a:srgbClr val="00A9E0"/>
      </a:accent1>
      <a:accent2>
        <a:srgbClr val="8CE2D0"/>
      </a:accent2>
      <a:accent3>
        <a:srgbClr val="6BBBAE"/>
      </a:accent3>
      <a:accent4>
        <a:srgbClr val="C4D600"/>
      </a:accent4>
      <a:accent5>
        <a:srgbClr val="84BD00"/>
      </a:accent5>
      <a:accent6>
        <a:srgbClr val="702082"/>
      </a:accent6>
      <a:hlink>
        <a:srgbClr val="0082BA"/>
      </a:hlink>
      <a:folHlink>
        <a:srgbClr val="F1B4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5000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5000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gn="l">
          <a:spcBef>
            <a:spcPts val="0"/>
          </a:spcBef>
          <a:spcAft>
            <a:spcPts val="0"/>
          </a:spcAft>
          <a:defRPr sz="1400" dirty="0" smtClean="0">
            <a:latin typeface="+mn-lt"/>
          </a:defRPr>
        </a:defPPr>
      </a:lstStyle>
    </a:txDef>
  </a:objectDefaults>
  <a:extraClrSchemeLst>
    <a:extraClrScheme>
      <a:clrScheme name="GDS_Branding_Temp_2011_WHITE 1">
        <a:dk1>
          <a:srgbClr val="000000"/>
        </a:dk1>
        <a:lt1>
          <a:srgbClr val="FFFFFF"/>
        </a:lt1>
        <a:dk2>
          <a:srgbClr val="2A8DBA"/>
        </a:dk2>
        <a:lt2>
          <a:srgbClr val="B5B5B5"/>
        </a:lt2>
        <a:accent1>
          <a:srgbClr val="2A8DBA"/>
        </a:accent1>
        <a:accent2>
          <a:srgbClr val="60B4DA"/>
        </a:accent2>
        <a:accent3>
          <a:srgbClr val="FFFFFF"/>
        </a:accent3>
        <a:accent4>
          <a:srgbClr val="000000"/>
        </a:accent4>
        <a:accent5>
          <a:srgbClr val="ACC5D9"/>
        </a:accent5>
        <a:accent6>
          <a:srgbClr val="56A3C5"/>
        </a:accent6>
        <a:hlink>
          <a:srgbClr val="ABD7EB"/>
        </a:hlink>
        <a:folHlink>
          <a:srgbClr val="2A8DBA"/>
        </a:folHlink>
      </a:clrScheme>
      <a:clrMap bg1="lt1" tx1="dk1" bg2="lt2" tx2="dk2" accent1="accent1" accent2="accent2" accent3="accent3" accent4="accent4" accent5="accent5" accent6="accent6" hlink="hlink" folHlink="folHlink"/>
    </a:extraClrScheme>
    <a:extraClrScheme>
      <a:clrScheme name="GDS_Branding_Temp_2011_WHITE 2">
        <a:dk1>
          <a:srgbClr val="000000"/>
        </a:dk1>
        <a:lt1>
          <a:srgbClr val="FFFFFF"/>
        </a:lt1>
        <a:dk2>
          <a:srgbClr val="840281"/>
        </a:dk2>
        <a:lt2>
          <a:srgbClr val="B5B5B5"/>
        </a:lt2>
        <a:accent1>
          <a:srgbClr val="840281"/>
        </a:accent1>
        <a:accent2>
          <a:srgbClr val="B878B2"/>
        </a:accent2>
        <a:accent3>
          <a:srgbClr val="FFFFFF"/>
        </a:accent3>
        <a:accent4>
          <a:srgbClr val="000000"/>
        </a:accent4>
        <a:accent5>
          <a:srgbClr val="C2AAC1"/>
        </a:accent5>
        <a:accent6>
          <a:srgbClr val="A66CA1"/>
        </a:accent6>
        <a:hlink>
          <a:srgbClr val="D9B7D6"/>
        </a:hlink>
        <a:folHlink>
          <a:srgbClr val="840281"/>
        </a:folHlink>
      </a:clrScheme>
      <a:clrMap bg1="lt1" tx1="dk1" bg2="lt2" tx2="dk2" accent1="accent1" accent2="accent2" accent3="accent3" accent4="accent4" accent5="accent5" accent6="accent6" hlink="hlink" folHlink="folHlink"/>
    </a:extraClrScheme>
    <a:extraClrScheme>
      <a:clrScheme name="GDS_Branding_Temp_2011_WHITE 3">
        <a:dk1>
          <a:srgbClr val="000000"/>
        </a:dk1>
        <a:lt1>
          <a:srgbClr val="FFFFFF"/>
        </a:lt1>
        <a:dk2>
          <a:srgbClr val="549117"/>
        </a:dk2>
        <a:lt2>
          <a:srgbClr val="B5B5B5"/>
        </a:lt2>
        <a:accent1>
          <a:srgbClr val="549117"/>
        </a:accent1>
        <a:accent2>
          <a:srgbClr val="52BE08"/>
        </a:accent2>
        <a:accent3>
          <a:srgbClr val="FFFFFF"/>
        </a:accent3>
        <a:accent4>
          <a:srgbClr val="000000"/>
        </a:accent4>
        <a:accent5>
          <a:srgbClr val="B3C7AB"/>
        </a:accent5>
        <a:accent6>
          <a:srgbClr val="49AC06"/>
        </a:accent6>
        <a:hlink>
          <a:srgbClr val="7FDC22"/>
        </a:hlink>
        <a:folHlink>
          <a:srgbClr val="549117"/>
        </a:folHlink>
      </a:clrScheme>
      <a:clrMap bg1="lt1" tx1="dk1" bg2="lt2" tx2="dk2" accent1="accent1" accent2="accent2" accent3="accent3" accent4="accent4" accent5="accent5" accent6="accent6" hlink="hlink" folHlink="folHlink"/>
    </a:extraClrScheme>
    <a:extraClrScheme>
      <a:clrScheme name="GDS_Branding_Temp_2011_WHITE 4">
        <a:dk1>
          <a:srgbClr val="000000"/>
        </a:dk1>
        <a:lt1>
          <a:srgbClr val="FFFFFF"/>
        </a:lt1>
        <a:dk2>
          <a:srgbClr val="2A8DBA"/>
        </a:dk2>
        <a:lt2>
          <a:srgbClr val="B5B5B5"/>
        </a:lt2>
        <a:accent1>
          <a:srgbClr val="D4D4D4"/>
        </a:accent1>
        <a:accent2>
          <a:srgbClr val="91BAD3"/>
        </a:accent2>
        <a:accent3>
          <a:srgbClr val="FFFFFF"/>
        </a:accent3>
        <a:accent4>
          <a:srgbClr val="000000"/>
        </a:accent4>
        <a:accent5>
          <a:srgbClr val="E6E6E6"/>
        </a:accent5>
        <a:accent6>
          <a:srgbClr val="83A8BF"/>
        </a:accent6>
        <a:hlink>
          <a:srgbClr val="C6E4EE"/>
        </a:hlink>
        <a:folHlink>
          <a:srgbClr val="0053A0"/>
        </a:folHlink>
      </a:clrScheme>
      <a:clrMap bg1="lt1" tx1="dk1" bg2="lt2" tx2="dk2" accent1="accent1" accent2="accent2" accent3="accent3" accent4="accent4" accent5="accent5" accent6="accent6" hlink="hlink" folHlink="folHlink"/>
    </a:extraClrScheme>
    <a:extraClrScheme>
      <a:clrScheme name="GDS_Branding_Temp_2011_WHITE 5">
        <a:dk1>
          <a:srgbClr val="000000"/>
        </a:dk1>
        <a:lt1>
          <a:srgbClr val="FFFFFF"/>
        </a:lt1>
        <a:dk2>
          <a:srgbClr val="2A8DBA"/>
        </a:dk2>
        <a:lt2>
          <a:srgbClr val="B5B5B5"/>
        </a:lt2>
        <a:accent1>
          <a:srgbClr val="D4D4D4"/>
        </a:accent1>
        <a:accent2>
          <a:srgbClr val="91BAD3"/>
        </a:accent2>
        <a:accent3>
          <a:srgbClr val="FFFFFF"/>
        </a:accent3>
        <a:accent4>
          <a:srgbClr val="000000"/>
        </a:accent4>
        <a:accent5>
          <a:srgbClr val="E6E6E6"/>
        </a:accent5>
        <a:accent6>
          <a:srgbClr val="83A8BF"/>
        </a:accent6>
        <a:hlink>
          <a:srgbClr val="C6E4EE"/>
        </a:hlink>
        <a:folHlink>
          <a:srgbClr val="F1030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49DE39C9C8D6498A923A39997FB666" ma:contentTypeVersion="13" ma:contentTypeDescription="Create a new document." ma:contentTypeScope="" ma:versionID="ce9c3926784b54f8cdfd9bbbcd830b3e">
  <xsd:schema xmlns:xsd="http://www.w3.org/2001/XMLSchema" xmlns:xs="http://www.w3.org/2001/XMLSchema" xmlns:p="http://schemas.microsoft.com/office/2006/metadata/properties" xmlns:ns3="b4633526-865d-44a3-84ee-cc3c4ae9822b" xmlns:ns4="397ffd50-725f-47b4-a796-f1a34bcd7391" targetNamespace="http://schemas.microsoft.com/office/2006/metadata/properties" ma:root="true" ma:fieldsID="6ad79035a2b66980c0c5bccc30710b15" ns3:_="" ns4:_="">
    <xsd:import namespace="b4633526-865d-44a3-84ee-cc3c4ae9822b"/>
    <xsd:import namespace="397ffd50-725f-47b4-a796-f1a34bcd739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33526-865d-44a3-84ee-cc3c4ae982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7ffd50-725f-47b4-a796-f1a34bcd739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225A07-6726-427B-847D-6E0AEE156D04}">
  <ds:schemaRef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397ffd50-725f-47b4-a796-f1a34bcd7391"/>
    <ds:schemaRef ds:uri="b4633526-865d-44a3-84ee-cc3c4ae9822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F00AB2C-D2A9-478F-97B0-B4DCB67A6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633526-865d-44a3-84ee-cc3c4ae9822b"/>
    <ds:schemaRef ds:uri="397ffd50-725f-47b4-a796-f1a34bcd7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1C6F39-4BDE-40C3-B17A-D6DFBC0C60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MSL. MOSL Slide Template</Template>
  <TotalTime>24279</TotalTime>
  <Words>12204</Words>
  <Application>Microsoft Office PowerPoint</Application>
  <PresentationFormat>On-screen Show (4:3)</PresentationFormat>
  <Paragraphs>802</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Segoe UI</vt:lpstr>
      <vt:lpstr>Symbol</vt:lpstr>
      <vt:lpstr>System Font Regular</vt:lpstr>
      <vt:lpstr>MSL Function Slide Template_Updated 17 Jan 2014</vt:lpstr>
      <vt:lpstr>ANDROGEN DEPRIVATION THERAPY (ADT): BENEFITS  OF LONG-TERM USE AND MANAGEMENT OF RISKS  IN PROSTATE CANCER</vt:lpstr>
      <vt:lpstr>Objectives</vt:lpstr>
      <vt:lpstr>ADT: AN OVERVIEW IN PROSTATE CANCER</vt:lpstr>
      <vt:lpstr>ADT Plays an Important Role in Treating Men With Prostate Cancer</vt:lpstr>
      <vt:lpstr>Defining Castration Levels in Men With Prostate Cancer</vt:lpstr>
      <vt:lpstr>Lower Serum Testosterone Correlates With Improved Outcomes</vt:lpstr>
      <vt:lpstr>The Benefits of ADT Use in Prostate Cancer</vt:lpstr>
      <vt:lpstr>Androgen Deprivation Can Be Achieved Through Medical or Surgical Castration</vt:lpstr>
      <vt:lpstr>Through Clinical Studies and Supportive Guidelines, Long-Term ADT Is the Backbone in Prostate Cancer Therapy</vt:lpstr>
      <vt:lpstr>ADT Plays a Crucial Role in Long-Term Treatment Outcomes in Patients With Prostate Cancer</vt:lpstr>
      <vt:lpstr>Potential Long-Term Effects of ADT and  Management Approaches</vt:lpstr>
      <vt:lpstr>Potential Long-Term Effects May Be Associated With ADT Use</vt:lpstr>
      <vt:lpstr>Potential Long-Term Effects May be Associated With ADT Use</vt:lpstr>
      <vt:lpstr>Changes in Bone  Mineral Density (BMD)</vt:lpstr>
      <vt:lpstr>In Patients With Prostate Cancer, Long-Term Use of ADT Is Associated With Decreased BMD</vt:lpstr>
      <vt:lpstr>Recommendations for Screening/Management of BMD During Long-Term Use of ADT</vt:lpstr>
      <vt:lpstr>Cognitive Dysfunction</vt:lpstr>
      <vt:lpstr>Cognitive Function Domains Potentially Affected by  Long-Term Use of ADT</vt:lpstr>
      <vt:lpstr>The Relationship Between Cognitive Dysfunction and ADT Use Remains Controversial</vt:lpstr>
      <vt:lpstr>Cognitive Assessment and Management Recommendations in Clinical Practice</vt:lpstr>
      <vt:lpstr>Metabolic Syndrome</vt:lpstr>
      <vt:lpstr>Men on Long-Term ADT Are at Higher Risk for Developing Metabolic Syndrome</vt:lpstr>
      <vt:lpstr>Metabolic Syndrome and Diabetes Should Be Regularly Monitored and Treated</vt:lpstr>
      <vt:lpstr>Cardiovascular Disease</vt:lpstr>
      <vt:lpstr>Patients With Prostate Cancer on Long-Term ADT May Have a Higher Risk of CV Events</vt:lpstr>
      <vt:lpstr>Relationship Between ADT and Cardiovascular Mortality (CVM)</vt:lpstr>
      <vt:lpstr>CVD Prevention and Management Recommendations  Related to ADT Use</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CALIBRI 32PT,  ALL CAPS, GRASS GREEN. MATCH  BRACKET COLOR TO TITLE.</dc:title>
  <dc:creator>Schultz, Lisa</dc:creator>
  <cp:lastModifiedBy>Van Komen, Stephen</cp:lastModifiedBy>
  <cp:revision>702</cp:revision>
  <cp:lastPrinted>2005-01-21T06:21:56Z</cp:lastPrinted>
  <dcterms:created xsi:type="dcterms:W3CDTF">2019-06-11T15:23:57Z</dcterms:created>
  <dcterms:modified xsi:type="dcterms:W3CDTF">2021-09-15T05:15:04Z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0x0101007649DE39C9C8D6498A923A39997FB666</vt:lpwstr>
  </property>
</Properties>
</file>