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5"/>
  </p:sldMasterIdLst>
  <p:notesMasterIdLst>
    <p:notesMasterId r:id="rId24"/>
  </p:notesMasterIdLst>
  <p:sldIdLst>
    <p:sldId id="862" r:id="rId6"/>
    <p:sldId id="265" r:id="rId7"/>
    <p:sldId id="267" r:id="rId8"/>
    <p:sldId id="857" r:id="rId9"/>
    <p:sldId id="859" r:id="rId10"/>
    <p:sldId id="272" r:id="rId11"/>
    <p:sldId id="860" r:id="rId12"/>
    <p:sldId id="275" r:id="rId13"/>
    <p:sldId id="276" r:id="rId14"/>
    <p:sldId id="277" r:id="rId15"/>
    <p:sldId id="900" r:id="rId16"/>
    <p:sldId id="865" r:id="rId17"/>
    <p:sldId id="863" r:id="rId18"/>
    <p:sldId id="867" r:id="rId19"/>
    <p:sldId id="856" r:id="rId20"/>
    <p:sldId id="853" r:id="rId21"/>
    <p:sldId id="287" r:id="rId22"/>
    <p:sldId id="285" r:id="rId23"/>
  </p:sldIdLst>
  <p:sldSz cx="9144000" cy="5143500" type="screen16x9"/>
  <p:notesSz cx="6858000" cy="198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0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orient="horz" pos="588" userDrawn="1">
          <p15:clr>
            <a:srgbClr val="A4A3A4"/>
          </p15:clr>
        </p15:guide>
        <p15:guide id="5" orient="horz" pos="492" userDrawn="1">
          <p15:clr>
            <a:srgbClr val="A4A3A4"/>
          </p15:clr>
        </p15:guide>
        <p15:guide id="6" orient="horz" pos="1720" userDrawn="1">
          <p15:clr>
            <a:srgbClr val="A4A3A4"/>
          </p15:clr>
        </p15:guide>
        <p15:guide id="7" pos="3720" userDrawn="1">
          <p15:clr>
            <a:srgbClr val="A4A3A4"/>
          </p15:clr>
        </p15:guide>
        <p15:guide id="8" orient="horz" pos="876" userDrawn="1">
          <p15:clr>
            <a:srgbClr val="A4A3A4"/>
          </p15:clr>
        </p15:guide>
        <p15:guide id="9" orient="horz" pos="10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ali Alder" initials="MA" lastIdx="2" clrIdx="0"/>
  <p:cmAuthor id="2" name="Larisa Gofman" initials="LG" lastIdx="37" clrIdx="1">
    <p:extLst>
      <p:ext uri="{19B8F6BF-5375-455C-9EA6-DF929625EA0E}">
        <p15:presenceInfo xmlns:p15="http://schemas.microsoft.com/office/powerpoint/2012/main" userId="S::larisag@fallonmedica.com::397838ae-a9b6-4d71-a94e-4e9bab144d9a" providerId="AD"/>
      </p:ext>
    </p:extLst>
  </p:cmAuthor>
  <p:cmAuthor id="3" name="Brittany Russo" initials="BR" lastIdx="58" clrIdx="2">
    <p:extLst>
      <p:ext uri="{19B8F6BF-5375-455C-9EA6-DF929625EA0E}">
        <p15:presenceInfo xmlns:p15="http://schemas.microsoft.com/office/powerpoint/2012/main" userId="S-1-5-21-1881121476-2914129717-3680594968-4238" providerId="AD"/>
      </p:ext>
    </p:extLst>
  </p:cmAuthor>
  <p:cmAuthor id="4" name="Larisa Gofman" initials="LG [2]" lastIdx="44" clrIdx="3">
    <p:extLst>
      <p:ext uri="{19B8F6BF-5375-455C-9EA6-DF929625EA0E}">
        <p15:presenceInfo xmlns:p15="http://schemas.microsoft.com/office/powerpoint/2012/main" userId="S-1-5-21-1881121476-2914129717-3680594968-4250" providerId="AD"/>
      </p:ext>
    </p:extLst>
  </p:cmAuthor>
  <p:cmAuthor id="5" name="Franklin Gaylis" initials="FG" lastIdx="22" clrIdx="4"/>
  <p:cmAuthor id="6" name="Morgan Hecker" initials="MH" lastIdx="1" clrIdx="5">
    <p:extLst>
      <p:ext uri="{19B8F6BF-5375-455C-9EA6-DF929625EA0E}">
        <p15:presenceInfo xmlns:p15="http://schemas.microsoft.com/office/powerpoint/2012/main" userId="S-1-5-21-1881121476-2914129717-3680594968-4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F82"/>
    <a:srgbClr val="89A000"/>
    <a:srgbClr val="72A000"/>
    <a:srgbClr val="FFD803"/>
    <a:srgbClr val="FF3399"/>
    <a:srgbClr val="83AD52"/>
    <a:srgbClr val="65B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79826" autoAdjust="0"/>
  </p:normalViewPr>
  <p:slideViewPr>
    <p:cSldViewPr snapToGrid="0" snapToObjects="1">
      <p:cViewPr varScale="1">
        <p:scale>
          <a:sx n="109" d="100"/>
          <a:sy n="109" d="100"/>
        </p:scale>
        <p:origin x="846" y="90"/>
      </p:cViewPr>
      <p:guideLst>
        <p:guide orient="horz" pos="2580"/>
        <p:guide pos="2040"/>
        <p:guide pos="336"/>
        <p:guide orient="horz" pos="588"/>
        <p:guide orient="horz" pos="492"/>
        <p:guide orient="horz" pos="1720"/>
        <p:guide pos="3720"/>
        <p:guide orient="horz" pos="876"/>
        <p:guide orient="horz" pos="10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62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6-4598-ABB3-D081AA7D23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7003208"/>
        <c:axId val="847002224"/>
      </c:barChart>
      <c:catAx>
        <c:axId val="847003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PSA Value (µg/L)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002224"/>
        <c:crosses val="autoZero"/>
        <c:auto val="1"/>
        <c:lblAlgn val="ctr"/>
        <c:lblOffset val="100"/>
        <c:noMultiLvlLbl val="0"/>
      </c:catAx>
      <c:valAx>
        <c:axId val="847002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PSA Measurements</a:t>
                </a:r>
              </a:p>
            </c:rich>
          </c:tx>
          <c:layout>
            <c:manualLayout>
              <c:xMode val="edge"/>
              <c:yMode val="edge"/>
              <c:x val="1.9676469266749402E-2"/>
              <c:y val="0.116198962934511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003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69368-5135-405A-B8FF-51E60EBF08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720276-2685-4AE7-84F5-C6DE596DEB53}">
      <dgm:prSet custT="1"/>
      <dgm:spPr/>
      <dgm:t>
        <a:bodyPr/>
        <a:lstStyle/>
        <a:p>
          <a:r>
            <a:rPr lang="en-US" sz="2000" dirty="0"/>
            <a:t>The prescribing information for all FDA-approved GnRH agonists suggest monitoring testosterone levels to ensure castrate testosterone levels are maintained</a:t>
          </a:r>
          <a:r>
            <a:rPr lang="en-US" sz="2000" baseline="30000" dirty="0"/>
            <a:t>1</a:t>
          </a:r>
          <a:endParaRPr lang="en-US" sz="2000" dirty="0"/>
        </a:p>
      </dgm:t>
    </dgm:pt>
    <dgm:pt modelId="{9A6BD962-B345-44F2-BAAF-81DA9D67CC89}" type="parTrans" cxnId="{F212428F-E2FF-48D6-A6CA-94E834F61FA9}">
      <dgm:prSet/>
      <dgm:spPr/>
      <dgm:t>
        <a:bodyPr/>
        <a:lstStyle/>
        <a:p>
          <a:endParaRPr lang="en-US"/>
        </a:p>
      </dgm:t>
    </dgm:pt>
    <dgm:pt modelId="{147AB156-73A8-42D3-A310-05006DB35A7D}" type="sibTrans" cxnId="{F212428F-E2FF-48D6-A6CA-94E834F61FA9}">
      <dgm:prSet/>
      <dgm:spPr/>
      <dgm:t>
        <a:bodyPr/>
        <a:lstStyle/>
        <a:p>
          <a:endParaRPr lang="en-US"/>
        </a:p>
      </dgm:t>
    </dgm:pt>
    <dgm:pt modelId="{9C787247-886D-4DA2-93C3-D0902E3FBE95}">
      <dgm:prSet custT="1"/>
      <dgm:spPr/>
      <dgm:t>
        <a:bodyPr/>
        <a:lstStyle/>
        <a:p>
          <a:r>
            <a:rPr lang="en-US" sz="2000" dirty="0"/>
            <a:t>Review data on the importance of monitoring testosterone in patients with prostate cancer who are on androgen deprivation therapy (ADT)</a:t>
          </a:r>
        </a:p>
      </dgm:t>
    </dgm:pt>
    <dgm:pt modelId="{945B07B1-153A-4039-BF24-D2773BBCE737}" type="parTrans" cxnId="{9B9A9365-9CC9-4D36-A122-4BD569F83193}">
      <dgm:prSet/>
      <dgm:spPr/>
      <dgm:t>
        <a:bodyPr/>
        <a:lstStyle/>
        <a:p>
          <a:endParaRPr lang="en-US"/>
        </a:p>
      </dgm:t>
    </dgm:pt>
    <dgm:pt modelId="{7D9466E9-5D95-4C17-A38E-6D4220263E36}" type="sibTrans" cxnId="{9B9A9365-9CC9-4D36-A122-4BD569F83193}">
      <dgm:prSet/>
      <dgm:spPr/>
      <dgm:t>
        <a:bodyPr/>
        <a:lstStyle/>
        <a:p>
          <a:endParaRPr lang="en-US"/>
        </a:p>
      </dgm:t>
    </dgm:pt>
    <dgm:pt modelId="{6385AA37-54FF-4F45-95D1-8A05F0DB81C3}">
      <dgm:prSet/>
      <dgm:spPr/>
      <dgm:t>
        <a:bodyPr/>
        <a:lstStyle/>
        <a:p>
          <a:r>
            <a:rPr lang="en-US" dirty="0"/>
            <a:t>Impact of testosterone escape as it relates to disease progression and overall outcomes</a:t>
          </a:r>
          <a:r>
            <a:rPr lang="en-US" baseline="30000" dirty="0"/>
            <a:t>2</a:t>
          </a:r>
          <a:endParaRPr lang="en-US" dirty="0"/>
        </a:p>
      </dgm:t>
    </dgm:pt>
    <dgm:pt modelId="{F4FFA165-5828-4841-A7FB-8F99509C5E36}" type="parTrans" cxnId="{FA4A3765-3E25-4D15-84C3-F71904F34C77}">
      <dgm:prSet/>
      <dgm:spPr/>
      <dgm:t>
        <a:bodyPr/>
        <a:lstStyle/>
        <a:p>
          <a:endParaRPr lang="en-US"/>
        </a:p>
      </dgm:t>
    </dgm:pt>
    <dgm:pt modelId="{BC1572A3-7D60-453F-A268-5A8545099920}" type="sibTrans" cxnId="{FA4A3765-3E25-4D15-84C3-F71904F34C77}">
      <dgm:prSet/>
      <dgm:spPr/>
      <dgm:t>
        <a:bodyPr/>
        <a:lstStyle/>
        <a:p>
          <a:endParaRPr lang="en-US"/>
        </a:p>
      </dgm:t>
    </dgm:pt>
    <dgm:pt modelId="{D21A8717-D290-4652-A28E-8204D5CF7350}">
      <dgm:prSet/>
      <dgm:spPr/>
      <dgm:t>
        <a:bodyPr/>
        <a:lstStyle/>
        <a:p>
          <a:r>
            <a:rPr lang="en-US" dirty="0"/>
            <a:t>Understand the relationship between testosterone and prostate specific antigen (PSA)</a:t>
          </a:r>
        </a:p>
      </dgm:t>
    </dgm:pt>
    <dgm:pt modelId="{1E3DAF23-738F-49D6-8337-7760A536F055}" type="parTrans" cxnId="{A73DD4BB-E74B-49F8-9D3E-9E6CA7129CC7}">
      <dgm:prSet/>
      <dgm:spPr/>
      <dgm:t>
        <a:bodyPr/>
        <a:lstStyle/>
        <a:p>
          <a:endParaRPr lang="en-US"/>
        </a:p>
      </dgm:t>
    </dgm:pt>
    <dgm:pt modelId="{7C126F18-7769-41AB-AA99-95A59EF950A8}" type="sibTrans" cxnId="{A73DD4BB-E74B-49F8-9D3E-9E6CA7129CC7}">
      <dgm:prSet/>
      <dgm:spPr/>
      <dgm:t>
        <a:bodyPr/>
        <a:lstStyle/>
        <a:p>
          <a:endParaRPr lang="en-US"/>
        </a:p>
      </dgm:t>
    </dgm:pt>
    <dgm:pt modelId="{8A43A262-9F24-432E-B7EF-3174F58CEA7B}" type="pres">
      <dgm:prSet presAssocID="{68869368-5135-405A-B8FF-51E60EBF0848}" presName="linear" presStyleCnt="0">
        <dgm:presLayoutVars>
          <dgm:animLvl val="lvl"/>
          <dgm:resizeHandles val="exact"/>
        </dgm:presLayoutVars>
      </dgm:prSet>
      <dgm:spPr/>
    </dgm:pt>
    <dgm:pt modelId="{17E8840C-5D17-4D2F-9437-6A78C39A8F05}" type="pres">
      <dgm:prSet presAssocID="{C3720276-2685-4AE7-84F5-C6DE596DEB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B9460B-90D7-406D-850C-18922687799B}" type="pres">
      <dgm:prSet presAssocID="{147AB156-73A8-42D3-A310-05006DB35A7D}" presName="spacer" presStyleCnt="0"/>
      <dgm:spPr/>
    </dgm:pt>
    <dgm:pt modelId="{BC711749-BCF7-4193-90FE-97CB7BA7BDA3}" type="pres">
      <dgm:prSet presAssocID="{9C787247-886D-4DA2-93C3-D0902E3FBE9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88F475-EB1E-403A-B454-B2E4B27E6EBA}" type="pres">
      <dgm:prSet presAssocID="{9C787247-886D-4DA2-93C3-D0902E3FBE9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A4A3765-3E25-4D15-84C3-F71904F34C77}" srcId="{9C787247-886D-4DA2-93C3-D0902E3FBE95}" destId="{6385AA37-54FF-4F45-95D1-8A05F0DB81C3}" srcOrd="0" destOrd="0" parTransId="{F4FFA165-5828-4841-A7FB-8F99509C5E36}" sibTransId="{BC1572A3-7D60-453F-A268-5A8545099920}"/>
    <dgm:cxn modelId="{9B9A9365-9CC9-4D36-A122-4BD569F83193}" srcId="{68869368-5135-405A-B8FF-51E60EBF0848}" destId="{9C787247-886D-4DA2-93C3-D0902E3FBE95}" srcOrd="1" destOrd="0" parTransId="{945B07B1-153A-4039-BF24-D2773BBCE737}" sibTransId="{7D9466E9-5D95-4C17-A38E-6D4220263E36}"/>
    <dgm:cxn modelId="{F212428F-E2FF-48D6-A6CA-94E834F61FA9}" srcId="{68869368-5135-405A-B8FF-51E60EBF0848}" destId="{C3720276-2685-4AE7-84F5-C6DE596DEB53}" srcOrd="0" destOrd="0" parTransId="{9A6BD962-B345-44F2-BAAF-81DA9D67CC89}" sibTransId="{147AB156-73A8-42D3-A310-05006DB35A7D}"/>
    <dgm:cxn modelId="{B7EDAB97-C823-444C-A3A8-7A886A775AA7}" type="presOf" srcId="{68869368-5135-405A-B8FF-51E60EBF0848}" destId="{8A43A262-9F24-432E-B7EF-3174F58CEA7B}" srcOrd="0" destOrd="0" presId="urn:microsoft.com/office/officeart/2005/8/layout/vList2"/>
    <dgm:cxn modelId="{955317A3-A945-4D19-996B-C8CE07747784}" type="presOf" srcId="{C3720276-2685-4AE7-84F5-C6DE596DEB53}" destId="{17E8840C-5D17-4D2F-9437-6A78C39A8F05}" srcOrd="0" destOrd="0" presId="urn:microsoft.com/office/officeart/2005/8/layout/vList2"/>
    <dgm:cxn modelId="{4EF63EA3-919A-4B22-B0C2-9B2CBF34BCCE}" type="presOf" srcId="{6385AA37-54FF-4F45-95D1-8A05F0DB81C3}" destId="{B288F475-EB1E-403A-B454-B2E4B27E6EBA}" srcOrd="0" destOrd="0" presId="urn:microsoft.com/office/officeart/2005/8/layout/vList2"/>
    <dgm:cxn modelId="{5AB957AA-388B-433C-BF6F-AC51CF05EDA7}" type="presOf" srcId="{9C787247-886D-4DA2-93C3-D0902E3FBE95}" destId="{BC711749-BCF7-4193-90FE-97CB7BA7BDA3}" srcOrd="0" destOrd="0" presId="urn:microsoft.com/office/officeart/2005/8/layout/vList2"/>
    <dgm:cxn modelId="{A73DD4BB-E74B-49F8-9D3E-9E6CA7129CC7}" srcId="{9C787247-886D-4DA2-93C3-D0902E3FBE95}" destId="{D21A8717-D290-4652-A28E-8204D5CF7350}" srcOrd="1" destOrd="0" parTransId="{1E3DAF23-738F-49D6-8337-7760A536F055}" sibTransId="{7C126F18-7769-41AB-AA99-95A59EF950A8}"/>
    <dgm:cxn modelId="{BCF3ACFC-7F33-458E-9840-02B9A978C3C9}" type="presOf" srcId="{D21A8717-D290-4652-A28E-8204D5CF7350}" destId="{B288F475-EB1E-403A-B454-B2E4B27E6EBA}" srcOrd="0" destOrd="1" presId="urn:microsoft.com/office/officeart/2005/8/layout/vList2"/>
    <dgm:cxn modelId="{24E64FF8-DA61-489F-9C2E-35826C8CB883}" type="presParOf" srcId="{8A43A262-9F24-432E-B7EF-3174F58CEA7B}" destId="{17E8840C-5D17-4D2F-9437-6A78C39A8F05}" srcOrd="0" destOrd="0" presId="urn:microsoft.com/office/officeart/2005/8/layout/vList2"/>
    <dgm:cxn modelId="{BE6B018B-7B99-4C91-8D9F-458E66F650D8}" type="presParOf" srcId="{8A43A262-9F24-432E-B7EF-3174F58CEA7B}" destId="{0DB9460B-90D7-406D-850C-18922687799B}" srcOrd="1" destOrd="0" presId="urn:microsoft.com/office/officeart/2005/8/layout/vList2"/>
    <dgm:cxn modelId="{64B96F65-6D89-41B8-9F93-B5F5A8A36BB3}" type="presParOf" srcId="{8A43A262-9F24-432E-B7EF-3174F58CEA7B}" destId="{BC711749-BCF7-4193-90FE-97CB7BA7BDA3}" srcOrd="2" destOrd="0" presId="urn:microsoft.com/office/officeart/2005/8/layout/vList2"/>
    <dgm:cxn modelId="{DCB4F923-1029-4B12-8FCB-71C69F289FA4}" type="presParOf" srcId="{8A43A262-9F24-432E-B7EF-3174F58CEA7B}" destId="{B288F475-EB1E-403A-B454-B2E4B27E6E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ED19F1-B307-45BE-9972-2A2460AE05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ADE8F-8A59-4B29-B90F-BAA45563B8B3}">
      <dgm:prSet/>
      <dgm:spPr/>
      <dgm:t>
        <a:bodyPr/>
        <a:lstStyle/>
        <a:p>
          <a:r>
            <a:rPr lang="en-GB" dirty="0"/>
            <a:t>Patients with mean testosterone &gt;20 ng/dL had a significantly </a:t>
          </a:r>
        </a:p>
        <a:p>
          <a:r>
            <a:rPr lang="en-GB" b="1" dirty="0"/>
            <a:t>higher risk of developing CRPC </a:t>
          </a:r>
          <a:endParaRPr lang="en-US" b="1" dirty="0"/>
        </a:p>
      </dgm:t>
    </dgm:pt>
    <dgm:pt modelId="{DD14D4EA-4921-450C-B609-12E2D302EEA5}" type="parTrans" cxnId="{DCE84697-5710-4E3D-ACC4-6A14F4BD5C35}">
      <dgm:prSet/>
      <dgm:spPr/>
      <dgm:t>
        <a:bodyPr/>
        <a:lstStyle/>
        <a:p>
          <a:endParaRPr lang="en-US"/>
        </a:p>
      </dgm:t>
    </dgm:pt>
    <dgm:pt modelId="{90B53A37-79F8-4BEE-8962-0EB004E1EF85}" type="sibTrans" cxnId="{DCE84697-5710-4E3D-ACC4-6A14F4BD5C35}">
      <dgm:prSet/>
      <dgm:spPr/>
      <dgm:t>
        <a:bodyPr/>
        <a:lstStyle/>
        <a:p>
          <a:endParaRPr lang="en-US"/>
        </a:p>
      </dgm:t>
    </dgm:pt>
    <dgm:pt modelId="{8735D8CC-1665-4707-B2A5-BC57FB2DBBFD}">
      <dgm:prSet custT="1"/>
      <dgm:spPr/>
      <dgm:t>
        <a:bodyPr/>
        <a:lstStyle/>
        <a:p>
          <a:r>
            <a:rPr lang="en-GB" sz="1500" dirty="0"/>
            <a:t>T 20 to 50 ng/dL: HR 1.41  [95% CI  1.07-1.84]  </a:t>
          </a:r>
          <a:endParaRPr lang="en-US" sz="1500" dirty="0"/>
        </a:p>
      </dgm:t>
    </dgm:pt>
    <dgm:pt modelId="{C123E1E2-31DC-44ED-B3FE-399F34A0793A}" type="parTrans" cxnId="{ECFA189A-3AD9-4D6B-B396-8AA92B178999}">
      <dgm:prSet/>
      <dgm:spPr/>
      <dgm:t>
        <a:bodyPr/>
        <a:lstStyle/>
        <a:p>
          <a:endParaRPr lang="en-US"/>
        </a:p>
      </dgm:t>
    </dgm:pt>
    <dgm:pt modelId="{83E51BEF-CFD1-4ED5-88FE-8A0A0927BD2A}" type="sibTrans" cxnId="{ECFA189A-3AD9-4D6B-B396-8AA92B178999}">
      <dgm:prSet/>
      <dgm:spPr/>
      <dgm:t>
        <a:bodyPr/>
        <a:lstStyle/>
        <a:p>
          <a:endParaRPr lang="en-US"/>
        </a:p>
      </dgm:t>
    </dgm:pt>
    <dgm:pt modelId="{15BE13C1-858B-4C1E-9261-32450422EA69}">
      <dgm:prSet/>
      <dgm:spPr/>
      <dgm:t>
        <a:bodyPr/>
        <a:lstStyle/>
        <a:p>
          <a:r>
            <a:rPr lang="en-US" dirty="0"/>
            <a:t>Patients with nadir (minimum) testosterone &gt;20 ng/dL had a significantly </a:t>
          </a:r>
        </a:p>
        <a:p>
          <a:r>
            <a:rPr lang="en-US" b="1" dirty="0"/>
            <a:t>higher risk of dying as a result of disease </a:t>
          </a:r>
        </a:p>
      </dgm:t>
    </dgm:pt>
    <dgm:pt modelId="{F86F7BDD-DF17-437E-A11E-7BB5214EB3E8}" type="parTrans" cxnId="{16AEDDB7-9CAC-4E26-A9B6-26FA3CC34562}">
      <dgm:prSet/>
      <dgm:spPr/>
      <dgm:t>
        <a:bodyPr/>
        <a:lstStyle/>
        <a:p>
          <a:endParaRPr lang="en-US"/>
        </a:p>
      </dgm:t>
    </dgm:pt>
    <dgm:pt modelId="{C8A58A07-C77F-4139-ADFD-A7B6DD647B7B}" type="sibTrans" cxnId="{16AEDDB7-9CAC-4E26-A9B6-26FA3CC34562}">
      <dgm:prSet/>
      <dgm:spPr/>
      <dgm:t>
        <a:bodyPr/>
        <a:lstStyle/>
        <a:p>
          <a:endParaRPr lang="en-US"/>
        </a:p>
      </dgm:t>
    </dgm:pt>
    <dgm:pt modelId="{0BBA88D0-D750-4B24-BC04-EDFE3EAFF579}">
      <dgm:prSet custT="1"/>
      <dgm:spPr/>
      <dgm:t>
        <a:bodyPr/>
        <a:lstStyle/>
        <a:p>
          <a:r>
            <a:rPr lang="en-US" sz="1500" dirty="0"/>
            <a:t>T 20 to 50 ng/dL: HR, 2.08; 95% CI, 1.28 to 3.38</a:t>
          </a:r>
        </a:p>
      </dgm:t>
    </dgm:pt>
    <dgm:pt modelId="{E474CCCC-EADC-4811-972D-635FC63651AE}" type="parTrans" cxnId="{33159778-8E02-4668-AD4D-518B6CADB5F5}">
      <dgm:prSet/>
      <dgm:spPr/>
      <dgm:t>
        <a:bodyPr/>
        <a:lstStyle/>
        <a:p>
          <a:endParaRPr lang="en-US"/>
        </a:p>
      </dgm:t>
    </dgm:pt>
    <dgm:pt modelId="{0A72FF67-36E0-461F-BB9E-B64B021F932A}" type="sibTrans" cxnId="{33159778-8E02-4668-AD4D-518B6CADB5F5}">
      <dgm:prSet/>
      <dgm:spPr/>
      <dgm:t>
        <a:bodyPr/>
        <a:lstStyle/>
        <a:p>
          <a:endParaRPr lang="en-US"/>
        </a:p>
      </dgm:t>
    </dgm:pt>
    <dgm:pt modelId="{96BD43CE-0A39-49D4-B32F-0BB22589649E}">
      <dgm:prSet custT="1"/>
      <dgm:spPr/>
      <dgm:t>
        <a:bodyPr/>
        <a:lstStyle/>
        <a:p>
          <a:r>
            <a:rPr lang="en-US" sz="1500" dirty="0"/>
            <a:t>T ≥50 ng/dL: HR, 2.93; 95% CI, 0.70 to 12.30</a:t>
          </a:r>
        </a:p>
      </dgm:t>
    </dgm:pt>
    <dgm:pt modelId="{2E597703-BDAC-4539-AE0E-9E9C6CC5CD30}" type="parTrans" cxnId="{5C32B301-938F-46DB-9730-5DEF36A98A66}">
      <dgm:prSet/>
      <dgm:spPr/>
      <dgm:t>
        <a:bodyPr/>
        <a:lstStyle/>
        <a:p>
          <a:endParaRPr lang="en-US"/>
        </a:p>
      </dgm:t>
    </dgm:pt>
    <dgm:pt modelId="{6C1C9ACB-3E25-40E3-92A3-146C36349660}" type="sibTrans" cxnId="{5C32B301-938F-46DB-9730-5DEF36A98A66}">
      <dgm:prSet/>
      <dgm:spPr/>
      <dgm:t>
        <a:bodyPr/>
        <a:lstStyle/>
        <a:p>
          <a:endParaRPr lang="en-US"/>
        </a:p>
      </dgm:t>
    </dgm:pt>
    <dgm:pt modelId="{C487BE3D-4A69-4422-A5DC-6827F28BE72F}">
      <dgm:prSet/>
      <dgm:spPr/>
      <dgm:t>
        <a:bodyPr/>
        <a:lstStyle/>
        <a:p>
          <a:r>
            <a:rPr lang="en-GB" dirty="0"/>
            <a:t>Serum testosterone should be assayed regularly in such patients, and                  ADT modified to ensure levels &lt;20 ng/dL are achieved</a:t>
          </a:r>
          <a:endParaRPr lang="en-US" dirty="0"/>
        </a:p>
      </dgm:t>
    </dgm:pt>
    <dgm:pt modelId="{FB96390E-669B-4BD7-AD64-A00DE1B473C8}" type="parTrans" cxnId="{A6DB2670-9761-4E3F-B8F8-0FB20FC7FBDB}">
      <dgm:prSet/>
      <dgm:spPr/>
      <dgm:t>
        <a:bodyPr/>
        <a:lstStyle/>
        <a:p>
          <a:endParaRPr lang="en-US"/>
        </a:p>
      </dgm:t>
    </dgm:pt>
    <dgm:pt modelId="{C6FF54A2-D819-46BF-8813-D363D19FA25E}" type="sibTrans" cxnId="{A6DB2670-9761-4E3F-B8F8-0FB20FC7FBDB}">
      <dgm:prSet/>
      <dgm:spPr/>
      <dgm:t>
        <a:bodyPr/>
        <a:lstStyle/>
        <a:p>
          <a:endParaRPr lang="en-US"/>
        </a:p>
      </dgm:t>
    </dgm:pt>
    <dgm:pt modelId="{64A04FAE-5492-4230-932D-9E75A235A7A4}">
      <dgm:prSet custT="1"/>
      <dgm:spPr/>
      <dgm:t>
        <a:bodyPr/>
        <a:lstStyle/>
        <a:p>
          <a:r>
            <a:rPr lang="en-GB" sz="1500" dirty="0"/>
            <a:t>T </a:t>
          </a:r>
          <a:r>
            <a:rPr lang="en-US" sz="1500" dirty="0"/>
            <a:t>≥ </a:t>
          </a:r>
          <a:r>
            <a:rPr lang="en-GB" sz="1500" dirty="0"/>
            <a:t>50 ng/dL: HR 1.91  [95% CI 1.11-3.29]</a:t>
          </a:r>
          <a:endParaRPr lang="en-US" sz="1500" dirty="0"/>
        </a:p>
      </dgm:t>
    </dgm:pt>
    <dgm:pt modelId="{0FE1C6DB-318B-4DDD-A569-4B6B8DEA7D9E}" type="sibTrans" cxnId="{47BF398C-AE5F-46AD-92B3-C3F2FF1F6F71}">
      <dgm:prSet/>
      <dgm:spPr/>
      <dgm:t>
        <a:bodyPr/>
        <a:lstStyle/>
        <a:p>
          <a:endParaRPr lang="en-US"/>
        </a:p>
      </dgm:t>
    </dgm:pt>
    <dgm:pt modelId="{C224ED4B-A18F-4FFF-BD89-9DEEC2F9357C}" type="parTrans" cxnId="{47BF398C-AE5F-46AD-92B3-C3F2FF1F6F71}">
      <dgm:prSet/>
      <dgm:spPr/>
      <dgm:t>
        <a:bodyPr/>
        <a:lstStyle/>
        <a:p>
          <a:endParaRPr lang="en-US"/>
        </a:p>
      </dgm:t>
    </dgm:pt>
    <dgm:pt modelId="{8E54E26C-9911-4E32-B274-8E34BAF69626}" type="pres">
      <dgm:prSet presAssocID="{FFED19F1-B307-45BE-9972-2A2460AE0593}" presName="linear" presStyleCnt="0">
        <dgm:presLayoutVars>
          <dgm:animLvl val="lvl"/>
          <dgm:resizeHandles val="exact"/>
        </dgm:presLayoutVars>
      </dgm:prSet>
      <dgm:spPr/>
    </dgm:pt>
    <dgm:pt modelId="{CB9C0881-73EF-4D83-85B5-8618CD0926CC}" type="pres">
      <dgm:prSet presAssocID="{4BAADE8F-8A59-4B29-B90F-BAA45563B8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2D9117-34A8-4B67-B353-1A174E312F96}" type="pres">
      <dgm:prSet presAssocID="{4BAADE8F-8A59-4B29-B90F-BAA45563B8B3}" presName="childText" presStyleLbl="revTx" presStyleIdx="0" presStyleCnt="2">
        <dgm:presLayoutVars>
          <dgm:bulletEnabled val="1"/>
        </dgm:presLayoutVars>
      </dgm:prSet>
      <dgm:spPr/>
    </dgm:pt>
    <dgm:pt modelId="{35A34075-D50F-4A6E-BCD1-38024A552669}" type="pres">
      <dgm:prSet presAssocID="{15BE13C1-858B-4C1E-9261-32450422EA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DEA37A-5353-4D4A-A0BE-F6B8B2E29D97}" type="pres">
      <dgm:prSet presAssocID="{15BE13C1-858B-4C1E-9261-32450422EA69}" presName="childText" presStyleLbl="revTx" presStyleIdx="1" presStyleCnt="2">
        <dgm:presLayoutVars>
          <dgm:bulletEnabled val="1"/>
        </dgm:presLayoutVars>
      </dgm:prSet>
      <dgm:spPr/>
    </dgm:pt>
    <dgm:pt modelId="{1928EF0F-2E77-4B49-BAEA-651D80980A67}" type="pres">
      <dgm:prSet presAssocID="{C487BE3D-4A69-4422-A5DC-6827F28BE7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C32B301-938F-46DB-9730-5DEF36A98A66}" srcId="{15BE13C1-858B-4C1E-9261-32450422EA69}" destId="{96BD43CE-0A39-49D4-B32F-0BB22589649E}" srcOrd="1" destOrd="0" parTransId="{2E597703-BDAC-4539-AE0E-9E9C6CC5CD30}" sibTransId="{6C1C9ACB-3E25-40E3-92A3-146C36349660}"/>
    <dgm:cxn modelId="{5438B607-28B8-4DE2-AD61-4741EAF7452B}" type="presOf" srcId="{0BBA88D0-D750-4B24-BC04-EDFE3EAFF579}" destId="{6CDEA37A-5353-4D4A-A0BE-F6B8B2E29D97}" srcOrd="0" destOrd="0" presId="urn:microsoft.com/office/officeart/2005/8/layout/vList2"/>
    <dgm:cxn modelId="{1E46301E-08C7-4D73-AAA6-8FA6618C1655}" type="presOf" srcId="{8735D8CC-1665-4707-B2A5-BC57FB2DBBFD}" destId="{562D9117-34A8-4B67-B353-1A174E312F96}" srcOrd="0" destOrd="0" presId="urn:microsoft.com/office/officeart/2005/8/layout/vList2"/>
    <dgm:cxn modelId="{C240242F-39C7-427E-9E87-A07E2672C51B}" type="presOf" srcId="{FFED19F1-B307-45BE-9972-2A2460AE0593}" destId="{8E54E26C-9911-4E32-B274-8E34BAF69626}" srcOrd="0" destOrd="0" presId="urn:microsoft.com/office/officeart/2005/8/layout/vList2"/>
    <dgm:cxn modelId="{9A979F3A-C81A-4BE9-AC57-1EF54423D2EF}" type="presOf" srcId="{4BAADE8F-8A59-4B29-B90F-BAA45563B8B3}" destId="{CB9C0881-73EF-4D83-85B5-8618CD0926CC}" srcOrd="0" destOrd="0" presId="urn:microsoft.com/office/officeart/2005/8/layout/vList2"/>
    <dgm:cxn modelId="{550E8D4D-E15B-4D98-B61F-491CC8172F8A}" type="presOf" srcId="{64A04FAE-5492-4230-932D-9E75A235A7A4}" destId="{562D9117-34A8-4B67-B353-1A174E312F96}" srcOrd="0" destOrd="1" presId="urn:microsoft.com/office/officeart/2005/8/layout/vList2"/>
    <dgm:cxn modelId="{A6DB2670-9761-4E3F-B8F8-0FB20FC7FBDB}" srcId="{FFED19F1-B307-45BE-9972-2A2460AE0593}" destId="{C487BE3D-4A69-4422-A5DC-6827F28BE72F}" srcOrd="2" destOrd="0" parTransId="{FB96390E-669B-4BD7-AD64-A00DE1B473C8}" sibTransId="{C6FF54A2-D819-46BF-8813-D363D19FA25E}"/>
    <dgm:cxn modelId="{33159778-8E02-4668-AD4D-518B6CADB5F5}" srcId="{15BE13C1-858B-4C1E-9261-32450422EA69}" destId="{0BBA88D0-D750-4B24-BC04-EDFE3EAFF579}" srcOrd="0" destOrd="0" parTransId="{E474CCCC-EADC-4811-972D-635FC63651AE}" sibTransId="{0A72FF67-36E0-461F-BB9E-B64B021F932A}"/>
    <dgm:cxn modelId="{DDCD347F-3676-49B9-B2B4-D7EF1A98ECA0}" type="presOf" srcId="{15BE13C1-858B-4C1E-9261-32450422EA69}" destId="{35A34075-D50F-4A6E-BCD1-38024A552669}" srcOrd="0" destOrd="0" presId="urn:microsoft.com/office/officeart/2005/8/layout/vList2"/>
    <dgm:cxn modelId="{D6B04487-4F56-43F4-AA8B-A55E96C0831A}" type="presOf" srcId="{C487BE3D-4A69-4422-A5DC-6827F28BE72F}" destId="{1928EF0F-2E77-4B49-BAEA-651D80980A67}" srcOrd="0" destOrd="0" presId="urn:microsoft.com/office/officeart/2005/8/layout/vList2"/>
    <dgm:cxn modelId="{47BF398C-AE5F-46AD-92B3-C3F2FF1F6F71}" srcId="{4BAADE8F-8A59-4B29-B90F-BAA45563B8B3}" destId="{64A04FAE-5492-4230-932D-9E75A235A7A4}" srcOrd="1" destOrd="0" parTransId="{C224ED4B-A18F-4FFF-BD89-9DEEC2F9357C}" sibTransId="{0FE1C6DB-318B-4DDD-A569-4B6B8DEA7D9E}"/>
    <dgm:cxn modelId="{DCE84697-5710-4E3D-ACC4-6A14F4BD5C35}" srcId="{FFED19F1-B307-45BE-9972-2A2460AE0593}" destId="{4BAADE8F-8A59-4B29-B90F-BAA45563B8B3}" srcOrd="0" destOrd="0" parTransId="{DD14D4EA-4921-450C-B609-12E2D302EEA5}" sibTransId="{90B53A37-79F8-4BEE-8962-0EB004E1EF85}"/>
    <dgm:cxn modelId="{ECFA189A-3AD9-4D6B-B396-8AA92B178999}" srcId="{4BAADE8F-8A59-4B29-B90F-BAA45563B8B3}" destId="{8735D8CC-1665-4707-B2A5-BC57FB2DBBFD}" srcOrd="0" destOrd="0" parTransId="{C123E1E2-31DC-44ED-B3FE-399F34A0793A}" sibTransId="{83E51BEF-CFD1-4ED5-88FE-8A0A0927BD2A}"/>
    <dgm:cxn modelId="{16AEDDB7-9CAC-4E26-A9B6-26FA3CC34562}" srcId="{FFED19F1-B307-45BE-9972-2A2460AE0593}" destId="{15BE13C1-858B-4C1E-9261-32450422EA69}" srcOrd="1" destOrd="0" parTransId="{F86F7BDD-DF17-437E-A11E-7BB5214EB3E8}" sibTransId="{C8A58A07-C77F-4139-ADFD-A7B6DD647B7B}"/>
    <dgm:cxn modelId="{E9A268EB-1AAF-4523-93BF-5F39CCF10106}" type="presOf" srcId="{96BD43CE-0A39-49D4-B32F-0BB22589649E}" destId="{6CDEA37A-5353-4D4A-A0BE-F6B8B2E29D97}" srcOrd="0" destOrd="1" presId="urn:microsoft.com/office/officeart/2005/8/layout/vList2"/>
    <dgm:cxn modelId="{10801458-5E48-485B-BF82-6D1C1377E3BB}" type="presParOf" srcId="{8E54E26C-9911-4E32-B274-8E34BAF69626}" destId="{CB9C0881-73EF-4D83-85B5-8618CD0926CC}" srcOrd="0" destOrd="0" presId="urn:microsoft.com/office/officeart/2005/8/layout/vList2"/>
    <dgm:cxn modelId="{D98D2FA0-F47C-455D-A8AC-A0108E5FAA2F}" type="presParOf" srcId="{8E54E26C-9911-4E32-B274-8E34BAF69626}" destId="{562D9117-34A8-4B67-B353-1A174E312F96}" srcOrd="1" destOrd="0" presId="urn:microsoft.com/office/officeart/2005/8/layout/vList2"/>
    <dgm:cxn modelId="{E8E05405-6744-43AA-AECC-A43423C165B6}" type="presParOf" srcId="{8E54E26C-9911-4E32-B274-8E34BAF69626}" destId="{35A34075-D50F-4A6E-BCD1-38024A552669}" srcOrd="2" destOrd="0" presId="urn:microsoft.com/office/officeart/2005/8/layout/vList2"/>
    <dgm:cxn modelId="{D4F6AD83-ACEE-48AF-A29B-B31365AC318A}" type="presParOf" srcId="{8E54E26C-9911-4E32-B274-8E34BAF69626}" destId="{6CDEA37A-5353-4D4A-A0BE-F6B8B2E29D97}" srcOrd="3" destOrd="0" presId="urn:microsoft.com/office/officeart/2005/8/layout/vList2"/>
    <dgm:cxn modelId="{DA040FC3-4D2B-421B-A406-7466591C01AF}" type="presParOf" srcId="{8E54E26C-9911-4E32-B274-8E34BAF69626}" destId="{1928EF0F-2E77-4B49-BAEA-651D80980A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42C44A-3750-4790-90DE-FE0413FAB6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11D9F8-22DA-411B-AA95-28D08E955B3E}">
      <dgm:prSet custT="1"/>
      <dgm:spPr/>
      <dgm:t>
        <a:bodyPr/>
        <a:lstStyle/>
        <a:p>
          <a:r>
            <a:rPr lang="en-US" sz="2000" dirty="0"/>
            <a:t>To characterize the probability of testosterone escape during a course of radiotherapy and ADT in patients with prostate cancer</a:t>
          </a:r>
        </a:p>
      </dgm:t>
    </dgm:pt>
    <dgm:pt modelId="{11AD93EA-A259-45AB-81EB-6273FE399DF2}" type="parTrans" cxnId="{16BC70FC-1C07-4E36-8FC5-FAB9DF396381}">
      <dgm:prSet/>
      <dgm:spPr/>
      <dgm:t>
        <a:bodyPr/>
        <a:lstStyle/>
        <a:p>
          <a:endParaRPr lang="en-US"/>
        </a:p>
      </dgm:t>
    </dgm:pt>
    <dgm:pt modelId="{3FE3C121-C896-4702-B791-35138EF7A328}" type="sibTrans" cxnId="{16BC70FC-1C07-4E36-8FC5-FAB9DF396381}">
      <dgm:prSet/>
      <dgm:spPr/>
      <dgm:t>
        <a:bodyPr/>
        <a:lstStyle/>
        <a:p>
          <a:endParaRPr lang="en-US"/>
        </a:p>
      </dgm:t>
    </dgm:pt>
    <dgm:pt modelId="{C7EEB3C6-18B7-485F-B02A-780B08374611}">
      <dgm:prSet/>
      <dgm:spPr/>
      <dgm:t>
        <a:bodyPr/>
        <a:lstStyle/>
        <a:p>
          <a:r>
            <a:rPr lang="en-US" dirty="0"/>
            <a:t>A retrospective chart review of 361 patients with nonmetastatic prostate cancer who were treated with ADT and RT were followed for a median of 4.7 years.</a:t>
          </a:r>
        </a:p>
      </dgm:t>
    </dgm:pt>
    <dgm:pt modelId="{EFB965AC-51D4-4F8D-8B2F-BA652029088B}" type="parTrans" cxnId="{733F70AE-13C6-4FD0-84A3-2F4F05BD8E88}">
      <dgm:prSet/>
      <dgm:spPr/>
      <dgm:t>
        <a:bodyPr/>
        <a:lstStyle/>
        <a:p>
          <a:endParaRPr lang="en-US"/>
        </a:p>
      </dgm:t>
    </dgm:pt>
    <dgm:pt modelId="{6ADA2E6F-95ED-46DE-B947-0B1FC7EAAAE9}" type="sibTrans" cxnId="{733F70AE-13C6-4FD0-84A3-2F4F05BD8E88}">
      <dgm:prSet/>
      <dgm:spPr/>
      <dgm:t>
        <a:bodyPr/>
        <a:lstStyle/>
        <a:p>
          <a:endParaRPr lang="en-US"/>
        </a:p>
      </dgm:t>
    </dgm:pt>
    <dgm:pt modelId="{034F6977-2926-4556-92EC-929B370D941B}">
      <dgm:prSet/>
      <dgm:spPr/>
      <dgm:t>
        <a:bodyPr/>
        <a:lstStyle/>
        <a:p>
          <a:r>
            <a:rPr lang="en-US" dirty="0"/>
            <a:t>Examine:</a:t>
          </a:r>
        </a:p>
      </dgm:t>
    </dgm:pt>
    <dgm:pt modelId="{7E7833CB-E32A-4AC1-849E-62676BBA4C28}" type="parTrans" cxnId="{F7035894-26AF-4E50-AE23-B694440A4380}">
      <dgm:prSet/>
      <dgm:spPr/>
      <dgm:t>
        <a:bodyPr/>
        <a:lstStyle/>
        <a:p>
          <a:endParaRPr lang="en-US"/>
        </a:p>
      </dgm:t>
    </dgm:pt>
    <dgm:pt modelId="{377D67AF-C23F-4FD8-BC72-AA3A89CAB0E2}" type="sibTrans" cxnId="{F7035894-26AF-4E50-AE23-B694440A4380}">
      <dgm:prSet/>
      <dgm:spPr/>
      <dgm:t>
        <a:bodyPr/>
        <a:lstStyle/>
        <a:p>
          <a:endParaRPr lang="en-US"/>
        </a:p>
      </dgm:t>
    </dgm:pt>
    <dgm:pt modelId="{65C5022D-25FA-49FA-86C6-7425C571B343}">
      <dgm:prSet/>
      <dgm:spPr/>
      <dgm:t>
        <a:bodyPr/>
        <a:lstStyle/>
        <a:p>
          <a:r>
            <a:rPr lang="en-US"/>
            <a:t>Predictors of testosterone escape</a:t>
          </a:r>
        </a:p>
      </dgm:t>
    </dgm:pt>
    <dgm:pt modelId="{861B108A-788F-42BB-B6B5-5D5BF98B42B2}" type="parTrans" cxnId="{6B4939CF-94C6-466F-A30B-2B38ACC42552}">
      <dgm:prSet/>
      <dgm:spPr/>
      <dgm:t>
        <a:bodyPr/>
        <a:lstStyle/>
        <a:p>
          <a:endParaRPr lang="en-US"/>
        </a:p>
      </dgm:t>
    </dgm:pt>
    <dgm:pt modelId="{F774F344-4CC9-40BD-8FA3-3A1258CF8A4D}" type="sibTrans" cxnId="{6B4939CF-94C6-466F-A30B-2B38ACC42552}">
      <dgm:prSet/>
      <dgm:spPr/>
      <dgm:t>
        <a:bodyPr/>
        <a:lstStyle/>
        <a:p>
          <a:endParaRPr lang="en-US"/>
        </a:p>
      </dgm:t>
    </dgm:pt>
    <dgm:pt modelId="{DA1BE2E5-A547-4638-A3BB-158BC0179350}">
      <dgm:prSet/>
      <dgm:spPr/>
      <dgm:t>
        <a:bodyPr/>
        <a:lstStyle/>
        <a:p>
          <a:r>
            <a:rPr lang="en-US"/>
            <a:t>PSA levels during testosterone escape</a:t>
          </a:r>
        </a:p>
      </dgm:t>
    </dgm:pt>
    <dgm:pt modelId="{8FE4F62F-2055-4F78-BCC3-7AC479B686F3}" type="parTrans" cxnId="{7F6416EF-8AEC-48C7-9A8F-CE3254B3624B}">
      <dgm:prSet/>
      <dgm:spPr/>
      <dgm:t>
        <a:bodyPr/>
        <a:lstStyle/>
        <a:p>
          <a:endParaRPr lang="en-US"/>
        </a:p>
      </dgm:t>
    </dgm:pt>
    <dgm:pt modelId="{F84D4F5C-ACAA-4010-8A42-BCE7E9B0508B}" type="sibTrans" cxnId="{7F6416EF-8AEC-48C7-9A8F-CE3254B3624B}">
      <dgm:prSet/>
      <dgm:spPr/>
      <dgm:t>
        <a:bodyPr/>
        <a:lstStyle/>
        <a:p>
          <a:endParaRPr lang="en-US"/>
        </a:p>
      </dgm:t>
    </dgm:pt>
    <dgm:pt modelId="{6384468E-CCEA-403D-8A4E-9325185D9919}">
      <dgm:prSet/>
      <dgm:spPr/>
      <dgm:t>
        <a:bodyPr/>
        <a:lstStyle/>
        <a:p>
          <a:r>
            <a:rPr lang="en-US"/>
            <a:t>The impact of testosterone escape on outcomes</a:t>
          </a:r>
        </a:p>
      </dgm:t>
    </dgm:pt>
    <dgm:pt modelId="{EACBE82D-EF16-4EA7-BEE4-1F371E3FC5DD}" type="parTrans" cxnId="{546891E1-0748-4DD0-808D-C2E47802B8FA}">
      <dgm:prSet/>
      <dgm:spPr/>
      <dgm:t>
        <a:bodyPr/>
        <a:lstStyle/>
        <a:p>
          <a:endParaRPr lang="en-US"/>
        </a:p>
      </dgm:t>
    </dgm:pt>
    <dgm:pt modelId="{A5F132E5-9821-4067-AAAF-CD52B5512739}" type="sibTrans" cxnId="{546891E1-0748-4DD0-808D-C2E47802B8FA}">
      <dgm:prSet/>
      <dgm:spPr/>
      <dgm:t>
        <a:bodyPr/>
        <a:lstStyle/>
        <a:p>
          <a:endParaRPr lang="en-US"/>
        </a:p>
      </dgm:t>
    </dgm:pt>
    <dgm:pt modelId="{52492250-D0CB-457D-BDA8-189065510A8F}">
      <dgm:prSet/>
      <dgm:spPr/>
      <dgm:t>
        <a:bodyPr/>
        <a:lstStyle/>
        <a:p>
          <a:r>
            <a:rPr lang="en-US" dirty="0"/>
            <a:t> Patients had a median of 6 testosterone measurements</a:t>
          </a:r>
        </a:p>
      </dgm:t>
    </dgm:pt>
    <dgm:pt modelId="{D0472BC2-804E-4FCF-968C-2F7515DE3E56}" type="parTrans" cxnId="{212C81F6-FBFB-4798-8E6F-D2098D1AA57C}">
      <dgm:prSet/>
      <dgm:spPr/>
      <dgm:t>
        <a:bodyPr/>
        <a:lstStyle/>
        <a:p>
          <a:endParaRPr lang="en-US"/>
        </a:p>
      </dgm:t>
    </dgm:pt>
    <dgm:pt modelId="{A9512904-86AC-4C8A-B18B-492358ECB19E}" type="sibTrans" cxnId="{212C81F6-FBFB-4798-8E6F-D2098D1AA57C}">
      <dgm:prSet/>
      <dgm:spPr/>
      <dgm:t>
        <a:bodyPr/>
        <a:lstStyle/>
        <a:p>
          <a:endParaRPr lang="en-US"/>
        </a:p>
      </dgm:t>
    </dgm:pt>
    <dgm:pt modelId="{5705EDF0-8189-47F7-93E2-477959EA4BBD}" type="pres">
      <dgm:prSet presAssocID="{1742C44A-3750-4790-90DE-FE0413FAB681}" presName="linear" presStyleCnt="0">
        <dgm:presLayoutVars>
          <dgm:animLvl val="lvl"/>
          <dgm:resizeHandles val="exact"/>
        </dgm:presLayoutVars>
      </dgm:prSet>
      <dgm:spPr/>
    </dgm:pt>
    <dgm:pt modelId="{861CEA33-4163-4EB0-811E-68366C5E4E04}" type="pres">
      <dgm:prSet presAssocID="{E211D9F8-22DA-411B-AA95-28D08E955B3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02049A-04D1-49B7-8612-5E9B46593E03}" type="pres">
      <dgm:prSet presAssocID="{E211D9F8-22DA-411B-AA95-28D08E955B3E}" presName="childText" presStyleLbl="revTx" presStyleIdx="0" presStyleCnt="2">
        <dgm:presLayoutVars>
          <dgm:bulletEnabled val="1"/>
        </dgm:presLayoutVars>
      </dgm:prSet>
      <dgm:spPr/>
    </dgm:pt>
    <dgm:pt modelId="{418BE12C-736D-4507-B713-EB4FD45CB1C6}" type="pres">
      <dgm:prSet presAssocID="{034F6977-2926-4556-92EC-929B370D941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73D3BE7-EEDE-4844-B2B7-658FC06DF50C}" type="pres">
      <dgm:prSet presAssocID="{034F6977-2926-4556-92EC-929B370D941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0773001-64FC-47CC-B7CD-C34BE30EB054}" type="presOf" srcId="{65C5022D-25FA-49FA-86C6-7425C571B343}" destId="{273D3BE7-EEDE-4844-B2B7-658FC06DF50C}" srcOrd="0" destOrd="0" presId="urn:microsoft.com/office/officeart/2005/8/layout/vList2"/>
    <dgm:cxn modelId="{595F0425-29B4-4B88-9749-EBABAD589E40}" type="presOf" srcId="{1742C44A-3750-4790-90DE-FE0413FAB681}" destId="{5705EDF0-8189-47F7-93E2-477959EA4BBD}" srcOrd="0" destOrd="0" presId="urn:microsoft.com/office/officeart/2005/8/layout/vList2"/>
    <dgm:cxn modelId="{E59F4A2E-8F46-480F-B1B2-C769D81C6478}" type="presOf" srcId="{E211D9F8-22DA-411B-AA95-28D08E955B3E}" destId="{861CEA33-4163-4EB0-811E-68366C5E4E04}" srcOrd="0" destOrd="0" presId="urn:microsoft.com/office/officeart/2005/8/layout/vList2"/>
    <dgm:cxn modelId="{42441734-0DA9-4FD8-BB04-8DD16700BE1B}" type="presOf" srcId="{DA1BE2E5-A547-4638-A3BB-158BC0179350}" destId="{273D3BE7-EEDE-4844-B2B7-658FC06DF50C}" srcOrd="0" destOrd="1" presId="urn:microsoft.com/office/officeart/2005/8/layout/vList2"/>
    <dgm:cxn modelId="{DC54BA62-35CB-423F-9F9B-9F775E8D2869}" type="presOf" srcId="{6384468E-CCEA-403D-8A4E-9325185D9919}" destId="{273D3BE7-EEDE-4844-B2B7-658FC06DF50C}" srcOrd="0" destOrd="2" presId="urn:microsoft.com/office/officeart/2005/8/layout/vList2"/>
    <dgm:cxn modelId="{2C305C69-DD99-4F96-9580-F929D0AD6A50}" type="presOf" srcId="{C7EEB3C6-18B7-485F-B02A-780B08374611}" destId="{FC02049A-04D1-49B7-8612-5E9B46593E03}" srcOrd="0" destOrd="0" presId="urn:microsoft.com/office/officeart/2005/8/layout/vList2"/>
    <dgm:cxn modelId="{F7A3EF6D-934A-4E22-9624-65C57B5F716B}" type="presOf" srcId="{52492250-D0CB-457D-BDA8-189065510A8F}" destId="{FC02049A-04D1-49B7-8612-5E9B46593E03}" srcOrd="0" destOrd="1" presId="urn:microsoft.com/office/officeart/2005/8/layout/vList2"/>
    <dgm:cxn modelId="{F7035894-26AF-4E50-AE23-B694440A4380}" srcId="{1742C44A-3750-4790-90DE-FE0413FAB681}" destId="{034F6977-2926-4556-92EC-929B370D941B}" srcOrd="1" destOrd="0" parTransId="{7E7833CB-E32A-4AC1-849E-62676BBA4C28}" sibTransId="{377D67AF-C23F-4FD8-BC72-AA3A89CAB0E2}"/>
    <dgm:cxn modelId="{733F70AE-13C6-4FD0-84A3-2F4F05BD8E88}" srcId="{E211D9F8-22DA-411B-AA95-28D08E955B3E}" destId="{C7EEB3C6-18B7-485F-B02A-780B08374611}" srcOrd="0" destOrd="0" parTransId="{EFB965AC-51D4-4F8D-8B2F-BA652029088B}" sibTransId="{6ADA2E6F-95ED-46DE-B947-0B1FC7EAAAE9}"/>
    <dgm:cxn modelId="{E1190FC8-9D10-4D78-B326-D8AE49745674}" type="presOf" srcId="{034F6977-2926-4556-92EC-929B370D941B}" destId="{418BE12C-736D-4507-B713-EB4FD45CB1C6}" srcOrd="0" destOrd="0" presId="urn:microsoft.com/office/officeart/2005/8/layout/vList2"/>
    <dgm:cxn modelId="{6B4939CF-94C6-466F-A30B-2B38ACC42552}" srcId="{034F6977-2926-4556-92EC-929B370D941B}" destId="{65C5022D-25FA-49FA-86C6-7425C571B343}" srcOrd="0" destOrd="0" parTransId="{861B108A-788F-42BB-B6B5-5D5BF98B42B2}" sibTransId="{F774F344-4CC9-40BD-8FA3-3A1258CF8A4D}"/>
    <dgm:cxn modelId="{546891E1-0748-4DD0-808D-C2E47802B8FA}" srcId="{034F6977-2926-4556-92EC-929B370D941B}" destId="{6384468E-CCEA-403D-8A4E-9325185D9919}" srcOrd="2" destOrd="0" parTransId="{EACBE82D-EF16-4EA7-BEE4-1F371E3FC5DD}" sibTransId="{A5F132E5-9821-4067-AAAF-CD52B5512739}"/>
    <dgm:cxn modelId="{7F6416EF-8AEC-48C7-9A8F-CE3254B3624B}" srcId="{034F6977-2926-4556-92EC-929B370D941B}" destId="{DA1BE2E5-A547-4638-A3BB-158BC0179350}" srcOrd="1" destOrd="0" parTransId="{8FE4F62F-2055-4F78-BCC3-7AC479B686F3}" sibTransId="{F84D4F5C-ACAA-4010-8A42-BCE7E9B0508B}"/>
    <dgm:cxn modelId="{212C81F6-FBFB-4798-8E6F-D2098D1AA57C}" srcId="{E211D9F8-22DA-411B-AA95-28D08E955B3E}" destId="{52492250-D0CB-457D-BDA8-189065510A8F}" srcOrd="1" destOrd="0" parTransId="{D0472BC2-804E-4FCF-968C-2F7515DE3E56}" sibTransId="{A9512904-86AC-4C8A-B18B-492358ECB19E}"/>
    <dgm:cxn modelId="{16BC70FC-1C07-4E36-8FC5-FAB9DF396381}" srcId="{1742C44A-3750-4790-90DE-FE0413FAB681}" destId="{E211D9F8-22DA-411B-AA95-28D08E955B3E}" srcOrd="0" destOrd="0" parTransId="{11AD93EA-A259-45AB-81EB-6273FE399DF2}" sibTransId="{3FE3C121-C896-4702-B791-35138EF7A328}"/>
    <dgm:cxn modelId="{CA80EC54-ADC0-4A2C-9AF2-794D53928E89}" type="presParOf" srcId="{5705EDF0-8189-47F7-93E2-477959EA4BBD}" destId="{861CEA33-4163-4EB0-811E-68366C5E4E04}" srcOrd="0" destOrd="0" presId="urn:microsoft.com/office/officeart/2005/8/layout/vList2"/>
    <dgm:cxn modelId="{3A482E31-63CC-4E49-9AAF-2DB36C3DAC43}" type="presParOf" srcId="{5705EDF0-8189-47F7-93E2-477959EA4BBD}" destId="{FC02049A-04D1-49B7-8612-5E9B46593E03}" srcOrd="1" destOrd="0" presId="urn:microsoft.com/office/officeart/2005/8/layout/vList2"/>
    <dgm:cxn modelId="{4E69B0C2-86EC-470C-874E-03B5355D061E}" type="presParOf" srcId="{5705EDF0-8189-47F7-93E2-477959EA4BBD}" destId="{418BE12C-736D-4507-B713-EB4FD45CB1C6}" srcOrd="2" destOrd="0" presId="urn:microsoft.com/office/officeart/2005/8/layout/vList2"/>
    <dgm:cxn modelId="{A6AAE074-D68A-47A0-94C1-99D8B31A4DE7}" type="presParOf" srcId="{5705EDF0-8189-47F7-93E2-477959EA4BBD}" destId="{273D3BE7-EEDE-4844-B2B7-658FC06DF50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0E16A4-F8A7-41C5-8E46-84E137EDECF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26318E-1371-411A-9C8A-12D33734CC75}">
      <dgm:prSet custT="1"/>
      <dgm:spPr/>
      <dgm:t>
        <a:bodyPr/>
        <a:lstStyle/>
        <a:p>
          <a:r>
            <a:rPr lang="en-US" sz="2000" dirty="0"/>
            <a:t>The incidence of testosterone escape is higher in younger patients and in patients with more frequent monitoring of serum levels of testosterone</a:t>
          </a:r>
        </a:p>
      </dgm:t>
    </dgm:pt>
    <dgm:pt modelId="{5AE89621-F0FC-484C-87F6-7BCC81E5F335}" type="parTrans" cxnId="{4D037944-1DE0-4045-9636-05C142EBF2AA}">
      <dgm:prSet/>
      <dgm:spPr/>
      <dgm:t>
        <a:bodyPr/>
        <a:lstStyle/>
        <a:p>
          <a:endParaRPr lang="en-US"/>
        </a:p>
      </dgm:t>
    </dgm:pt>
    <dgm:pt modelId="{0863A8D2-4F46-4F13-BB52-0AB890DA5AB8}" type="sibTrans" cxnId="{4D037944-1DE0-4045-9636-05C142EBF2AA}">
      <dgm:prSet/>
      <dgm:spPr/>
      <dgm:t>
        <a:bodyPr/>
        <a:lstStyle/>
        <a:p>
          <a:endParaRPr lang="en-US"/>
        </a:p>
      </dgm:t>
    </dgm:pt>
    <dgm:pt modelId="{A0DA36F7-7FAC-4033-B517-A07CC2A77AD5}">
      <dgm:prSet/>
      <dgm:spPr/>
      <dgm:t>
        <a:bodyPr/>
        <a:lstStyle/>
        <a:p>
          <a:r>
            <a:rPr lang="en-US" dirty="0"/>
            <a:t>In patients with &lt;6 testosterone measurements, the probability of testosterone escape was 0%–9% across </a:t>
          </a:r>
          <a:r>
            <a:rPr lang="en-US" dirty="0" err="1"/>
            <a:t>LHRHa</a:t>
          </a:r>
          <a:r>
            <a:rPr lang="en-US" dirty="0"/>
            <a:t> treatments, whereas in patients with &gt;6 measurements the probability of testosterone escape was in the range of 10%–26%.</a:t>
          </a:r>
        </a:p>
      </dgm:t>
    </dgm:pt>
    <dgm:pt modelId="{25DC9602-B0D2-4A33-A1B6-18C813E89659}" type="parTrans" cxnId="{5D882F70-127B-4B85-AA11-64A4C7BA4FE8}">
      <dgm:prSet/>
      <dgm:spPr/>
      <dgm:t>
        <a:bodyPr/>
        <a:lstStyle/>
        <a:p>
          <a:endParaRPr lang="en-US"/>
        </a:p>
      </dgm:t>
    </dgm:pt>
    <dgm:pt modelId="{75D6A7EA-8404-4E0A-B71C-7393C0579AE9}" type="sibTrans" cxnId="{5D882F70-127B-4B85-AA11-64A4C7BA4FE8}">
      <dgm:prSet/>
      <dgm:spPr/>
      <dgm:t>
        <a:bodyPr/>
        <a:lstStyle/>
        <a:p>
          <a:endParaRPr lang="en-US"/>
        </a:p>
      </dgm:t>
    </dgm:pt>
    <dgm:pt modelId="{7002281B-65ED-4C81-9A9B-56DF17A2A9A5}">
      <dgm:prSet custT="1"/>
      <dgm:spPr/>
      <dgm:t>
        <a:bodyPr/>
        <a:lstStyle/>
        <a:p>
          <a:r>
            <a:rPr lang="en-US" sz="2000" dirty="0"/>
            <a:t>An undetectable PSA does not rule out the presence of higher than desired levels of testosterone, reinforcing the need to monitor testosterone levels, especially in younger patients</a:t>
          </a:r>
        </a:p>
      </dgm:t>
    </dgm:pt>
    <dgm:pt modelId="{FE90C3FA-CF2A-44EB-9B34-DAF016434965}" type="parTrans" cxnId="{0257A5E6-2A78-4C39-8948-8D92203921AC}">
      <dgm:prSet/>
      <dgm:spPr/>
      <dgm:t>
        <a:bodyPr/>
        <a:lstStyle/>
        <a:p>
          <a:endParaRPr lang="en-US"/>
        </a:p>
      </dgm:t>
    </dgm:pt>
    <dgm:pt modelId="{C32CB9E6-6617-43BB-AE7F-80775F6803E5}" type="sibTrans" cxnId="{0257A5E6-2A78-4C39-8948-8D92203921AC}">
      <dgm:prSet/>
      <dgm:spPr/>
      <dgm:t>
        <a:bodyPr/>
        <a:lstStyle/>
        <a:p>
          <a:endParaRPr lang="en-US"/>
        </a:p>
      </dgm:t>
    </dgm:pt>
    <dgm:pt modelId="{A9331FBD-1380-40E4-8DD2-8E2C7A1221AC}" type="pres">
      <dgm:prSet presAssocID="{BA0E16A4-F8A7-41C5-8E46-84E137EDECFB}" presName="linear" presStyleCnt="0">
        <dgm:presLayoutVars>
          <dgm:animLvl val="lvl"/>
          <dgm:resizeHandles val="exact"/>
        </dgm:presLayoutVars>
      </dgm:prSet>
      <dgm:spPr/>
    </dgm:pt>
    <dgm:pt modelId="{F71E9C33-214F-4704-9D2A-9E9C9C32BAAC}" type="pres">
      <dgm:prSet presAssocID="{6F26318E-1371-411A-9C8A-12D33734CC75}" presName="parentText" presStyleLbl="node1" presStyleIdx="0" presStyleCnt="2" custLinFactNeighborX="-2150" custLinFactNeighborY="-11796">
        <dgm:presLayoutVars>
          <dgm:chMax val="0"/>
          <dgm:bulletEnabled val="1"/>
        </dgm:presLayoutVars>
      </dgm:prSet>
      <dgm:spPr/>
    </dgm:pt>
    <dgm:pt modelId="{178A8877-86A3-42FC-A2BE-0AD41D085906}" type="pres">
      <dgm:prSet presAssocID="{6F26318E-1371-411A-9C8A-12D33734CC75}" presName="childText" presStyleLbl="revTx" presStyleIdx="0" presStyleCnt="1">
        <dgm:presLayoutVars>
          <dgm:bulletEnabled val="1"/>
        </dgm:presLayoutVars>
      </dgm:prSet>
      <dgm:spPr/>
    </dgm:pt>
    <dgm:pt modelId="{12BC2FF4-F78E-45C0-B617-4CAAA3A28C73}" type="pres">
      <dgm:prSet presAssocID="{7002281B-65ED-4C81-9A9B-56DF17A2A9A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A654E32-177A-4651-98C2-102AF09433A4}" type="presOf" srcId="{BA0E16A4-F8A7-41C5-8E46-84E137EDECFB}" destId="{A9331FBD-1380-40E4-8DD2-8E2C7A1221AC}" srcOrd="0" destOrd="0" presId="urn:microsoft.com/office/officeart/2005/8/layout/vList2"/>
    <dgm:cxn modelId="{D720C841-C315-46C6-B9E7-5C09EAF0A7C2}" type="presOf" srcId="{7002281B-65ED-4C81-9A9B-56DF17A2A9A5}" destId="{12BC2FF4-F78E-45C0-B617-4CAAA3A28C73}" srcOrd="0" destOrd="0" presId="urn:microsoft.com/office/officeart/2005/8/layout/vList2"/>
    <dgm:cxn modelId="{4D037944-1DE0-4045-9636-05C142EBF2AA}" srcId="{BA0E16A4-F8A7-41C5-8E46-84E137EDECFB}" destId="{6F26318E-1371-411A-9C8A-12D33734CC75}" srcOrd="0" destOrd="0" parTransId="{5AE89621-F0FC-484C-87F6-7BCC81E5F335}" sibTransId="{0863A8D2-4F46-4F13-BB52-0AB890DA5AB8}"/>
    <dgm:cxn modelId="{5D882F70-127B-4B85-AA11-64A4C7BA4FE8}" srcId="{6F26318E-1371-411A-9C8A-12D33734CC75}" destId="{A0DA36F7-7FAC-4033-B517-A07CC2A77AD5}" srcOrd="0" destOrd="0" parTransId="{25DC9602-B0D2-4A33-A1B6-18C813E89659}" sibTransId="{75D6A7EA-8404-4E0A-B71C-7393C0579AE9}"/>
    <dgm:cxn modelId="{68126956-6F0B-4C08-A2C2-B95C93CFFAE3}" type="presOf" srcId="{A0DA36F7-7FAC-4033-B517-A07CC2A77AD5}" destId="{178A8877-86A3-42FC-A2BE-0AD41D085906}" srcOrd="0" destOrd="0" presId="urn:microsoft.com/office/officeart/2005/8/layout/vList2"/>
    <dgm:cxn modelId="{83188DB8-D390-4516-917F-B6EA072AEA1D}" type="presOf" srcId="{6F26318E-1371-411A-9C8A-12D33734CC75}" destId="{F71E9C33-214F-4704-9D2A-9E9C9C32BAAC}" srcOrd="0" destOrd="0" presId="urn:microsoft.com/office/officeart/2005/8/layout/vList2"/>
    <dgm:cxn modelId="{0257A5E6-2A78-4C39-8948-8D92203921AC}" srcId="{BA0E16A4-F8A7-41C5-8E46-84E137EDECFB}" destId="{7002281B-65ED-4C81-9A9B-56DF17A2A9A5}" srcOrd="1" destOrd="0" parTransId="{FE90C3FA-CF2A-44EB-9B34-DAF016434965}" sibTransId="{C32CB9E6-6617-43BB-AE7F-80775F6803E5}"/>
    <dgm:cxn modelId="{2433A140-9C65-42B8-8035-025B49FEC8CA}" type="presParOf" srcId="{A9331FBD-1380-40E4-8DD2-8E2C7A1221AC}" destId="{F71E9C33-214F-4704-9D2A-9E9C9C32BAAC}" srcOrd="0" destOrd="0" presId="urn:microsoft.com/office/officeart/2005/8/layout/vList2"/>
    <dgm:cxn modelId="{2C15FBD2-6865-4336-B864-B33313A962B2}" type="presParOf" srcId="{A9331FBD-1380-40E4-8DD2-8E2C7A1221AC}" destId="{178A8877-86A3-42FC-A2BE-0AD41D085906}" srcOrd="1" destOrd="0" presId="urn:microsoft.com/office/officeart/2005/8/layout/vList2"/>
    <dgm:cxn modelId="{B4DCB529-F015-4D79-A623-6679740AFB93}" type="presParOf" srcId="{A9331FBD-1380-40E4-8DD2-8E2C7A1221AC}" destId="{12BC2FF4-F78E-45C0-B617-4CAAA3A28C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E3BEB6-2EDA-48AF-AD5C-1DE5F791FC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648FBE-A43C-4F20-A74F-417A5D101F8E}">
      <dgm:prSet/>
      <dgm:spPr/>
      <dgm:t>
        <a:bodyPr/>
        <a:lstStyle/>
        <a:p>
          <a:r>
            <a:rPr lang="en-US" dirty="0"/>
            <a:t>Objective</a:t>
          </a:r>
        </a:p>
      </dgm:t>
    </dgm:pt>
    <dgm:pt modelId="{4C3442E5-D5AF-4367-99CE-EE7D0283CFE2}" type="parTrans" cxnId="{43FA7746-2145-45F3-96A8-C6F3CEC474B0}">
      <dgm:prSet/>
      <dgm:spPr/>
      <dgm:t>
        <a:bodyPr/>
        <a:lstStyle/>
        <a:p>
          <a:endParaRPr lang="en-US"/>
        </a:p>
      </dgm:t>
    </dgm:pt>
    <dgm:pt modelId="{9316B5D6-7132-4DEA-A99F-31C442966300}" type="sibTrans" cxnId="{43FA7746-2145-45F3-96A8-C6F3CEC474B0}">
      <dgm:prSet/>
      <dgm:spPr/>
      <dgm:t>
        <a:bodyPr/>
        <a:lstStyle/>
        <a:p>
          <a:endParaRPr lang="en-US"/>
        </a:p>
      </dgm:t>
    </dgm:pt>
    <dgm:pt modelId="{9B5BB2DC-7EA9-44D0-8795-3DF964651F2F}">
      <dgm:prSet/>
      <dgm:spPr/>
      <dgm:t>
        <a:bodyPr/>
        <a:lstStyle/>
        <a:p>
          <a:r>
            <a:rPr lang="en-US"/>
            <a:t>Determine if the testosterone level achieved with ADT is directly related to survival and risk of death in men with metastatic prostate cancer</a:t>
          </a:r>
        </a:p>
      </dgm:t>
    </dgm:pt>
    <dgm:pt modelId="{30581927-2F41-41A1-B3B7-B7511C57E7FC}" type="parTrans" cxnId="{47DF50B7-4865-4819-ADA2-8693F17916E8}">
      <dgm:prSet/>
      <dgm:spPr/>
      <dgm:t>
        <a:bodyPr/>
        <a:lstStyle/>
        <a:p>
          <a:endParaRPr lang="en-US"/>
        </a:p>
      </dgm:t>
    </dgm:pt>
    <dgm:pt modelId="{E260A530-73DF-456C-801B-FEADF9D70644}" type="sibTrans" cxnId="{47DF50B7-4865-4819-ADA2-8693F17916E8}">
      <dgm:prSet/>
      <dgm:spPr/>
      <dgm:t>
        <a:bodyPr/>
        <a:lstStyle/>
        <a:p>
          <a:endParaRPr lang="en-US"/>
        </a:p>
      </dgm:t>
    </dgm:pt>
    <dgm:pt modelId="{18417056-00A5-4A0A-A271-0D9616E5DCB9}" type="pres">
      <dgm:prSet presAssocID="{F8E3BEB6-2EDA-48AF-AD5C-1DE5F791FC0A}" presName="linear" presStyleCnt="0">
        <dgm:presLayoutVars>
          <dgm:animLvl val="lvl"/>
          <dgm:resizeHandles val="exact"/>
        </dgm:presLayoutVars>
      </dgm:prSet>
      <dgm:spPr/>
    </dgm:pt>
    <dgm:pt modelId="{095D9546-E1FF-485A-829C-3D8CA4481784}" type="pres">
      <dgm:prSet presAssocID="{BF648FBE-A43C-4F20-A74F-417A5D101F8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0793644-7B2F-4205-8A74-A6581535E5D9}" type="pres">
      <dgm:prSet presAssocID="{BF648FBE-A43C-4F20-A74F-417A5D101F8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3FA7746-2145-45F3-96A8-C6F3CEC474B0}" srcId="{F8E3BEB6-2EDA-48AF-AD5C-1DE5F791FC0A}" destId="{BF648FBE-A43C-4F20-A74F-417A5D101F8E}" srcOrd="0" destOrd="0" parTransId="{4C3442E5-D5AF-4367-99CE-EE7D0283CFE2}" sibTransId="{9316B5D6-7132-4DEA-A99F-31C442966300}"/>
    <dgm:cxn modelId="{D4A5FC48-6C61-485A-8318-D63859D4B754}" type="presOf" srcId="{9B5BB2DC-7EA9-44D0-8795-3DF964651F2F}" destId="{10793644-7B2F-4205-8A74-A6581535E5D9}" srcOrd="0" destOrd="0" presId="urn:microsoft.com/office/officeart/2005/8/layout/vList2"/>
    <dgm:cxn modelId="{25DD53A4-9D8B-4A10-B461-02C6ED656FEB}" type="presOf" srcId="{BF648FBE-A43C-4F20-A74F-417A5D101F8E}" destId="{095D9546-E1FF-485A-829C-3D8CA4481784}" srcOrd="0" destOrd="0" presId="urn:microsoft.com/office/officeart/2005/8/layout/vList2"/>
    <dgm:cxn modelId="{47DF50B7-4865-4819-ADA2-8693F17916E8}" srcId="{BF648FBE-A43C-4F20-A74F-417A5D101F8E}" destId="{9B5BB2DC-7EA9-44D0-8795-3DF964651F2F}" srcOrd="0" destOrd="0" parTransId="{30581927-2F41-41A1-B3B7-B7511C57E7FC}" sibTransId="{E260A530-73DF-456C-801B-FEADF9D70644}"/>
    <dgm:cxn modelId="{C77137E4-4237-46AB-B368-2BF4CD5A2832}" type="presOf" srcId="{F8E3BEB6-2EDA-48AF-AD5C-1DE5F791FC0A}" destId="{18417056-00A5-4A0A-A271-0D9616E5DCB9}" srcOrd="0" destOrd="0" presId="urn:microsoft.com/office/officeart/2005/8/layout/vList2"/>
    <dgm:cxn modelId="{B92866F6-C14D-4592-9DAD-3A2A2D525C29}" type="presParOf" srcId="{18417056-00A5-4A0A-A271-0D9616E5DCB9}" destId="{095D9546-E1FF-485A-829C-3D8CA4481784}" srcOrd="0" destOrd="0" presId="urn:microsoft.com/office/officeart/2005/8/layout/vList2"/>
    <dgm:cxn modelId="{4FD4E3D3-20DD-4EE6-B8DC-942D866AE419}" type="presParOf" srcId="{18417056-00A5-4A0A-A271-0D9616E5DCB9}" destId="{10793644-7B2F-4205-8A74-A6581535E5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E9DF8E-441A-4D8D-A106-95871F5E62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70C4DB-B040-4706-A14E-AF983EF8894B}">
      <dgm:prSet/>
      <dgm:spPr/>
      <dgm:t>
        <a:bodyPr/>
        <a:lstStyle/>
        <a:p>
          <a:r>
            <a:rPr lang="en-US"/>
            <a:t>Conclusion</a:t>
          </a:r>
        </a:p>
      </dgm:t>
    </dgm:pt>
    <dgm:pt modelId="{9EB464D3-58B3-4973-B850-D036805DFB47}" type="parTrans" cxnId="{0789DF1E-4433-4DA8-907A-06BE31DE7C99}">
      <dgm:prSet/>
      <dgm:spPr/>
      <dgm:t>
        <a:bodyPr/>
        <a:lstStyle/>
        <a:p>
          <a:endParaRPr lang="en-US"/>
        </a:p>
      </dgm:t>
    </dgm:pt>
    <dgm:pt modelId="{21BBBFDB-A6E5-4380-8CCD-A2481D29E25F}" type="sibTrans" cxnId="{0789DF1E-4433-4DA8-907A-06BE31DE7C99}">
      <dgm:prSet/>
      <dgm:spPr/>
      <dgm:t>
        <a:bodyPr/>
        <a:lstStyle/>
        <a:p>
          <a:endParaRPr lang="en-US"/>
        </a:p>
      </dgm:t>
    </dgm:pt>
    <dgm:pt modelId="{8843CF6B-F7E2-4D07-91A2-92FA39AAEA03}">
      <dgm:prSet/>
      <dgm:spPr/>
      <dgm:t>
        <a:bodyPr/>
        <a:lstStyle/>
        <a:p>
          <a:r>
            <a:rPr lang="en-US" dirty="0"/>
            <a:t>Mean testosterone (40 ng/dL) at 6 months was shown to have value in predicting survival (</a:t>
          </a:r>
          <a:r>
            <a:rPr lang="en-US" i="1" dirty="0"/>
            <a:t>P</a:t>
          </a:r>
          <a:r>
            <a:rPr lang="en-US" dirty="0"/>
            <a:t>&lt;0.050)</a:t>
          </a:r>
        </a:p>
      </dgm:t>
    </dgm:pt>
    <dgm:pt modelId="{B663F1D5-422D-4031-BCC1-74EAB5E7721B}" type="parTrans" cxnId="{8E74671B-56C2-45F2-9845-05F60DB5BF82}">
      <dgm:prSet/>
      <dgm:spPr/>
      <dgm:t>
        <a:bodyPr/>
        <a:lstStyle/>
        <a:p>
          <a:endParaRPr lang="en-US"/>
        </a:p>
      </dgm:t>
    </dgm:pt>
    <dgm:pt modelId="{C48448AD-2FF8-4BF3-A2A6-0680D49E962F}" type="sibTrans" cxnId="{8E74671B-56C2-45F2-9845-05F60DB5BF82}">
      <dgm:prSet/>
      <dgm:spPr/>
      <dgm:t>
        <a:bodyPr/>
        <a:lstStyle/>
        <a:p>
          <a:endParaRPr lang="en-US"/>
        </a:p>
      </dgm:t>
    </dgm:pt>
    <dgm:pt modelId="{B177BDA7-52F7-44FF-A136-B980417794EA}" type="pres">
      <dgm:prSet presAssocID="{4BE9DF8E-441A-4D8D-A106-95871F5E6232}" presName="linear" presStyleCnt="0">
        <dgm:presLayoutVars>
          <dgm:animLvl val="lvl"/>
          <dgm:resizeHandles val="exact"/>
        </dgm:presLayoutVars>
      </dgm:prSet>
      <dgm:spPr/>
    </dgm:pt>
    <dgm:pt modelId="{868ADBC4-8FC8-42F5-88EF-436BBCCE4366}" type="pres">
      <dgm:prSet presAssocID="{2370C4DB-B040-4706-A14E-AF983EF8894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0129C95-C89C-42BC-AF59-96E736CF1B0A}" type="pres">
      <dgm:prSet presAssocID="{2370C4DB-B040-4706-A14E-AF983EF8894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425711A-2225-4B12-AC13-D61A437BC8E3}" type="presOf" srcId="{8843CF6B-F7E2-4D07-91A2-92FA39AAEA03}" destId="{70129C95-C89C-42BC-AF59-96E736CF1B0A}" srcOrd="0" destOrd="0" presId="urn:microsoft.com/office/officeart/2005/8/layout/vList2"/>
    <dgm:cxn modelId="{8E74671B-56C2-45F2-9845-05F60DB5BF82}" srcId="{2370C4DB-B040-4706-A14E-AF983EF8894B}" destId="{8843CF6B-F7E2-4D07-91A2-92FA39AAEA03}" srcOrd="0" destOrd="0" parTransId="{B663F1D5-422D-4031-BCC1-74EAB5E7721B}" sibTransId="{C48448AD-2FF8-4BF3-A2A6-0680D49E962F}"/>
    <dgm:cxn modelId="{0789DF1E-4433-4DA8-907A-06BE31DE7C99}" srcId="{4BE9DF8E-441A-4D8D-A106-95871F5E6232}" destId="{2370C4DB-B040-4706-A14E-AF983EF8894B}" srcOrd="0" destOrd="0" parTransId="{9EB464D3-58B3-4973-B850-D036805DFB47}" sibTransId="{21BBBFDB-A6E5-4380-8CCD-A2481D29E25F}"/>
    <dgm:cxn modelId="{5CF3082F-7884-42EB-A441-5C3A5DCA61AA}" type="presOf" srcId="{4BE9DF8E-441A-4D8D-A106-95871F5E6232}" destId="{B177BDA7-52F7-44FF-A136-B980417794EA}" srcOrd="0" destOrd="0" presId="urn:microsoft.com/office/officeart/2005/8/layout/vList2"/>
    <dgm:cxn modelId="{C7522294-42CC-4942-B79E-712ECCEEFEF7}" type="presOf" srcId="{2370C4DB-B040-4706-A14E-AF983EF8894B}" destId="{868ADBC4-8FC8-42F5-88EF-436BBCCE4366}" srcOrd="0" destOrd="0" presId="urn:microsoft.com/office/officeart/2005/8/layout/vList2"/>
    <dgm:cxn modelId="{6013E316-7DB2-4023-AB46-2746BD4D1019}" type="presParOf" srcId="{B177BDA7-52F7-44FF-A136-B980417794EA}" destId="{868ADBC4-8FC8-42F5-88EF-436BBCCE4366}" srcOrd="0" destOrd="0" presId="urn:microsoft.com/office/officeart/2005/8/layout/vList2"/>
    <dgm:cxn modelId="{D8A852A5-2E75-4DE2-A155-676796EDEF06}" type="presParOf" srcId="{B177BDA7-52F7-44FF-A136-B980417794EA}" destId="{70129C95-C89C-42BC-AF59-96E736CF1B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0DADE5-FABA-4428-9F7A-331BB469F7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B62F22-1B67-4D6A-9D52-21E19E46DEBE}">
      <dgm:prSet/>
      <dgm:spPr/>
      <dgm:t>
        <a:bodyPr/>
        <a:lstStyle/>
        <a:p>
          <a:r>
            <a:rPr lang="en-US" dirty="0"/>
            <a:t>Recap</a:t>
          </a:r>
        </a:p>
      </dgm:t>
    </dgm:pt>
    <dgm:pt modelId="{D0D73EFA-12DF-4B42-A7D7-B8CBB70EE5E2}" type="parTrans" cxnId="{8035EC5B-76B2-4505-A697-1C217288A943}">
      <dgm:prSet/>
      <dgm:spPr/>
      <dgm:t>
        <a:bodyPr/>
        <a:lstStyle/>
        <a:p>
          <a:endParaRPr lang="en-US"/>
        </a:p>
      </dgm:t>
    </dgm:pt>
    <dgm:pt modelId="{EFEB62B0-D260-4BA0-8D80-A55576BF6208}" type="sibTrans" cxnId="{8035EC5B-76B2-4505-A697-1C217288A943}">
      <dgm:prSet/>
      <dgm:spPr/>
      <dgm:t>
        <a:bodyPr/>
        <a:lstStyle/>
        <a:p>
          <a:endParaRPr lang="en-US"/>
        </a:p>
      </dgm:t>
    </dgm:pt>
    <dgm:pt modelId="{B24B23C7-1DD2-434C-82D4-D3B6123E0CD9}">
      <dgm:prSet/>
      <dgm:spPr/>
      <dgm:t>
        <a:bodyPr/>
        <a:lstStyle/>
        <a:p>
          <a:r>
            <a:rPr lang="en-US" dirty="0"/>
            <a:t>FDA defines medical castration as testosterone levels below 50 ng/dL (</a:t>
          </a:r>
          <a:r>
            <a:rPr lang="en-US" dirty="0" err="1"/>
            <a:t>ie</a:t>
          </a:r>
          <a:r>
            <a:rPr lang="en-US" dirty="0"/>
            <a:t>, 1.735 nmol/L)</a:t>
          </a:r>
          <a:r>
            <a:rPr lang="en-US" baseline="30000" dirty="0"/>
            <a:t>1</a:t>
          </a:r>
          <a:endParaRPr lang="en-US" dirty="0"/>
        </a:p>
      </dgm:t>
    </dgm:pt>
    <dgm:pt modelId="{1138FCE7-1AE6-4836-B717-440BB3ABC3DA}" type="parTrans" cxnId="{07C38CDD-B01F-4A7C-AD29-71F6492712DB}">
      <dgm:prSet/>
      <dgm:spPr/>
      <dgm:t>
        <a:bodyPr/>
        <a:lstStyle/>
        <a:p>
          <a:endParaRPr lang="en-US"/>
        </a:p>
      </dgm:t>
    </dgm:pt>
    <dgm:pt modelId="{2B4ED1A3-AFDD-4ACF-9C22-AC56CA832E56}" type="sibTrans" cxnId="{07C38CDD-B01F-4A7C-AD29-71F6492712DB}">
      <dgm:prSet/>
      <dgm:spPr/>
      <dgm:t>
        <a:bodyPr/>
        <a:lstStyle/>
        <a:p>
          <a:endParaRPr lang="en-US"/>
        </a:p>
      </dgm:t>
    </dgm:pt>
    <dgm:pt modelId="{0D52CC0E-6ED5-46E0-9F82-D0424D275912}">
      <dgm:prSet/>
      <dgm:spPr/>
      <dgm:t>
        <a:bodyPr/>
        <a:lstStyle/>
        <a:p>
          <a:r>
            <a:rPr lang="en-US" dirty="0"/>
            <a:t>The Bethesda </a:t>
          </a:r>
          <a:r>
            <a:rPr lang="en-US" dirty="0">
              <a:latin typeface="Arial" panose="020B0604020202020204"/>
            </a:rPr>
            <a:t>consensus</a:t>
          </a:r>
          <a:r>
            <a:rPr lang="en-US" dirty="0"/>
            <a:t> recommend a threshold for serum testosterone after ADT to be 20 ng/dL (</a:t>
          </a:r>
          <a:r>
            <a:rPr lang="en-US" dirty="0" err="1"/>
            <a:t>ie</a:t>
          </a:r>
          <a:r>
            <a:rPr lang="en-US" dirty="0"/>
            <a:t>, 0.694 nmol/L)</a:t>
          </a:r>
          <a:r>
            <a:rPr lang="en-US" baseline="30000" dirty="0"/>
            <a:t>2</a:t>
          </a:r>
          <a:endParaRPr lang="en-US" dirty="0"/>
        </a:p>
      </dgm:t>
    </dgm:pt>
    <dgm:pt modelId="{77CD8C36-8E69-4388-A285-E9AEC9235831}" type="parTrans" cxnId="{EE5DE37A-056F-41EB-946B-E12566C8808E}">
      <dgm:prSet/>
      <dgm:spPr/>
      <dgm:t>
        <a:bodyPr/>
        <a:lstStyle/>
        <a:p>
          <a:endParaRPr lang="en-US"/>
        </a:p>
      </dgm:t>
    </dgm:pt>
    <dgm:pt modelId="{AB8DD803-E4C8-4E16-B203-70A8526962EB}" type="sibTrans" cxnId="{EE5DE37A-056F-41EB-946B-E12566C8808E}">
      <dgm:prSet/>
      <dgm:spPr/>
      <dgm:t>
        <a:bodyPr/>
        <a:lstStyle/>
        <a:p>
          <a:endParaRPr lang="en-US"/>
        </a:p>
      </dgm:t>
    </dgm:pt>
    <dgm:pt modelId="{4FFC268B-0AEF-483C-A0D0-4FF4ECD818D6}">
      <dgm:prSet/>
      <dgm:spPr/>
      <dgm:t>
        <a:bodyPr/>
        <a:lstStyle/>
        <a:p>
          <a:r>
            <a:rPr lang="en-US" dirty="0"/>
            <a:t>Regularly checking testosterone levels while patients are on ADT is important for prostate cancer disease management</a:t>
          </a:r>
        </a:p>
      </dgm:t>
    </dgm:pt>
    <dgm:pt modelId="{103FAA68-8645-4A12-B226-EF31E97BA027}" type="parTrans" cxnId="{3BA62BD1-9AFE-456C-8AE1-3DC046A7016A}">
      <dgm:prSet/>
      <dgm:spPr/>
      <dgm:t>
        <a:bodyPr/>
        <a:lstStyle/>
        <a:p>
          <a:endParaRPr lang="en-US"/>
        </a:p>
      </dgm:t>
    </dgm:pt>
    <dgm:pt modelId="{BDF4ADCE-6226-43B0-BE40-A6DB78DCDD12}" type="sibTrans" cxnId="{3BA62BD1-9AFE-456C-8AE1-3DC046A7016A}">
      <dgm:prSet/>
      <dgm:spPr/>
      <dgm:t>
        <a:bodyPr/>
        <a:lstStyle/>
        <a:p>
          <a:endParaRPr lang="en-US"/>
        </a:p>
      </dgm:t>
    </dgm:pt>
    <dgm:pt modelId="{3B1862C3-7A51-40BD-880B-E45DA0BE77F0}">
      <dgm:prSet/>
      <dgm:spPr/>
      <dgm:t>
        <a:bodyPr/>
        <a:lstStyle/>
        <a:p>
          <a:r>
            <a:rPr lang="en-US" dirty="0"/>
            <a:t>The prescribing information for all FDA-approved GnRH agonists suggest monitoring testosterone levels to ensure castrate testosterone levels are maintained</a:t>
          </a:r>
        </a:p>
      </dgm:t>
    </dgm:pt>
    <dgm:pt modelId="{9FCE0F6E-BDE7-49F0-B5B4-5DD709B04FB4}" type="parTrans" cxnId="{20C2171E-832C-4069-8426-F5CDAC884698}">
      <dgm:prSet/>
      <dgm:spPr/>
      <dgm:t>
        <a:bodyPr/>
        <a:lstStyle/>
        <a:p>
          <a:endParaRPr lang="en-US"/>
        </a:p>
      </dgm:t>
    </dgm:pt>
    <dgm:pt modelId="{EFB83C8A-EBC9-468F-B87C-9E65CC564FFC}" type="sibTrans" cxnId="{20C2171E-832C-4069-8426-F5CDAC884698}">
      <dgm:prSet/>
      <dgm:spPr/>
      <dgm:t>
        <a:bodyPr/>
        <a:lstStyle/>
        <a:p>
          <a:endParaRPr lang="en-US"/>
        </a:p>
      </dgm:t>
    </dgm:pt>
    <dgm:pt modelId="{7C89F0AE-7B33-4210-90EA-5969ACF46F4F}">
      <dgm:prSet/>
      <dgm:spPr/>
      <dgm:t>
        <a:bodyPr/>
        <a:lstStyle/>
        <a:p>
          <a:r>
            <a:rPr lang="en-US" dirty="0"/>
            <a:t>Inadequate testosterone suppression appears to predict a greater likelihood of, and shorter time to CRPC/AIP and higher risk of dying as a result of disease  </a:t>
          </a:r>
        </a:p>
      </dgm:t>
    </dgm:pt>
    <dgm:pt modelId="{216EE9EC-B8A2-4DB9-AC9E-4159963E1F3D}" type="parTrans" cxnId="{2A7C4220-378E-4A60-8BAC-A679D3F856AB}">
      <dgm:prSet/>
      <dgm:spPr/>
      <dgm:t>
        <a:bodyPr/>
        <a:lstStyle/>
        <a:p>
          <a:endParaRPr lang="en-US"/>
        </a:p>
      </dgm:t>
    </dgm:pt>
    <dgm:pt modelId="{3D526251-2521-4E5A-A112-1E192500AD7E}" type="sibTrans" cxnId="{2A7C4220-378E-4A60-8BAC-A679D3F856AB}">
      <dgm:prSet/>
      <dgm:spPr/>
      <dgm:t>
        <a:bodyPr/>
        <a:lstStyle/>
        <a:p>
          <a:endParaRPr lang="en-US"/>
        </a:p>
      </dgm:t>
    </dgm:pt>
    <dgm:pt modelId="{2F0F8C36-D027-42F7-B6E9-29AF870863E7}">
      <dgm:prSet/>
      <dgm:spPr/>
      <dgm:t>
        <a:bodyPr/>
        <a:lstStyle/>
        <a:p>
          <a:endParaRPr lang="en-US" dirty="0"/>
        </a:p>
      </dgm:t>
    </dgm:pt>
    <dgm:pt modelId="{56FEF78D-598F-4BA0-B886-A2BD1A58EB56}" type="parTrans" cxnId="{992CF724-F4A4-4F6C-B711-3500DC76B65D}">
      <dgm:prSet/>
      <dgm:spPr/>
      <dgm:t>
        <a:bodyPr/>
        <a:lstStyle/>
        <a:p>
          <a:endParaRPr lang="en-US"/>
        </a:p>
      </dgm:t>
    </dgm:pt>
    <dgm:pt modelId="{CC66B942-BC03-4EB3-9918-4F996DA31345}" type="sibTrans" cxnId="{992CF724-F4A4-4F6C-B711-3500DC76B65D}">
      <dgm:prSet/>
      <dgm:spPr/>
      <dgm:t>
        <a:bodyPr/>
        <a:lstStyle/>
        <a:p>
          <a:endParaRPr lang="en-US"/>
        </a:p>
      </dgm:t>
    </dgm:pt>
    <dgm:pt modelId="{D76E7D64-928E-41AA-BE87-26BA98261A99}" type="pres">
      <dgm:prSet presAssocID="{260DADE5-FABA-4428-9F7A-331BB469F70C}" presName="linear" presStyleCnt="0">
        <dgm:presLayoutVars>
          <dgm:animLvl val="lvl"/>
          <dgm:resizeHandles val="exact"/>
        </dgm:presLayoutVars>
      </dgm:prSet>
      <dgm:spPr/>
    </dgm:pt>
    <dgm:pt modelId="{05693F2B-03F8-43F4-8CDA-5F93FB6167DB}" type="pres">
      <dgm:prSet presAssocID="{71B62F22-1B67-4D6A-9D52-21E19E46DEBE}" presName="parentText" presStyleLbl="node1" presStyleIdx="0" presStyleCnt="2" custLinFactNeighborY="-1821">
        <dgm:presLayoutVars>
          <dgm:chMax val="0"/>
          <dgm:bulletEnabled val="1"/>
        </dgm:presLayoutVars>
      </dgm:prSet>
      <dgm:spPr/>
    </dgm:pt>
    <dgm:pt modelId="{CC13575E-0A94-47BD-A44E-8B0B8B2A0832}" type="pres">
      <dgm:prSet presAssocID="{71B62F22-1B67-4D6A-9D52-21E19E46DEBE}" presName="childText" presStyleLbl="revTx" presStyleIdx="0" presStyleCnt="2">
        <dgm:presLayoutVars>
          <dgm:bulletEnabled val="1"/>
        </dgm:presLayoutVars>
      </dgm:prSet>
      <dgm:spPr/>
    </dgm:pt>
    <dgm:pt modelId="{536458C0-E3B3-4FF4-A93F-EE7B81FD8725}" type="pres">
      <dgm:prSet presAssocID="{4FFC268B-0AEF-483C-A0D0-4FF4ECD818D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31A99F-5A46-43CD-82EC-CF67DF4B065B}" type="pres">
      <dgm:prSet presAssocID="{4FFC268B-0AEF-483C-A0D0-4FF4ECD818D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0C2171E-832C-4069-8426-F5CDAC884698}" srcId="{4FFC268B-0AEF-483C-A0D0-4FF4ECD818D6}" destId="{3B1862C3-7A51-40BD-880B-E45DA0BE77F0}" srcOrd="0" destOrd="0" parTransId="{9FCE0F6E-BDE7-49F0-B5B4-5DD709B04FB4}" sibTransId="{EFB83C8A-EBC9-468F-B87C-9E65CC564FFC}"/>
    <dgm:cxn modelId="{2A7C4220-378E-4A60-8BAC-A679D3F856AB}" srcId="{4FFC268B-0AEF-483C-A0D0-4FF4ECD818D6}" destId="{7C89F0AE-7B33-4210-90EA-5969ACF46F4F}" srcOrd="2" destOrd="0" parTransId="{216EE9EC-B8A2-4DB9-AC9E-4159963E1F3D}" sibTransId="{3D526251-2521-4E5A-A112-1E192500AD7E}"/>
    <dgm:cxn modelId="{992CF724-F4A4-4F6C-B711-3500DC76B65D}" srcId="{4FFC268B-0AEF-483C-A0D0-4FF4ECD818D6}" destId="{2F0F8C36-D027-42F7-B6E9-29AF870863E7}" srcOrd="1" destOrd="0" parTransId="{56FEF78D-598F-4BA0-B886-A2BD1A58EB56}" sibTransId="{CC66B942-BC03-4EB3-9918-4F996DA31345}"/>
    <dgm:cxn modelId="{27FB6227-D3DD-4C6E-85C5-78D3BF567F4B}" type="presOf" srcId="{4FFC268B-0AEF-483C-A0D0-4FF4ECD818D6}" destId="{536458C0-E3B3-4FF4-A93F-EE7B81FD8725}" srcOrd="0" destOrd="0" presId="urn:microsoft.com/office/officeart/2005/8/layout/vList2"/>
    <dgm:cxn modelId="{B080CE40-FD94-4F57-A595-FD3E297938D5}" type="presOf" srcId="{3B1862C3-7A51-40BD-880B-E45DA0BE77F0}" destId="{7C31A99F-5A46-43CD-82EC-CF67DF4B065B}" srcOrd="0" destOrd="0" presId="urn:microsoft.com/office/officeart/2005/8/layout/vList2"/>
    <dgm:cxn modelId="{8035EC5B-76B2-4505-A697-1C217288A943}" srcId="{260DADE5-FABA-4428-9F7A-331BB469F70C}" destId="{71B62F22-1B67-4D6A-9D52-21E19E46DEBE}" srcOrd="0" destOrd="0" parTransId="{D0D73EFA-12DF-4B42-A7D7-B8CBB70EE5E2}" sibTransId="{EFEB62B0-D260-4BA0-8D80-A55576BF6208}"/>
    <dgm:cxn modelId="{A72A2860-B228-4CEB-80EA-47E0533525B2}" type="presOf" srcId="{260DADE5-FABA-4428-9F7A-331BB469F70C}" destId="{D76E7D64-928E-41AA-BE87-26BA98261A99}" srcOrd="0" destOrd="0" presId="urn:microsoft.com/office/officeart/2005/8/layout/vList2"/>
    <dgm:cxn modelId="{923C2648-C1F3-436A-B89A-118DF378D09E}" type="presOf" srcId="{7C89F0AE-7B33-4210-90EA-5969ACF46F4F}" destId="{7C31A99F-5A46-43CD-82EC-CF67DF4B065B}" srcOrd="0" destOrd="2" presId="urn:microsoft.com/office/officeart/2005/8/layout/vList2"/>
    <dgm:cxn modelId="{EE5DE37A-056F-41EB-946B-E12566C8808E}" srcId="{71B62F22-1B67-4D6A-9D52-21E19E46DEBE}" destId="{0D52CC0E-6ED5-46E0-9F82-D0424D275912}" srcOrd="1" destOrd="0" parTransId="{77CD8C36-8E69-4388-A285-E9AEC9235831}" sibTransId="{AB8DD803-E4C8-4E16-B203-70A8526962EB}"/>
    <dgm:cxn modelId="{759205CC-56B0-4643-AE1B-3AD7B1F05426}" type="presOf" srcId="{B24B23C7-1DD2-434C-82D4-D3B6123E0CD9}" destId="{CC13575E-0A94-47BD-A44E-8B0B8B2A0832}" srcOrd="0" destOrd="0" presId="urn:microsoft.com/office/officeart/2005/8/layout/vList2"/>
    <dgm:cxn modelId="{3BA62BD1-9AFE-456C-8AE1-3DC046A7016A}" srcId="{260DADE5-FABA-4428-9F7A-331BB469F70C}" destId="{4FFC268B-0AEF-483C-A0D0-4FF4ECD818D6}" srcOrd="1" destOrd="0" parTransId="{103FAA68-8645-4A12-B226-EF31E97BA027}" sibTransId="{BDF4ADCE-6226-43B0-BE40-A6DB78DCDD12}"/>
    <dgm:cxn modelId="{07C38CDD-B01F-4A7C-AD29-71F6492712DB}" srcId="{71B62F22-1B67-4D6A-9D52-21E19E46DEBE}" destId="{B24B23C7-1DD2-434C-82D4-D3B6123E0CD9}" srcOrd="0" destOrd="0" parTransId="{1138FCE7-1AE6-4836-B717-440BB3ABC3DA}" sibTransId="{2B4ED1A3-AFDD-4ACF-9C22-AC56CA832E56}"/>
    <dgm:cxn modelId="{5843BEF0-1730-4E55-8C85-5AB21699649D}" type="presOf" srcId="{0D52CC0E-6ED5-46E0-9F82-D0424D275912}" destId="{CC13575E-0A94-47BD-A44E-8B0B8B2A0832}" srcOrd="0" destOrd="1" presId="urn:microsoft.com/office/officeart/2005/8/layout/vList2"/>
    <dgm:cxn modelId="{A81909FA-C36F-4550-B729-8753EB8AA468}" type="presOf" srcId="{2F0F8C36-D027-42F7-B6E9-29AF870863E7}" destId="{7C31A99F-5A46-43CD-82EC-CF67DF4B065B}" srcOrd="0" destOrd="1" presId="urn:microsoft.com/office/officeart/2005/8/layout/vList2"/>
    <dgm:cxn modelId="{5C257FFC-2775-446B-BB1A-2AC55F0A3C7A}" type="presOf" srcId="{71B62F22-1B67-4D6A-9D52-21E19E46DEBE}" destId="{05693F2B-03F8-43F4-8CDA-5F93FB6167DB}" srcOrd="0" destOrd="0" presId="urn:microsoft.com/office/officeart/2005/8/layout/vList2"/>
    <dgm:cxn modelId="{00C95401-CFD8-4669-9622-CA430D3869B9}" type="presParOf" srcId="{D76E7D64-928E-41AA-BE87-26BA98261A99}" destId="{05693F2B-03F8-43F4-8CDA-5F93FB6167DB}" srcOrd="0" destOrd="0" presId="urn:microsoft.com/office/officeart/2005/8/layout/vList2"/>
    <dgm:cxn modelId="{9A759BDC-4E09-4F53-85DA-7DC2A0CDDB5A}" type="presParOf" srcId="{D76E7D64-928E-41AA-BE87-26BA98261A99}" destId="{CC13575E-0A94-47BD-A44E-8B0B8B2A0832}" srcOrd="1" destOrd="0" presId="urn:microsoft.com/office/officeart/2005/8/layout/vList2"/>
    <dgm:cxn modelId="{4A0A2E12-D9FD-4ED6-838C-14B63848C394}" type="presParOf" srcId="{D76E7D64-928E-41AA-BE87-26BA98261A99}" destId="{536458C0-E3B3-4FF4-A93F-EE7B81FD8725}" srcOrd="2" destOrd="0" presId="urn:microsoft.com/office/officeart/2005/8/layout/vList2"/>
    <dgm:cxn modelId="{FA2140EE-7F01-418A-933D-4CCF876237EA}" type="presParOf" srcId="{D76E7D64-928E-41AA-BE87-26BA98261A99}" destId="{7C31A99F-5A46-43CD-82EC-CF67DF4B065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73DC0-A99C-4283-B85E-1C143661F35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D22DEA-BEB1-41CF-8460-0123477FDE9A}">
      <dgm:prSet/>
      <dgm:spPr/>
      <dgm:t>
        <a:bodyPr/>
        <a:lstStyle/>
        <a:p>
          <a:r>
            <a:rPr lang="en-US" dirty="0"/>
            <a:t>The US FDA defines medical castration as testosterone levels below 50 ng/dL                  (</a:t>
          </a:r>
          <a:r>
            <a:rPr lang="en-US" dirty="0" err="1"/>
            <a:t>ie</a:t>
          </a:r>
          <a:r>
            <a:rPr lang="en-US" dirty="0"/>
            <a:t>, 1.735 nmol/L)</a:t>
          </a:r>
          <a:r>
            <a:rPr lang="en-US" baseline="30000" dirty="0"/>
            <a:t>1</a:t>
          </a:r>
          <a:endParaRPr lang="en-US" dirty="0"/>
        </a:p>
      </dgm:t>
    </dgm:pt>
    <dgm:pt modelId="{7552BCC7-A962-46AE-817F-7F71DFEB7517}" type="parTrans" cxnId="{EA78D33D-C168-4D67-B35F-890290EA81AA}">
      <dgm:prSet/>
      <dgm:spPr/>
      <dgm:t>
        <a:bodyPr/>
        <a:lstStyle/>
        <a:p>
          <a:endParaRPr lang="en-US"/>
        </a:p>
      </dgm:t>
    </dgm:pt>
    <dgm:pt modelId="{9E4DB197-2A3B-4794-A45C-9C80B6F4B2C7}" type="sibTrans" cxnId="{EA78D33D-C168-4D67-B35F-890290EA81AA}">
      <dgm:prSet/>
      <dgm:spPr/>
      <dgm:t>
        <a:bodyPr/>
        <a:lstStyle/>
        <a:p>
          <a:endParaRPr lang="en-US"/>
        </a:p>
      </dgm:t>
    </dgm:pt>
    <dgm:pt modelId="{8393D82A-12CD-4A69-8C48-0F86C0F10300}">
      <dgm:prSet/>
      <dgm:spPr/>
      <dgm:t>
        <a:bodyPr/>
        <a:lstStyle/>
        <a:p>
          <a:r>
            <a:rPr lang="en-US" dirty="0"/>
            <a:t>Clinical studies have shown testosterone levels to be 20 ng/dL (</a:t>
          </a:r>
          <a:r>
            <a:rPr lang="en-US" dirty="0" err="1"/>
            <a:t>ie</a:t>
          </a:r>
          <a:r>
            <a:rPr lang="en-US" dirty="0"/>
            <a:t>, 0.694 nmol/L) or lower following surgery</a:t>
          </a:r>
          <a:r>
            <a:rPr lang="en-US" baseline="30000" dirty="0"/>
            <a:t>1,3,4</a:t>
          </a:r>
          <a:endParaRPr lang="en-US" dirty="0"/>
        </a:p>
      </dgm:t>
    </dgm:pt>
    <dgm:pt modelId="{5DD23E56-6849-4B7F-9FAC-5B0986B648D5}" type="parTrans" cxnId="{559A208E-7B82-4DCA-9A05-FA1251545F91}">
      <dgm:prSet/>
      <dgm:spPr/>
      <dgm:t>
        <a:bodyPr/>
        <a:lstStyle/>
        <a:p>
          <a:endParaRPr lang="en-US"/>
        </a:p>
      </dgm:t>
    </dgm:pt>
    <dgm:pt modelId="{490885CB-2C71-4ED9-AFEF-4DD5422A0829}" type="sibTrans" cxnId="{559A208E-7B82-4DCA-9A05-FA1251545F91}">
      <dgm:prSet/>
      <dgm:spPr/>
      <dgm:t>
        <a:bodyPr/>
        <a:lstStyle/>
        <a:p>
          <a:endParaRPr lang="en-US"/>
        </a:p>
      </dgm:t>
    </dgm:pt>
    <dgm:pt modelId="{818E4BA7-C4CF-4020-959D-4800A95BB4CA}">
      <dgm:prSet/>
      <dgm:spPr/>
      <dgm:t>
        <a:bodyPr/>
        <a:lstStyle/>
        <a:p>
          <a:r>
            <a:rPr lang="en-US" dirty="0"/>
            <a:t>Median testosterone level post-orchiectomy was 15 ng/dL (0.5 nmol/L; </a:t>
          </a:r>
          <a:r>
            <a:rPr lang="pl-PL" dirty="0"/>
            <a:t>95% CI 12</a:t>
          </a:r>
          <a:r>
            <a:rPr lang="en-US" dirty="0"/>
            <a:t>-</a:t>
          </a:r>
          <a:r>
            <a:rPr lang="pl-PL" dirty="0"/>
            <a:t>17 ng/dL</a:t>
          </a:r>
          <a:r>
            <a:rPr lang="en-US" dirty="0"/>
            <a:t>)</a:t>
          </a:r>
          <a:r>
            <a:rPr lang="en-US" baseline="30000" dirty="0"/>
            <a:t>5</a:t>
          </a:r>
          <a:endParaRPr lang="en-US" dirty="0"/>
        </a:p>
      </dgm:t>
    </dgm:pt>
    <dgm:pt modelId="{288A5E33-20A2-4850-B1E1-B58BB12328B0}" type="parTrans" cxnId="{2CA9663B-91C8-47B0-A52C-5082792F0D7D}">
      <dgm:prSet/>
      <dgm:spPr/>
      <dgm:t>
        <a:bodyPr/>
        <a:lstStyle/>
        <a:p>
          <a:endParaRPr lang="en-US"/>
        </a:p>
      </dgm:t>
    </dgm:pt>
    <dgm:pt modelId="{AA2150E1-DC2F-4AA3-BDCD-9940CC5921BA}" type="sibTrans" cxnId="{2CA9663B-91C8-47B0-A52C-5082792F0D7D}">
      <dgm:prSet/>
      <dgm:spPr/>
      <dgm:t>
        <a:bodyPr/>
        <a:lstStyle/>
        <a:p>
          <a:endParaRPr lang="en-US"/>
        </a:p>
      </dgm:t>
    </dgm:pt>
    <dgm:pt modelId="{5D93A610-515C-4A03-A556-CB2AE2248579}">
      <dgm:prSet/>
      <dgm:spPr/>
      <dgm:t>
        <a:bodyPr/>
        <a:lstStyle/>
        <a:p>
          <a:r>
            <a:rPr lang="en-US" dirty="0"/>
            <a:t>Median testosterone level 12 months post-orchiectomy was 16 ng/dL (95% CI 10-22 ng/dL)</a:t>
          </a:r>
          <a:r>
            <a:rPr lang="en-US" baseline="30000" dirty="0"/>
            <a:t>6</a:t>
          </a:r>
          <a:endParaRPr lang="en-US" dirty="0"/>
        </a:p>
      </dgm:t>
    </dgm:pt>
    <dgm:pt modelId="{0988F695-7DD8-4EDF-BD69-4E088D0546DD}" type="parTrans" cxnId="{059D4368-169F-4477-8D54-C9C038FC217B}">
      <dgm:prSet/>
      <dgm:spPr/>
      <dgm:t>
        <a:bodyPr/>
        <a:lstStyle/>
        <a:p>
          <a:endParaRPr lang="en-US"/>
        </a:p>
      </dgm:t>
    </dgm:pt>
    <dgm:pt modelId="{E17E69CD-C676-4CEC-B43E-33464B267852}" type="sibTrans" cxnId="{059D4368-169F-4477-8D54-C9C038FC217B}">
      <dgm:prSet/>
      <dgm:spPr/>
      <dgm:t>
        <a:bodyPr/>
        <a:lstStyle/>
        <a:p>
          <a:endParaRPr lang="en-US"/>
        </a:p>
      </dgm:t>
    </dgm:pt>
    <dgm:pt modelId="{03BBECC5-DA7E-45CB-872A-F325FB62EE4D}">
      <dgm:prSet/>
      <dgm:spPr/>
      <dgm:t>
        <a:bodyPr/>
        <a:lstStyle/>
        <a:p>
          <a:r>
            <a:rPr lang="en-US" dirty="0"/>
            <a:t>The Bethesda consensus recommend a threshold for serum testosterone after ADT to be 20 ng/dL (</a:t>
          </a:r>
          <a:r>
            <a:rPr lang="en-US" dirty="0" err="1"/>
            <a:t>ie</a:t>
          </a:r>
          <a:r>
            <a:rPr lang="en-US" dirty="0"/>
            <a:t>, 0.69T4 nmol/L)</a:t>
          </a:r>
          <a:r>
            <a:rPr lang="en-US" baseline="30000" dirty="0"/>
            <a:t>2</a:t>
          </a:r>
          <a:endParaRPr lang="en-US" dirty="0"/>
        </a:p>
      </dgm:t>
    </dgm:pt>
    <dgm:pt modelId="{9884B49A-3616-4810-8FE6-9DA06B89BC46}" type="parTrans" cxnId="{31AA9743-2C39-45F4-A154-3DAF75E01008}">
      <dgm:prSet/>
      <dgm:spPr/>
      <dgm:t>
        <a:bodyPr/>
        <a:lstStyle/>
        <a:p>
          <a:endParaRPr lang="en-US"/>
        </a:p>
      </dgm:t>
    </dgm:pt>
    <dgm:pt modelId="{F87C20C5-6604-44E0-A80B-D2E0407C955D}" type="sibTrans" cxnId="{31AA9743-2C39-45F4-A154-3DAF75E01008}">
      <dgm:prSet/>
      <dgm:spPr/>
      <dgm:t>
        <a:bodyPr/>
        <a:lstStyle/>
        <a:p>
          <a:endParaRPr lang="en-US"/>
        </a:p>
      </dgm:t>
    </dgm:pt>
    <dgm:pt modelId="{6126D6E8-3BF6-46A0-A8F4-0745F65DFC5E}">
      <dgm:prSet/>
      <dgm:spPr/>
      <dgm:t>
        <a:bodyPr/>
        <a:lstStyle/>
        <a:p>
          <a:pPr rtl="0"/>
          <a:r>
            <a:rPr lang="en-US" dirty="0"/>
            <a:t>The clinical benefits of maintaining testosterone levels &lt;20 ng/dL versus </a:t>
          </a:r>
          <a:br>
            <a:rPr lang="en-US" dirty="0"/>
          </a:br>
          <a:r>
            <a:rPr lang="en-US" dirty="0"/>
            <a:t>&lt;50 ng/dL have </a:t>
          </a:r>
          <a:r>
            <a:rPr lang="en-US" dirty="0">
              <a:latin typeface="Arial" panose="020B0604020202020204"/>
            </a:rPr>
            <a:t>not </a:t>
          </a:r>
          <a:r>
            <a:rPr lang="en-US" dirty="0"/>
            <a:t>been </a:t>
          </a:r>
          <a:r>
            <a:rPr lang="en-US" dirty="0">
              <a:latin typeface="Arial" panose="020B0604020202020204"/>
            </a:rPr>
            <a:t>prospectively studied</a:t>
          </a:r>
          <a:endParaRPr lang="en-US" dirty="0"/>
        </a:p>
      </dgm:t>
    </dgm:pt>
    <dgm:pt modelId="{4D1C5DB5-6A44-4DEA-A131-615A923C8682}" type="parTrans" cxnId="{35F44DE4-3C14-49E7-B936-E31C8F8DF08A}">
      <dgm:prSet/>
      <dgm:spPr/>
      <dgm:t>
        <a:bodyPr/>
        <a:lstStyle/>
        <a:p>
          <a:endParaRPr lang="en-US"/>
        </a:p>
      </dgm:t>
    </dgm:pt>
    <dgm:pt modelId="{A3AC266B-E1CC-4E4C-BF43-C621C1A1E7F8}" type="sibTrans" cxnId="{35F44DE4-3C14-49E7-B936-E31C8F8DF08A}">
      <dgm:prSet/>
      <dgm:spPr/>
      <dgm:t>
        <a:bodyPr/>
        <a:lstStyle/>
        <a:p>
          <a:endParaRPr lang="en-US"/>
        </a:p>
      </dgm:t>
    </dgm:pt>
    <dgm:pt modelId="{1113587D-929C-4E72-8FC1-5AA3272757C1}" type="pres">
      <dgm:prSet presAssocID="{2AE73DC0-A99C-4283-B85E-1C143661F35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36F0A39-9D60-440D-8CF1-5E3FA9D8B778}" type="pres">
      <dgm:prSet presAssocID="{BFD22DEA-BEB1-41CF-8460-0123477FDE9A}" presName="circle1" presStyleLbl="node1" presStyleIdx="0" presStyleCnt="4"/>
      <dgm:spPr/>
    </dgm:pt>
    <dgm:pt modelId="{EC140049-2EDB-4C6F-A90A-F91694EC5CC8}" type="pres">
      <dgm:prSet presAssocID="{BFD22DEA-BEB1-41CF-8460-0123477FDE9A}" presName="space" presStyleCnt="0"/>
      <dgm:spPr/>
    </dgm:pt>
    <dgm:pt modelId="{A7387966-1D20-4BF5-8706-6C738032B1BF}" type="pres">
      <dgm:prSet presAssocID="{BFD22DEA-BEB1-41CF-8460-0123477FDE9A}" presName="rect1" presStyleLbl="alignAcc1" presStyleIdx="0" presStyleCnt="4" custLinFactNeighborX="1751" custLinFactNeighborY="589"/>
      <dgm:spPr/>
    </dgm:pt>
    <dgm:pt modelId="{016829B8-0D3B-4CF8-990B-03169AA0A1B6}" type="pres">
      <dgm:prSet presAssocID="{8393D82A-12CD-4A69-8C48-0F86C0F10300}" presName="vertSpace2" presStyleLbl="node1" presStyleIdx="0" presStyleCnt="4"/>
      <dgm:spPr/>
    </dgm:pt>
    <dgm:pt modelId="{488C551D-E685-4B8D-8AB6-5CF5832DE031}" type="pres">
      <dgm:prSet presAssocID="{8393D82A-12CD-4A69-8C48-0F86C0F10300}" presName="circle2" presStyleLbl="node1" presStyleIdx="1" presStyleCnt="4" custLinFactNeighborX="0"/>
      <dgm:spPr/>
    </dgm:pt>
    <dgm:pt modelId="{A6168FB2-0DB2-43C9-8F94-1558167E0081}" type="pres">
      <dgm:prSet presAssocID="{8393D82A-12CD-4A69-8C48-0F86C0F10300}" presName="rect2" presStyleLbl="alignAcc1" presStyleIdx="1" presStyleCnt="4"/>
      <dgm:spPr/>
    </dgm:pt>
    <dgm:pt modelId="{1AA751ED-1677-4053-9E1B-22ADED79A83C}" type="pres">
      <dgm:prSet presAssocID="{03BBECC5-DA7E-45CB-872A-F325FB62EE4D}" presName="vertSpace3" presStyleLbl="node1" presStyleIdx="1" presStyleCnt="4"/>
      <dgm:spPr/>
    </dgm:pt>
    <dgm:pt modelId="{D4950513-AD02-40F2-B722-ACDC31920FFB}" type="pres">
      <dgm:prSet presAssocID="{03BBECC5-DA7E-45CB-872A-F325FB62EE4D}" presName="circle3" presStyleLbl="node1" presStyleIdx="2" presStyleCnt="4"/>
      <dgm:spPr/>
    </dgm:pt>
    <dgm:pt modelId="{8511EA03-7B8A-4582-A719-C4F33EF79016}" type="pres">
      <dgm:prSet presAssocID="{03BBECC5-DA7E-45CB-872A-F325FB62EE4D}" presName="rect3" presStyleLbl="alignAcc1" presStyleIdx="2" presStyleCnt="4"/>
      <dgm:spPr/>
    </dgm:pt>
    <dgm:pt modelId="{72EA9C30-F160-4604-85DC-EF6CFFF75137}" type="pres">
      <dgm:prSet presAssocID="{6126D6E8-3BF6-46A0-A8F4-0745F65DFC5E}" presName="vertSpace4" presStyleLbl="node1" presStyleIdx="2" presStyleCnt="4"/>
      <dgm:spPr/>
    </dgm:pt>
    <dgm:pt modelId="{E7BFB145-48B3-41F8-BC7D-7FD3CE3E2386}" type="pres">
      <dgm:prSet presAssocID="{6126D6E8-3BF6-46A0-A8F4-0745F65DFC5E}" presName="circle4" presStyleLbl="node1" presStyleIdx="3" presStyleCnt="4"/>
      <dgm:spPr/>
    </dgm:pt>
    <dgm:pt modelId="{55DC3EE9-5AB4-4E98-82F5-BFA1AE61DC95}" type="pres">
      <dgm:prSet presAssocID="{6126D6E8-3BF6-46A0-A8F4-0745F65DFC5E}" presName="rect4" presStyleLbl="alignAcc1" presStyleIdx="3" presStyleCnt="4"/>
      <dgm:spPr/>
    </dgm:pt>
    <dgm:pt modelId="{02C80CBD-7927-4357-A412-FBA7FC39C521}" type="pres">
      <dgm:prSet presAssocID="{BFD22DEA-BEB1-41CF-8460-0123477FDE9A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6ECFE776-7D62-4383-85DD-5A7C5AB9B8C1}" type="pres">
      <dgm:prSet presAssocID="{BFD22DEA-BEB1-41CF-8460-0123477FDE9A}" presName="rect1ChTx" presStyleLbl="alignAcc1" presStyleIdx="3" presStyleCnt="4">
        <dgm:presLayoutVars>
          <dgm:bulletEnabled val="1"/>
        </dgm:presLayoutVars>
      </dgm:prSet>
      <dgm:spPr/>
    </dgm:pt>
    <dgm:pt modelId="{C6FECA03-0CEB-4F9E-B554-64684DD1570A}" type="pres">
      <dgm:prSet presAssocID="{8393D82A-12CD-4A69-8C48-0F86C0F10300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1F67281D-892E-406C-8DDD-E1C65B604130}" type="pres">
      <dgm:prSet presAssocID="{8393D82A-12CD-4A69-8C48-0F86C0F10300}" presName="rect2ChTx" presStyleLbl="alignAcc1" presStyleIdx="3" presStyleCnt="4">
        <dgm:presLayoutVars>
          <dgm:bulletEnabled val="1"/>
        </dgm:presLayoutVars>
      </dgm:prSet>
      <dgm:spPr/>
    </dgm:pt>
    <dgm:pt modelId="{D63DE9E6-EDE5-4B92-BEEF-B43FFB2CD779}" type="pres">
      <dgm:prSet presAssocID="{03BBECC5-DA7E-45CB-872A-F325FB62EE4D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0774DA63-E7AD-4DE0-9530-5353F311A153}" type="pres">
      <dgm:prSet presAssocID="{03BBECC5-DA7E-45CB-872A-F325FB62EE4D}" presName="rect3ChTx" presStyleLbl="alignAcc1" presStyleIdx="3" presStyleCnt="4">
        <dgm:presLayoutVars>
          <dgm:bulletEnabled val="1"/>
        </dgm:presLayoutVars>
      </dgm:prSet>
      <dgm:spPr/>
    </dgm:pt>
    <dgm:pt modelId="{804EF0C5-DFDD-4F29-8C73-525704B22321}" type="pres">
      <dgm:prSet presAssocID="{6126D6E8-3BF6-46A0-A8F4-0745F65DFC5E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B3535620-1617-4205-976F-E6679B8AFCFF}" type="pres">
      <dgm:prSet presAssocID="{6126D6E8-3BF6-46A0-A8F4-0745F65DFC5E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CA83461D-2029-4ABB-87CD-DDA82F2D1D2E}" type="presOf" srcId="{818E4BA7-C4CF-4020-959D-4800A95BB4CA}" destId="{1F67281D-892E-406C-8DDD-E1C65B604130}" srcOrd="0" destOrd="0" presId="urn:microsoft.com/office/officeart/2005/8/layout/target3"/>
    <dgm:cxn modelId="{E8DF5D35-568D-4AAB-8EB0-916A4BB63A49}" type="presOf" srcId="{03BBECC5-DA7E-45CB-872A-F325FB62EE4D}" destId="{8511EA03-7B8A-4582-A719-C4F33EF79016}" srcOrd="0" destOrd="0" presId="urn:microsoft.com/office/officeart/2005/8/layout/target3"/>
    <dgm:cxn modelId="{2CA9663B-91C8-47B0-A52C-5082792F0D7D}" srcId="{8393D82A-12CD-4A69-8C48-0F86C0F10300}" destId="{818E4BA7-C4CF-4020-959D-4800A95BB4CA}" srcOrd="0" destOrd="0" parTransId="{288A5E33-20A2-4850-B1E1-B58BB12328B0}" sibTransId="{AA2150E1-DC2F-4AA3-BDCD-9940CC5921BA}"/>
    <dgm:cxn modelId="{EA78D33D-C168-4D67-B35F-890290EA81AA}" srcId="{2AE73DC0-A99C-4283-B85E-1C143661F351}" destId="{BFD22DEA-BEB1-41CF-8460-0123477FDE9A}" srcOrd="0" destOrd="0" parTransId="{7552BCC7-A962-46AE-817F-7F71DFEB7517}" sibTransId="{9E4DB197-2A3B-4794-A45C-9C80B6F4B2C7}"/>
    <dgm:cxn modelId="{957D0D3F-97AE-4516-8E48-81502B7C5C2F}" type="presOf" srcId="{03BBECC5-DA7E-45CB-872A-F325FB62EE4D}" destId="{D63DE9E6-EDE5-4B92-BEEF-B43FFB2CD779}" srcOrd="1" destOrd="0" presId="urn:microsoft.com/office/officeart/2005/8/layout/target3"/>
    <dgm:cxn modelId="{1CB3903F-4C15-4344-9228-405D7B1AFB12}" type="presOf" srcId="{6126D6E8-3BF6-46A0-A8F4-0745F65DFC5E}" destId="{804EF0C5-DFDD-4F29-8C73-525704B22321}" srcOrd="1" destOrd="0" presId="urn:microsoft.com/office/officeart/2005/8/layout/target3"/>
    <dgm:cxn modelId="{AD4E1D42-DD6B-43F1-9617-3D6C43A62E92}" type="presOf" srcId="{BFD22DEA-BEB1-41CF-8460-0123477FDE9A}" destId="{02C80CBD-7927-4357-A412-FBA7FC39C521}" srcOrd="1" destOrd="0" presId="urn:microsoft.com/office/officeart/2005/8/layout/target3"/>
    <dgm:cxn modelId="{31AA9743-2C39-45F4-A154-3DAF75E01008}" srcId="{2AE73DC0-A99C-4283-B85E-1C143661F351}" destId="{03BBECC5-DA7E-45CB-872A-F325FB62EE4D}" srcOrd="2" destOrd="0" parTransId="{9884B49A-3616-4810-8FE6-9DA06B89BC46}" sibTransId="{F87C20C5-6604-44E0-A80B-D2E0407C955D}"/>
    <dgm:cxn modelId="{65E1A665-C235-4590-BD2E-88B4BD986929}" type="presOf" srcId="{8393D82A-12CD-4A69-8C48-0F86C0F10300}" destId="{C6FECA03-0CEB-4F9E-B554-64684DD1570A}" srcOrd="1" destOrd="0" presId="urn:microsoft.com/office/officeart/2005/8/layout/target3"/>
    <dgm:cxn modelId="{059D4368-169F-4477-8D54-C9C038FC217B}" srcId="{8393D82A-12CD-4A69-8C48-0F86C0F10300}" destId="{5D93A610-515C-4A03-A556-CB2AE2248579}" srcOrd="1" destOrd="0" parTransId="{0988F695-7DD8-4EDF-BD69-4E088D0546DD}" sibTransId="{E17E69CD-C676-4CEC-B43E-33464B267852}"/>
    <dgm:cxn modelId="{EB39307C-F243-4942-8E11-99834DB4D515}" type="presOf" srcId="{BFD22DEA-BEB1-41CF-8460-0123477FDE9A}" destId="{A7387966-1D20-4BF5-8706-6C738032B1BF}" srcOrd="0" destOrd="0" presId="urn:microsoft.com/office/officeart/2005/8/layout/target3"/>
    <dgm:cxn modelId="{559A208E-7B82-4DCA-9A05-FA1251545F91}" srcId="{2AE73DC0-A99C-4283-B85E-1C143661F351}" destId="{8393D82A-12CD-4A69-8C48-0F86C0F10300}" srcOrd="1" destOrd="0" parTransId="{5DD23E56-6849-4B7F-9FAC-5B0986B648D5}" sibTransId="{490885CB-2C71-4ED9-AFEF-4DD5422A0829}"/>
    <dgm:cxn modelId="{76214EA3-AAD8-430D-8EE5-DEABE95355E5}" type="presOf" srcId="{2AE73DC0-A99C-4283-B85E-1C143661F351}" destId="{1113587D-929C-4E72-8FC1-5AA3272757C1}" srcOrd="0" destOrd="0" presId="urn:microsoft.com/office/officeart/2005/8/layout/target3"/>
    <dgm:cxn modelId="{B1E262D6-7E66-4132-82D9-A795CAF99FDC}" type="presOf" srcId="{6126D6E8-3BF6-46A0-A8F4-0745F65DFC5E}" destId="{55DC3EE9-5AB4-4E98-82F5-BFA1AE61DC95}" srcOrd="0" destOrd="0" presId="urn:microsoft.com/office/officeart/2005/8/layout/target3"/>
    <dgm:cxn modelId="{35F44DE4-3C14-49E7-B936-E31C8F8DF08A}" srcId="{2AE73DC0-A99C-4283-B85E-1C143661F351}" destId="{6126D6E8-3BF6-46A0-A8F4-0745F65DFC5E}" srcOrd="3" destOrd="0" parTransId="{4D1C5DB5-6A44-4DEA-A131-615A923C8682}" sibTransId="{A3AC266B-E1CC-4E4C-BF43-C621C1A1E7F8}"/>
    <dgm:cxn modelId="{7F9CC4EC-B0CF-421E-8F6B-F9BCA9413354}" type="presOf" srcId="{8393D82A-12CD-4A69-8C48-0F86C0F10300}" destId="{A6168FB2-0DB2-43C9-8F94-1558167E0081}" srcOrd="0" destOrd="0" presId="urn:microsoft.com/office/officeart/2005/8/layout/target3"/>
    <dgm:cxn modelId="{9FFB8BF4-6ECA-428C-9E7E-EF4B7C8B8A08}" type="presOf" srcId="{5D93A610-515C-4A03-A556-CB2AE2248579}" destId="{1F67281D-892E-406C-8DDD-E1C65B604130}" srcOrd="0" destOrd="1" presId="urn:microsoft.com/office/officeart/2005/8/layout/target3"/>
    <dgm:cxn modelId="{CDC13959-F4EC-4F92-AC98-EEE952147C53}" type="presParOf" srcId="{1113587D-929C-4E72-8FC1-5AA3272757C1}" destId="{C36F0A39-9D60-440D-8CF1-5E3FA9D8B778}" srcOrd="0" destOrd="0" presId="urn:microsoft.com/office/officeart/2005/8/layout/target3"/>
    <dgm:cxn modelId="{B21F0E26-5373-4348-BCF7-83F94F4F9B3E}" type="presParOf" srcId="{1113587D-929C-4E72-8FC1-5AA3272757C1}" destId="{EC140049-2EDB-4C6F-A90A-F91694EC5CC8}" srcOrd="1" destOrd="0" presId="urn:microsoft.com/office/officeart/2005/8/layout/target3"/>
    <dgm:cxn modelId="{9762F780-B308-4D65-9E7F-3279E1DCC6F5}" type="presParOf" srcId="{1113587D-929C-4E72-8FC1-5AA3272757C1}" destId="{A7387966-1D20-4BF5-8706-6C738032B1BF}" srcOrd="2" destOrd="0" presId="urn:microsoft.com/office/officeart/2005/8/layout/target3"/>
    <dgm:cxn modelId="{EE8B8FAA-5963-427E-98B2-A0C7D3964D4E}" type="presParOf" srcId="{1113587D-929C-4E72-8FC1-5AA3272757C1}" destId="{016829B8-0D3B-4CF8-990B-03169AA0A1B6}" srcOrd="3" destOrd="0" presId="urn:microsoft.com/office/officeart/2005/8/layout/target3"/>
    <dgm:cxn modelId="{E6329A78-17DD-4B00-9147-3B1A1FCF2D63}" type="presParOf" srcId="{1113587D-929C-4E72-8FC1-5AA3272757C1}" destId="{488C551D-E685-4B8D-8AB6-5CF5832DE031}" srcOrd="4" destOrd="0" presId="urn:microsoft.com/office/officeart/2005/8/layout/target3"/>
    <dgm:cxn modelId="{A9666006-548A-4F29-A196-45CC27D084FD}" type="presParOf" srcId="{1113587D-929C-4E72-8FC1-5AA3272757C1}" destId="{A6168FB2-0DB2-43C9-8F94-1558167E0081}" srcOrd="5" destOrd="0" presId="urn:microsoft.com/office/officeart/2005/8/layout/target3"/>
    <dgm:cxn modelId="{5FC3E44F-AE83-4F6F-A5F0-3486AA5592BD}" type="presParOf" srcId="{1113587D-929C-4E72-8FC1-5AA3272757C1}" destId="{1AA751ED-1677-4053-9E1B-22ADED79A83C}" srcOrd="6" destOrd="0" presId="urn:microsoft.com/office/officeart/2005/8/layout/target3"/>
    <dgm:cxn modelId="{E6019223-D85D-436D-A91E-C224F7A8F61D}" type="presParOf" srcId="{1113587D-929C-4E72-8FC1-5AA3272757C1}" destId="{D4950513-AD02-40F2-B722-ACDC31920FFB}" srcOrd="7" destOrd="0" presId="urn:microsoft.com/office/officeart/2005/8/layout/target3"/>
    <dgm:cxn modelId="{C73ABB84-98EF-4D3F-A2DB-239D40BC937E}" type="presParOf" srcId="{1113587D-929C-4E72-8FC1-5AA3272757C1}" destId="{8511EA03-7B8A-4582-A719-C4F33EF79016}" srcOrd="8" destOrd="0" presId="urn:microsoft.com/office/officeart/2005/8/layout/target3"/>
    <dgm:cxn modelId="{3BCAE59D-2429-4D08-B82F-4195586ACAD2}" type="presParOf" srcId="{1113587D-929C-4E72-8FC1-5AA3272757C1}" destId="{72EA9C30-F160-4604-85DC-EF6CFFF75137}" srcOrd="9" destOrd="0" presId="urn:microsoft.com/office/officeart/2005/8/layout/target3"/>
    <dgm:cxn modelId="{2DE51739-9835-4912-A7F9-5410C99B8457}" type="presParOf" srcId="{1113587D-929C-4E72-8FC1-5AA3272757C1}" destId="{E7BFB145-48B3-41F8-BC7D-7FD3CE3E2386}" srcOrd="10" destOrd="0" presId="urn:microsoft.com/office/officeart/2005/8/layout/target3"/>
    <dgm:cxn modelId="{31F306CA-22A2-49C9-8E0B-7BF670BCA4A5}" type="presParOf" srcId="{1113587D-929C-4E72-8FC1-5AA3272757C1}" destId="{55DC3EE9-5AB4-4E98-82F5-BFA1AE61DC95}" srcOrd="11" destOrd="0" presId="urn:microsoft.com/office/officeart/2005/8/layout/target3"/>
    <dgm:cxn modelId="{783836BD-E61E-488A-AD0F-FE9327187312}" type="presParOf" srcId="{1113587D-929C-4E72-8FC1-5AA3272757C1}" destId="{02C80CBD-7927-4357-A412-FBA7FC39C521}" srcOrd="12" destOrd="0" presId="urn:microsoft.com/office/officeart/2005/8/layout/target3"/>
    <dgm:cxn modelId="{34FF7166-8EB8-489B-A56A-B891E34A10AA}" type="presParOf" srcId="{1113587D-929C-4E72-8FC1-5AA3272757C1}" destId="{6ECFE776-7D62-4383-85DD-5A7C5AB9B8C1}" srcOrd="13" destOrd="0" presId="urn:microsoft.com/office/officeart/2005/8/layout/target3"/>
    <dgm:cxn modelId="{1A200449-9155-41F8-9FE0-E60BABA039E4}" type="presParOf" srcId="{1113587D-929C-4E72-8FC1-5AA3272757C1}" destId="{C6FECA03-0CEB-4F9E-B554-64684DD1570A}" srcOrd="14" destOrd="0" presId="urn:microsoft.com/office/officeart/2005/8/layout/target3"/>
    <dgm:cxn modelId="{5F23E6DF-2082-4437-BD2D-4D806416A79A}" type="presParOf" srcId="{1113587D-929C-4E72-8FC1-5AA3272757C1}" destId="{1F67281D-892E-406C-8DDD-E1C65B604130}" srcOrd="15" destOrd="0" presId="urn:microsoft.com/office/officeart/2005/8/layout/target3"/>
    <dgm:cxn modelId="{F4E2284E-DB7E-4B9B-AEEB-6FB8364591B4}" type="presParOf" srcId="{1113587D-929C-4E72-8FC1-5AA3272757C1}" destId="{D63DE9E6-EDE5-4B92-BEEF-B43FFB2CD779}" srcOrd="16" destOrd="0" presId="urn:microsoft.com/office/officeart/2005/8/layout/target3"/>
    <dgm:cxn modelId="{C32793AB-8FCF-43BF-986B-92EA9EF1B213}" type="presParOf" srcId="{1113587D-929C-4E72-8FC1-5AA3272757C1}" destId="{0774DA63-E7AD-4DE0-9530-5353F311A153}" srcOrd="17" destOrd="0" presId="urn:microsoft.com/office/officeart/2005/8/layout/target3"/>
    <dgm:cxn modelId="{B510F895-58A1-4477-9D2A-43C2CD261859}" type="presParOf" srcId="{1113587D-929C-4E72-8FC1-5AA3272757C1}" destId="{804EF0C5-DFDD-4F29-8C73-525704B22321}" srcOrd="18" destOrd="0" presId="urn:microsoft.com/office/officeart/2005/8/layout/target3"/>
    <dgm:cxn modelId="{C7212961-8316-4382-8EBD-B304E3F5E2F8}" type="presParOf" srcId="{1113587D-929C-4E72-8FC1-5AA3272757C1}" destId="{B3535620-1617-4205-976F-E6679B8AFCF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46431E-4233-435F-9800-19A0EB63049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35209E-1954-49F9-92CF-4C5064D2E8A7}">
      <dgm:prSet custT="1"/>
      <dgm:spPr/>
      <dgm:t>
        <a:bodyPr/>
        <a:lstStyle/>
        <a:p>
          <a:r>
            <a:rPr lang="en-US" sz="1800" dirty="0"/>
            <a:t>Objectives:</a:t>
          </a:r>
        </a:p>
      </dgm:t>
    </dgm:pt>
    <dgm:pt modelId="{C1C60F33-B68F-4003-9F81-3567FB2C77FE}" type="parTrans" cxnId="{4DC8BAD3-7712-4F19-9D82-BFB32CADBF87}">
      <dgm:prSet/>
      <dgm:spPr/>
      <dgm:t>
        <a:bodyPr/>
        <a:lstStyle/>
        <a:p>
          <a:endParaRPr lang="en-US"/>
        </a:p>
      </dgm:t>
    </dgm:pt>
    <dgm:pt modelId="{5D7C9CC2-C94F-4DF6-AB46-BCA4CAF70B89}" type="sibTrans" cxnId="{4DC8BAD3-7712-4F19-9D82-BFB32CADBF87}">
      <dgm:prSet/>
      <dgm:spPr/>
      <dgm:t>
        <a:bodyPr/>
        <a:lstStyle/>
        <a:p>
          <a:endParaRPr lang="en-US"/>
        </a:p>
      </dgm:t>
    </dgm:pt>
    <dgm:pt modelId="{942DDD79-5269-4318-AF37-BF935F8E3F88}">
      <dgm:prSet custT="1"/>
      <dgm:spPr/>
      <dgm:t>
        <a:bodyPr/>
        <a:lstStyle/>
        <a:p>
          <a:r>
            <a:rPr lang="en-US" sz="1200" b="1"/>
            <a:t>Primary objective</a:t>
          </a:r>
          <a:r>
            <a:rPr lang="en-US" sz="1200"/>
            <a:t>: Determine the lowest serum testosterone level  with a clinically relevant impact on time to androgen independent progression (AIP)/Castrate Resistant Prostate Cancer (CRPC)</a:t>
          </a:r>
          <a:endParaRPr lang="en-US" sz="1200" dirty="0"/>
        </a:p>
      </dgm:t>
    </dgm:pt>
    <dgm:pt modelId="{94D66239-201C-4CB4-A997-5364307B4049}" type="parTrans" cxnId="{4B7165E1-DF2E-4436-B54E-D2DC2BFBCCC1}">
      <dgm:prSet/>
      <dgm:spPr/>
      <dgm:t>
        <a:bodyPr/>
        <a:lstStyle/>
        <a:p>
          <a:endParaRPr lang="en-US"/>
        </a:p>
      </dgm:t>
    </dgm:pt>
    <dgm:pt modelId="{C6A25431-4940-40C7-8BD6-A3ABB718B2D1}" type="sibTrans" cxnId="{4B7165E1-DF2E-4436-B54E-D2DC2BFBCCC1}">
      <dgm:prSet/>
      <dgm:spPr/>
      <dgm:t>
        <a:bodyPr/>
        <a:lstStyle/>
        <a:p>
          <a:endParaRPr lang="en-US"/>
        </a:p>
      </dgm:t>
    </dgm:pt>
    <dgm:pt modelId="{07EF1562-CCB7-4FA2-AF32-28624B2DC097}">
      <dgm:prSet custT="1"/>
      <dgm:spPr/>
      <dgm:t>
        <a:bodyPr/>
        <a:lstStyle/>
        <a:p>
          <a:r>
            <a:rPr lang="en-US" sz="1200" b="1"/>
            <a:t>Secondary objective</a:t>
          </a:r>
          <a:r>
            <a:rPr lang="en-US" sz="1200"/>
            <a:t>: Evaluate the effect of continuing bicalutamide with GnRH agonists on castration escapes</a:t>
          </a:r>
          <a:endParaRPr lang="en-US" sz="1200" dirty="0"/>
        </a:p>
      </dgm:t>
    </dgm:pt>
    <dgm:pt modelId="{96A49F16-FFBD-4556-901D-822D2475952D}" type="parTrans" cxnId="{66EBC4F2-C981-4CE5-85CA-6D6ED325426F}">
      <dgm:prSet/>
      <dgm:spPr/>
      <dgm:t>
        <a:bodyPr/>
        <a:lstStyle/>
        <a:p>
          <a:endParaRPr lang="en-US"/>
        </a:p>
      </dgm:t>
    </dgm:pt>
    <dgm:pt modelId="{99A42DF3-6BB5-460F-867D-84C09A75CA73}" type="sibTrans" cxnId="{66EBC4F2-C981-4CE5-85CA-6D6ED325426F}">
      <dgm:prSet/>
      <dgm:spPr/>
      <dgm:t>
        <a:bodyPr/>
        <a:lstStyle/>
        <a:p>
          <a:endParaRPr lang="en-US"/>
        </a:p>
      </dgm:t>
    </dgm:pt>
    <dgm:pt modelId="{02412FA7-3B79-4441-B4B8-7AE6112A09E0}">
      <dgm:prSet custT="1"/>
      <dgm:spPr/>
      <dgm:t>
        <a:bodyPr/>
        <a:lstStyle/>
        <a:p>
          <a:endParaRPr lang="en-US" sz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FC88185-B880-40A5-92F8-8F0A9D442C3C}" type="parTrans" cxnId="{682D2043-16A6-4009-BDA3-4B1C53F5A43D}">
      <dgm:prSet/>
      <dgm:spPr/>
      <dgm:t>
        <a:bodyPr/>
        <a:lstStyle/>
        <a:p>
          <a:endParaRPr lang="en-US"/>
        </a:p>
      </dgm:t>
    </dgm:pt>
    <dgm:pt modelId="{7C334BD0-454F-42CB-BA84-32DB6D358DA2}" type="sibTrans" cxnId="{682D2043-16A6-4009-BDA3-4B1C53F5A43D}">
      <dgm:prSet/>
      <dgm:spPr/>
      <dgm:t>
        <a:bodyPr/>
        <a:lstStyle/>
        <a:p>
          <a:endParaRPr lang="en-US"/>
        </a:p>
      </dgm:t>
    </dgm:pt>
    <dgm:pt modelId="{CD6D0145-EA35-4DCA-B0DA-7F2CDAD86D4E}" type="pres">
      <dgm:prSet presAssocID="{B146431E-4233-435F-9800-19A0EB630497}" presName="linear" presStyleCnt="0">
        <dgm:presLayoutVars>
          <dgm:animLvl val="lvl"/>
          <dgm:resizeHandles val="exact"/>
        </dgm:presLayoutVars>
      </dgm:prSet>
      <dgm:spPr/>
    </dgm:pt>
    <dgm:pt modelId="{78FEC6E3-3DB2-42BE-9A86-F5041682D50A}" type="pres">
      <dgm:prSet presAssocID="{E235209E-1954-49F9-92CF-4C5064D2E8A7}" presName="parentText" presStyleLbl="node1" presStyleIdx="0" presStyleCnt="1" custLinFactNeighborY="-990">
        <dgm:presLayoutVars>
          <dgm:chMax val="0"/>
          <dgm:bulletEnabled val="1"/>
        </dgm:presLayoutVars>
      </dgm:prSet>
      <dgm:spPr/>
    </dgm:pt>
    <dgm:pt modelId="{803D268C-D7FC-481B-B0CA-F2BB83B0C36A}" type="pres">
      <dgm:prSet presAssocID="{E235209E-1954-49F9-92CF-4C5064D2E8A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9FD421-8BBD-4C6B-9E52-5756BB1C4FBB}" type="presOf" srcId="{02412FA7-3B79-4441-B4B8-7AE6112A09E0}" destId="{803D268C-D7FC-481B-B0CA-F2BB83B0C36A}" srcOrd="0" destOrd="1" presId="urn:microsoft.com/office/officeart/2005/8/layout/vList2"/>
    <dgm:cxn modelId="{682D2043-16A6-4009-BDA3-4B1C53F5A43D}" srcId="{E235209E-1954-49F9-92CF-4C5064D2E8A7}" destId="{02412FA7-3B79-4441-B4B8-7AE6112A09E0}" srcOrd="1" destOrd="0" parTransId="{8FC88185-B880-40A5-92F8-8F0A9D442C3C}" sibTransId="{7C334BD0-454F-42CB-BA84-32DB6D358DA2}"/>
    <dgm:cxn modelId="{35F54149-AAEA-4DE5-AC14-9E562F71B940}" type="presOf" srcId="{07EF1562-CCB7-4FA2-AF32-28624B2DC097}" destId="{803D268C-D7FC-481B-B0CA-F2BB83B0C36A}" srcOrd="0" destOrd="2" presId="urn:microsoft.com/office/officeart/2005/8/layout/vList2"/>
    <dgm:cxn modelId="{ED8E958C-B773-4B0C-9B9E-0ADB904704BF}" type="presOf" srcId="{942DDD79-5269-4318-AF37-BF935F8E3F88}" destId="{803D268C-D7FC-481B-B0CA-F2BB83B0C36A}" srcOrd="0" destOrd="0" presId="urn:microsoft.com/office/officeart/2005/8/layout/vList2"/>
    <dgm:cxn modelId="{D8629F96-8ADA-4450-BC18-51771F15411B}" type="presOf" srcId="{E235209E-1954-49F9-92CF-4C5064D2E8A7}" destId="{78FEC6E3-3DB2-42BE-9A86-F5041682D50A}" srcOrd="0" destOrd="0" presId="urn:microsoft.com/office/officeart/2005/8/layout/vList2"/>
    <dgm:cxn modelId="{A207FBB7-13F7-4A62-8459-87D95187B7D8}" type="presOf" srcId="{B146431E-4233-435F-9800-19A0EB630497}" destId="{CD6D0145-EA35-4DCA-B0DA-7F2CDAD86D4E}" srcOrd="0" destOrd="0" presId="urn:microsoft.com/office/officeart/2005/8/layout/vList2"/>
    <dgm:cxn modelId="{4DC8BAD3-7712-4F19-9D82-BFB32CADBF87}" srcId="{B146431E-4233-435F-9800-19A0EB630497}" destId="{E235209E-1954-49F9-92CF-4C5064D2E8A7}" srcOrd="0" destOrd="0" parTransId="{C1C60F33-B68F-4003-9F81-3567FB2C77FE}" sibTransId="{5D7C9CC2-C94F-4DF6-AB46-BCA4CAF70B89}"/>
    <dgm:cxn modelId="{4B7165E1-DF2E-4436-B54E-D2DC2BFBCCC1}" srcId="{E235209E-1954-49F9-92CF-4C5064D2E8A7}" destId="{942DDD79-5269-4318-AF37-BF935F8E3F88}" srcOrd="0" destOrd="0" parTransId="{94D66239-201C-4CB4-A997-5364307B4049}" sibTransId="{C6A25431-4940-40C7-8BD6-A3ABB718B2D1}"/>
    <dgm:cxn modelId="{66EBC4F2-C981-4CE5-85CA-6D6ED325426F}" srcId="{E235209E-1954-49F9-92CF-4C5064D2E8A7}" destId="{07EF1562-CCB7-4FA2-AF32-28624B2DC097}" srcOrd="2" destOrd="0" parTransId="{96A49F16-FFBD-4556-901D-822D2475952D}" sibTransId="{99A42DF3-6BB5-460F-867D-84C09A75CA73}"/>
    <dgm:cxn modelId="{14C6F40A-8983-4A8C-8DBA-7D5C0E591D95}" type="presParOf" srcId="{CD6D0145-EA35-4DCA-B0DA-7F2CDAD86D4E}" destId="{78FEC6E3-3DB2-42BE-9A86-F5041682D50A}" srcOrd="0" destOrd="0" presId="urn:microsoft.com/office/officeart/2005/8/layout/vList2"/>
    <dgm:cxn modelId="{047DC166-F3CE-45AD-A70D-EBDCE5898BB6}" type="presParOf" srcId="{CD6D0145-EA35-4DCA-B0DA-7F2CDAD86D4E}" destId="{803D268C-D7FC-481B-B0CA-F2BB83B0C3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7B7D85-8EE9-4F2E-BC4F-F7A9325CBB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8A1885-262B-46D5-8470-D0515242D9B8}">
      <dgm:prSet/>
      <dgm:spPr/>
      <dgm:t>
        <a:bodyPr/>
        <a:lstStyle/>
        <a:p>
          <a:r>
            <a:rPr lang="en-US" dirty="0"/>
            <a:t>Testosterone Analysis of 3 Consecutive Measurements at 6-Month Intervals</a:t>
          </a:r>
        </a:p>
      </dgm:t>
    </dgm:pt>
    <dgm:pt modelId="{63DF2C95-6A8B-4AB9-905C-20C2F286D4FE}" type="parTrans" cxnId="{C75F7FE1-A13E-4ACB-A504-7E5016CF0E95}">
      <dgm:prSet/>
      <dgm:spPr/>
      <dgm:t>
        <a:bodyPr/>
        <a:lstStyle/>
        <a:p>
          <a:endParaRPr lang="en-US"/>
        </a:p>
      </dgm:t>
    </dgm:pt>
    <dgm:pt modelId="{35F78462-B4A0-4845-9C61-64AEBE8CC03E}" type="sibTrans" cxnId="{C75F7FE1-A13E-4ACB-A504-7E5016CF0E95}">
      <dgm:prSet/>
      <dgm:spPr/>
      <dgm:t>
        <a:bodyPr/>
        <a:lstStyle/>
        <a:p>
          <a:endParaRPr lang="en-US"/>
        </a:p>
      </dgm:t>
    </dgm:pt>
    <dgm:pt modelId="{DD873018-0A54-460F-8C3D-71599C68C5DB}" type="pres">
      <dgm:prSet presAssocID="{DD7B7D85-8EE9-4F2E-BC4F-F7A9325CBBE5}" presName="linear" presStyleCnt="0">
        <dgm:presLayoutVars>
          <dgm:animLvl val="lvl"/>
          <dgm:resizeHandles val="exact"/>
        </dgm:presLayoutVars>
      </dgm:prSet>
      <dgm:spPr/>
    </dgm:pt>
    <dgm:pt modelId="{E60D71A5-67B5-4193-864F-E74ECC2CD79D}" type="pres">
      <dgm:prSet presAssocID="{AF8A1885-262B-46D5-8470-D0515242D9B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CD14BAE-D393-4EF4-A214-82C35A4553DF}" type="presOf" srcId="{AF8A1885-262B-46D5-8470-D0515242D9B8}" destId="{E60D71A5-67B5-4193-864F-E74ECC2CD79D}" srcOrd="0" destOrd="0" presId="urn:microsoft.com/office/officeart/2005/8/layout/vList2"/>
    <dgm:cxn modelId="{C75F7FE1-A13E-4ACB-A504-7E5016CF0E95}" srcId="{DD7B7D85-8EE9-4F2E-BC4F-F7A9325CBBE5}" destId="{AF8A1885-262B-46D5-8470-D0515242D9B8}" srcOrd="0" destOrd="0" parTransId="{63DF2C95-6A8B-4AB9-905C-20C2F286D4FE}" sibTransId="{35F78462-B4A0-4845-9C61-64AEBE8CC03E}"/>
    <dgm:cxn modelId="{9746CBEB-BC3D-4FC9-80B5-4D7F6456CFD7}" type="presOf" srcId="{DD7B7D85-8EE9-4F2E-BC4F-F7A9325CBBE5}" destId="{DD873018-0A54-460F-8C3D-71599C68C5DB}" srcOrd="0" destOrd="0" presId="urn:microsoft.com/office/officeart/2005/8/layout/vList2"/>
    <dgm:cxn modelId="{1F4E21DE-14F0-45A9-A62C-D26A8ACA94FC}" type="presParOf" srcId="{DD873018-0A54-460F-8C3D-71599C68C5DB}" destId="{E60D71A5-67B5-4193-864F-E74ECC2CD7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6C5E09-B365-491E-8BEB-DD82580B3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E37629-301F-4681-829D-FC1F1899A7FB}">
      <dgm:prSet/>
      <dgm:spPr/>
      <dgm:t>
        <a:bodyPr/>
        <a:lstStyle/>
        <a:p>
          <a:r>
            <a:rPr lang="en-US" dirty="0"/>
            <a:t>Conclusion</a:t>
          </a:r>
        </a:p>
      </dgm:t>
    </dgm:pt>
    <dgm:pt modelId="{C0BD3D46-9305-4C9C-A04E-E56B30F15ADC}" type="parTrans" cxnId="{7288052C-BA98-4B77-9329-D26618A74136}">
      <dgm:prSet/>
      <dgm:spPr/>
      <dgm:t>
        <a:bodyPr/>
        <a:lstStyle/>
        <a:p>
          <a:endParaRPr lang="en-US"/>
        </a:p>
      </dgm:t>
    </dgm:pt>
    <dgm:pt modelId="{4E273B19-B9AC-496E-B430-31454B90CDCC}" type="sibTrans" cxnId="{7288052C-BA98-4B77-9329-D26618A74136}">
      <dgm:prSet/>
      <dgm:spPr/>
      <dgm:t>
        <a:bodyPr/>
        <a:lstStyle/>
        <a:p>
          <a:endParaRPr lang="en-US"/>
        </a:p>
      </dgm:t>
    </dgm:pt>
    <dgm:pt modelId="{00FD4672-53E5-4247-AFF2-D44C758ACC51}">
      <dgm:prSet/>
      <dgm:spPr/>
      <dgm:t>
        <a:bodyPr/>
        <a:lstStyle/>
        <a:p>
          <a:r>
            <a:rPr lang="en-US" dirty="0"/>
            <a:t>Monitoring testosterone is an important part of clinical practice when evaluating effects of hormonal therapy</a:t>
          </a:r>
        </a:p>
      </dgm:t>
    </dgm:pt>
    <dgm:pt modelId="{79910E27-28E4-4EE8-85A2-01DB09BDC59A}" type="parTrans" cxnId="{9BC668C8-E312-49CE-984A-C85E1ABCE728}">
      <dgm:prSet/>
      <dgm:spPr/>
      <dgm:t>
        <a:bodyPr/>
        <a:lstStyle/>
        <a:p>
          <a:endParaRPr lang="en-US"/>
        </a:p>
      </dgm:t>
    </dgm:pt>
    <dgm:pt modelId="{4CFC0B0E-51DB-4648-857A-310B37937218}" type="sibTrans" cxnId="{9BC668C8-E312-49CE-984A-C85E1ABCE728}">
      <dgm:prSet/>
      <dgm:spPr/>
      <dgm:t>
        <a:bodyPr/>
        <a:lstStyle/>
        <a:p>
          <a:endParaRPr lang="en-US"/>
        </a:p>
      </dgm:t>
    </dgm:pt>
    <dgm:pt modelId="{3031109D-B056-479D-B694-A0AE039B99D7}">
      <dgm:prSet/>
      <dgm:spPr/>
      <dgm:t>
        <a:bodyPr/>
        <a:lstStyle/>
        <a:p>
          <a:r>
            <a:rPr lang="en-US" dirty="0"/>
            <a:t>There is a need to routinely evaluate testosterone level when initiating and following ADT</a:t>
          </a:r>
        </a:p>
      </dgm:t>
    </dgm:pt>
    <dgm:pt modelId="{9E78944E-13D0-4E79-9E7C-D28B8F07668A}" type="parTrans" cxnId="{E4CA1039-3A10-4E23-9B11-DFDE82607EFA}">
      <dgm:prSet/>
      <dgm:spPr/>
      <dgm:t>
        <a:bodyPr/>
        <a:lstStyle/>
        <a:p>
          <a:endParaRPr lang="en-US"/>
        </a:p>
      </dgm:t>
    </dgm:pt>
    <dgm:pt modelId="{5727FA58-5B6B-4DE2-89BB-02E7717155F1}" type="sibTrans" cxnId="{E4CA1039-3A10-4E23-9B11-DFDE82607EFA}">
      <dgm:prSet/>
      <dgm:spPr/>
      <dgm:t>
        <a:bodyPr/>
        <a:lstStyle/>
        <a:p>
          <a:endParaRPr lang="en-US"/>
        </a:p>
      </dgm:t>
    </dgm:pt>
    <dgm:pt modelId="{25AC9C89-5031-429F-B121-137C5C135B54}">
      <dgm:prSet/>
      <dgm:spPr/>
      <dgm:t>
        <a:bodyPr/>
        <a:lstStyle/>
        <a:p>
          <a:r>
            <a:rPr lang="en-US" dirty="0"/>
            <a:t>To obtain maximal androgen blockade, following a patient’s testosterone levels would allow redosing the LHRH agonists accordingly</a:t>
          </a:r>
        </a:p>
      </dgm:t>
    </dgm:pt>
    <dgm:pt modelId="{7A85C793-323E-4A19-A56B-0ECD41B01BC2}" type="parTrans" cxnId="{9EE28983-4681-43D7-A683-7358EBFADDCF}">
      <dgm:prSet/>
      <dgm:spPr/>
      <dgm:t>
        <a:bodyPr/>
        <a:lstStyle/>
        <a:p>
          <a:endParaRPr lang="en-US"/>
        </a:p>
      </dgm:t>
    </dgm:pt>
    <dgm:pt modelId="{DE86D280-E847-456A-A274-1715C69C1391}" type="sibTrans" cxnId="{9EE28983-4681-43D7-A683-7358EBFADDCF}">
      <dgm:prSet/>
      <dgm:spPr/>
      <dgm:t>
        <a:bodyPr/>
        <a:lstStyle/>
        <a:p>
          <a:endParaRPr lang="en-US"/>
        </a:p>
      </dgm:t>
    </dgm:pt>
    <dgm:pt modelId="{1ED90D10-837A-41A9-AF7D-4E55C5BE9F7E}">
      <dgm:prSet/>
      <dgm:spPr/>
      <dgm:t>
        <a:bodyPr/>
        <a:lstStyle/>
        <a:p>
          <a:endParaRPr lang="en-US" dirty="0"/>
        </a:p>
      </dgm:t>
    </dgm:pt>
    <dgm:pt modelId="{6860B0F2-A22B-4FCB-B9F7-4E40D5CD2679}" type="parTrans" cxnId="{71242135-8F89-4F80-8398-28A163E7BC18}">
      <dgm:prSet/>
      <dgm:spPr/>
      <dgm:t>
        <a:bodyPr/>
        <a:lstStyle/>
        <a:p>
          <a:endParaRPr lang="en-US"/>
        </a:p>
      </dgm:t>
    </dgm:pt>
    <dgm:pt modelId="{FEBBDEB1-348E-4F0A-9F74-61599B52CC0F}" type="sibTrans" cxnId="{71242135-8F89-4F80-8398-28A163E7BC18}">
      <dgm:prSet/>
      <dgm:spPr/>
      <dgm:t>
        <a:bodyPr/>
        <a:lstStyle/>
        <a:p>
          <a:endParaRPr lang="en-US"/>
        </a:p>
      </dgm:t>
    </dgm:pt>
    <dgm:pt modelId="{74770FB5-DEEF-4E66-B988-45E067672662}">
      <dgm:prSet/>
      <dgm:spPr/>
      <dgm:t>
        <a:bodyPr/>
        <a:lstStyle/>
        <a:p>
          <a:endParaRPr lang="en-US" dirty="0"/>
        </a:p>
      </dgm:t>
    </dgm:pt>
    <dgm:pt modelId="{DC2E3F1F-42A9-4518-B69A-B3B71B8D8EDE}" type="parTrans" cxnId="{C3DD4610-EDF8-4C8C-8764-4876880D6D89}">
      <dgm:prSet/>
      <dgm:spPr/>
      <dgm:t>
        <a:bodyPr/>
        <a:lstStyle/>
        <a:p>
          <a:endParaRPr lang="en-US"/>
        </a:p>
      </dgm:t>
    </dgm:pt>
    <dgm:pt modelId="{49086B09-E46D-4ACE-BE24-E18085C73AB7}" type="sibTrans" cxnId="{C3DD4610-EDF8-4C8C-8764-4876880D6D89}">
      <dgm:prSet/>
      <dgm:spPr/>
      <dgm:t>
        <a:bodyPr/>
        <a:lstStyle/>
        <a:p>
          <a:endParaRPr lang="en-US"/>
        </a:p>
      </dgm:t>
    </dgm:pt>
    <dgm:pt modelId="{6D7E2C45-3AB5-4981-BCCB-D8A7D226ED39}" type="pres">
      <dgm:prSet presAssocID="{656C5E09-B365-491E-8BEB-DD82580B3C49}" presName="linear" presStyleCnt="0">
        <dgm:presLayoutVars>
          <dgm:animLvl val="lvl"/>
          <dgm:resizeHandles val="exact"/>
        </dgm:presLayoutVars>
      </dgm:prSet>
      <dgm:spPr/>
    </dgm:pt>
    <dgm:pt modelId="{DB95FFD1-C512-4CE5-83E0-9A6574BCCE19}" type="pres">
      <dgm:prSet presAssocID="{8CE37629-301F-4681-829D-FC1F1899A7F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9BC4DB5-A06E-4BF2-80FB-5D3D1A1F4581}" type="pres">
      <dgm:prSet presAssocID="{8CE37629-301F-4681-829D-FC1F1899A7F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3DD4610-EDF8-4C8C-8764-4876880D6D89}" srcId="{8CE37629-301F-4681-829D-FC1F1899A7FB}" destId="{74770FB5-DEEF-4E66-B988-45E067672662}" srcOrd="3" destOrd="0" parTransId="{DC2E3F1F-42A9-4518-B69A-B3B71B8D8EDE}" sibTransId="{49086B09-E46D-4ACE-BE24-E18085C73AB7}"/>
    <dgm:cxn modelId="{CDC5CF20-98B1-4C34-B2C3-E1AF5A7DE353}" type="presOf" srcId="{3031109D-B056-479D-B694-A0AE039B99D7}" destId="{89BC4DB5-A06E-4BF2-80FB-5D3D1A1F4581}" srcOrd="0" destOrd="2" presId="urn:microsoft.com/office/officeart/2005/8/layout/vList2"/>
    <dgm:cxn modelId="{7288052C-BA98-4B77-9329-D26618A74136}" srcId="{656C5E09-B365-491E-8BEB-DD82580B3C49}" destId="{8CE37629-301F-4681-829D-FC1F1899A7FB}" srcOrd="0" destOrd="0" parTransId="{C0BD3D46-9305-4C9C-A04E-E56B30F15ADC}" sibTransId="{4E273B19-B9AC-496E-B430-31454B90CDCC}"/>
    <dgm:cxn modelId="{71242135-8F89-4F80-8398-28A163E7BC18}" srcId="{8CE37629-301F-4681-829D-FC1F1899A7FB}" destId="{1ED90D10-837A-41A9-AF7D-4E55C5BE9F7E}" srcOrd="1" destOrd="0" parTransId="{6860B0F2-A22B-4FCB-B9F7-4E40D5CD2679}" sibTransId="{FEBBDEB1-348E-4F0A-9F74-61599B52CC0F}"/>
    <dgm:cxn modelId="{E4CA1039-3A10-4E23-9B11-DFDE82607EFA}" srcId="{8CE37629-301F-4681-829D-FC1F1899A7FB}" destId="{3031109D-B056-479D-B694-A0AE039B99D7}" srcOrd="2" destOrd="0" parTransId="{9E78944E-13D0-4E79-9E7C-D28B8F07668A}" sibTransId="{5727FA58-5B6B-4DE2-89BB-02E7717155F1}"/>
    <dgm:cxn modelId="{FA05E15F-AF61-4220-8AA5-0AA15A16C892}" type="presOf" srcId="{25AC9C89-5031-429F-B121-137C5C135B54}" destId="{89BC4DB5-A06E-4BF2-80FB-5D3D1A1F4581}" srcOrd="0" destOrd="4" presId="urn:microsoft.com/office/officeart/2005/8/layout/vList2"/>
    <dgm:cxn modelId="{74C23955-B981-4ECD-B062-2001DB553420}" type="presOf" srcId="{656C5E09-B365-491E-8BEB-DD82580B3C49}" destId="{6D7E2C45-3AB5-4981-BCCB-D8A7D226ED39}" srcOrd="0" destOrd="0" presId="urn:microsoft.com/office/officeart/2005/8/layout/vList2"/>
    <dgm:cxn modelId="{6991A855-1C70-4AED-B90D-092437D128BB}" type="presOf" srcId="{8CE37629-301F-4681-829D-FC1F1899A7FB}" destId="{DB95FFD1-C512-4CE5-83E0-9A6574BCCE19}" srcOrd="0" destOrd="0" presId="urn:microsoft.com/office/officeart/2005/8/layout/vList2"/>
    <dgm:cxn modelId="{027B8282-830C-4766-88A5-F036501BE0ED}" type="presOf" srcId="{1ED90D10-837A-41A9-AF7D-4E55C5BE9F7E}" destId="{89BC4DB5-A06E-4BF2-80FB-5D3D1A1F4581}" srcOrd="0" destOrd="1" presId="urn:microsoft.com/office/officeart/2005/8/layout/vList2"/>
    <dgm:cxn modelId="{9EE28983-4681-43D7-A683-7358EBFADDCF}" srcId="{8CE37629-301F-4681-829D-FC1F1899A7FB}" destId="{25AC9C89-5031-429F-B121-137C5C135B54}" srcOrd="4" destOrd="0" parTransId="{7A85C793-323E-4A19-A56B-0ECD41B01BC2}" sibTransId="{DE86D280-E847-456A-A274-1715C69C1391}"/>
    <dgm:cxn modelId="{9BC668C8-E312-49CE-984A-C85E1ABCE728}" srcId="{8CE37629-301F-4681-829D-FC1F1899A7FB}" destId="{00FD4672-53E5-4247-AFF2-D44C758ACC51}" srcOrd="0" destOrd="0" parTransId="{79910E27-28E4-4EE8-85A2-01DB09BDC59A}" sibTransId="{4CFC0B0E-51DB-4648-857A-310B37937218}"/>
    <dgm:cxn modelId="{D43409D3-3C90-44B1-ABE2-CC8B3F09CB11}" type="presOf" srcId="{74770FB5-DEEF-4E66-B988-45E067672662}" destId="{89BC4DB5-A06E-4BF2-80FB-5D3D1A1F4581}" srcOrd="0" destOrd="3" presId="urn:microsoft.com/office/officeart/2005/8/layout/vList2"/>
    <dgm:cxn modelId="{FC8176D7-1BC6-4877-8136-5C703B1B1C15}" type="presOf" srcId="{00FD4672-53E5-4247-AFF2-D44C758ACC51}" destId="{89BC4DB5-A06E-4BF2-80FB-5D3D1A1F4581}" srcOrd="0" destOrd="0" presId="urn:microsoft.com/office/officeart/2005/8/layout/vList2"/>
    <dgm:cxn modelId="{D42489A6-63D7-46A8-982B-70D97F05EA91}" type="presParOf" srcId="{6D7E2C45-3AB5-4981-BCCB-D8A7D226ED39}" destId="{DB95FFD1-C512-4CE5-83E0-9A6574BCCE19}" srcOrd="0" destOrd="0" presId="urn:microsoft.com/office/officeart/2005/8/layout/vList2"/>
    <dgm:cxn modelId="{362C88F6-3BF0-4817-B778-1D3F72A0F675}" type="presParOf" srcId="{6D7E2C45-3AB5-4981-BCCB-D8A7D226ED39}" destId="{89BC4DB5-A06E-4BF2-80FB-5D3D1A1F45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1F6321-91D9-4A7C-8965-13154DE596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5C81A9-6F3B-4938-9E67-EE6886747C57}">
      <dgm:prSet/>
      <dgm:spPr/>
      <dgm:t>
        <a:bodyPr/>
        <a:lstStyle/>
        <a:p>
          <a:r>
            <a:rPr lang="en-US"/>
            <a:t>Lowest serum testosterone threshold that significantly distinguish groups related with the survival free of AIP was 32 ng/dL</a:t>
          </a:r>
        </a:p>
      </dgm:t>
    </dgm:pt>
    <dgm:pt modelId="{EBDD64C3-4F69-422E-B98D-5AFC99448E58}" type="parTrans" cxnId="{BE08AA9B-F89C-4CBA-8208-DEFCAF0F7615}">
      <dgm:prSet/>
      <dgm:spPr/>
      <dgm:t>
        <a:bodyPr/>
        <a:lstStyle/>
        <a:p>
          <a:endParaRPr lang="en-US"/>
        </a:p>
      </dgm:t>
    </dgm:pt>
    <dgm:pt modelId="{731675EA-0516-4316-AEDF-BCCAD063FBDA}" type="sibTrans" cxnId="{BE08AA9B-F89C-4CBA-8208-DEFCAF0F7615}">
      <dgm:prSet/>
      <dgm:spPr/>
      <dgm:t>
        <a:bodyPr/>
        <a:lstStyle/>
        <a:p>
          <a:endParaRPr lang="en-US"/>
        </a:p>
      </dgm:t>
    </dgm:pt>
    <dgm:pt modelId="{26D7E7B6-2F16-4D80-8040-FB913D7EE89E}" type="pres">
      <dgm:prSet presAssocID="{731F6321-91D9-4A7C-8965-13154DE596C5}" presName="linear" presStyleCnt="0">
        <dgm:presLayoutVars>
          <dgm:animLvl val="lvl"/>
          <dgm:resizeHandles val="exact"/>
        </dgm:presLayoutVars>
      </dgm:prSet>
      <dgm:spPr/>
    </dgm:pt>
    <dgm:pt modelId="{85DB362E-63A3-4777-8F16-C17BAA444CDF}" type="pres">
      <dgm:prSet presAssocID="{145C81A9-6F3B-4938-9E67-EE6886747C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510829-DD79-489F-9C2C-0183D79BE2C2}" type="presOf" srcId="{145C81A9-6F3B-4938-9E67-EE6886747C57}" destId="{85DB362E-63A3-4777-8F16-C17BAA444CDF}" srcOrd="0" destOrd="0" presId="urn:microsoft.com/office/officeart/2005/8/layout/vList2"/>
    <dgm:cxn modelId="{7A89DB58-4E8C-4989-AFAF-BBCC22199C1B}" type="presOf" srcId="{731F6321-91D9-4A7C-8965-13154DE596C5}" destId="{26D7E7B6-2F16-4D80-8040-FB913D7EE89E}" srcOrd="0" destOrd="0" presId="urn:microsoft.com/office/officeart/2005/8/layout/vList2"/>
    <dgm:cxn modelId="{BE08AA9B-F89C-4CBA-8208-DEFCAF0F7615}" srcId="{731F6321-91D9-4A7C-8965-13154DE596C5}" destId="{145C81A9-6F3B-4938-9E67-EE6886747C57}" srcOrd="0" destOrd="0" parTransId="{EBDD64C3-4F69-422E-B98D-5AFC99448E58}" sibTransId="{731675EA-0516-4316-AEDF-BCCAD063FBDA}"/>
    <dgm:cxn modelId="{AE9F0800-62F3-41E2-9826-70F6C38F048B}" type="presParOf" srcId="{26D7E7B6-2F16-4D80-8040-FB913D7EE89E}" destId="{85DB362E-63A3-4777-8F16-C17BAA444C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480DBC-C981-42E7-9988-38BBDD925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4F6ABC-9279-4DDA-AAA9-24EFB5A48F36}">
      <dgm:prSet/>
      <dgm:spPr/>
      <dgm:t>
        <a:bodyPr/>
        <a:lstStyle/>
        <a:p>
          <a:r>
            <a:rPr lang="en-US" dirty="0"/>
            <a:t>Objectives:</a:t>
          </a:r>
        </a:p>
      </dgm:t>
    </dgm:pt>
    <dgm:pt modelId="{D37D375A-7D8D-47E3-99A1-0EB7862C531C}" type="parTrans" cxnId="{B2D177E3-FFF6-46E3-BC60-AD4327FF6F4B}">
      <dgm:prSet/>
      <dgm:spPr/>
      <dgm:t>
        <a:bodyPr/>
        <a:lstStyle/>
        <a:p>
          <a:endParaRPr lang="en-US"/>
        </a:p>
      </dgm:t>
    </dgm:pt>
    <dgm:pt modelId="{9E7B530E-76E1-4EC3-8BFD-5C730F701AFE}" type="sibTrans" cxnId="{B2D177E3-FFF6-46E3-BC60-AD4327FF6F4B}">
      <dgm:prSet/>
      <dgm:spPr/>
      <dgm:t>
        <a:bodyPr/>
        <a:lstStyle/>
        <a:p>
          <a:endParaRPr lang="en-US"/>
        </a:p>
      </dgm:t>
    </dgm:pt>
    <dgm:pt modelId="{43BF03E6-92A6-475E-B91E-528E0319281D}">
      <dgm:prSet/>
      <dgm:spPr/>
      <dgm:t>
        <a:bodyPr/>
        <a:lstStyle/>
        <a:p>
          <a:r>
            <a:rPr lang="en-US" dirty="0"/>
            <a:t>Determine if testosterone levels below the historic castration threshold           (50 ng/dL) have an impact on time to progression to CRPC</a:t>
          </a:r>
        </a:p>
      </dgm:t>
    </dgm:pt>
    <dgm:pt modelId="{47B097A8-13C1-4724-BDCE-41AC7EA01A8E}" type="parTrans" cxnId="{5FA2D01F-3E25-49C2-992E-E68174A2EBE7}">
      <dgm:prSet/>
      <dgm:spPr/>
      <dgm:t>
        <a:bodyPr/>
        <a:lstStyle/>
        <a:p>
          <a:endParaRPr lang="en-US"/>
        </a:p>
      </dgm:t>
    </dgm:pt>
    <dgm:pt modelId="{B4B9122C-B301-4FCB-A7C3-74D8A6A17CFE}" type="sibTrans" cxnId="{5FA2D01F-3E25-49C2-992E-E68174A2EBE7}">
      <dgm:prSet/>
      <dgm:spPr/>
      <dgm:t>
        <a:bodyPr/>
        <a:lstStyle/>
        <a:p>
          <a:endParaRPr lang="en-US"/>
        </a:p>
      </dgm:t>
    </dgm:pt>
    <dgm:pt modelId="{F2533755-710A-4F74-B05F-2E442F66011B}">
      <dgm:prSet/>
      <dgm:spPr/>
      <dgm:t>
        <a:bodyPr/>
        <a:lstStyle/>
        <a:p>
          <a:r>
            <a:rPr lang="en-US" dirty="0"/>
            <a:t>32 patients undergoing ADT with LHRH agonist or antagonist were followed for a mean of 26 months.</a:t>
          </a:r>
        </a:p>
      </dgm:t>
    </dgm:pt>
    <dgm:pt modelId="{C211C2A3-DC4B-4F54-AB6A-7B8344E6B350}" type="parTrans" cxnId="{AE0AE8B6-20B8-4185-AEC3-5A9420128AFA}">
      <dgm:prSet/>
      <dgm:spPr/>
      <dgm:t>
        <a:bodyPr/>
        <a:lstStyle/>
        <a:p>
          <a:endParaRPr lang="en-US"/>
        </a:p>
      </dgm:t>
    </dgm:pt>
    <dgm:pt modelId="{70C00B90-A4E6-4642-B3EE-8A0A2050E1BD}" type="sibTrans" cxnId="{AE0AE8B6-20B8-4185-AEC3-5A9420128AFA}">
      <dgm:prSet/>
      <dgm:spPr/>
      <dgm:t>
        <a:bodyPr/>
        <a:lstStyle/>
        <a:p>
          <a:endParaRPr lang="en-US"/>
        </a:p>
      </dgm:t>
    </dgm:pt>
    <dgm:pt modelId="{C550975B-5926-4064-B27B-A8E660325172}">
      <dgm:prSet/>
      <dgm:spPr/>
      <dgm:t>
        <a:bodyPr/>
        <a:lstStyle/>
        <a:p>
          <a:r>
            <a:rPr lang="en-US" dirty="0"/>
            <a:t>After initiation of ADT, PSA and testosterone were measured every 3 months for the duration of the study. </a:t>
          </a:r>
        </a:p>
      </dgm:t>
    </dgm:pt>
    <dgm:pt modelId="{08BFA511-F109-4BAA-9364-984E1F794926}" type="parTrans" cxnId="{C50A1FAF-3AFB-4C78-BF5D-4D071262A106}">
      <dgm:prSet/>
      <dgm:spPr/>
      <dgm:t>
        <a:bodyPr/>
        <a:lstStyle/>
        <a:p>
          <a:endParaRPr lang="en-US"/>
        </a:p>
      </dgm:t>
    </dgm:pt>
    <dgm:pt modelId="{BFB326C2-AD4C-4E6B-884A-0CBB843072D4}" type="sibTrans" cxnId="{C50A1FAF-3AFB-4C78-BF5D-4D071262A106}">
      <dgm:prSet/>
      <dgm:spPr/>
      <dgm:t>
        <a:bodyPr/>
        <a:lstStyle/>
        <a:p>
          <a:endParaRPr lang="en-US"/>
        </a:p>
      </dgm:t>
    </dgm:pt>
    <dgm:pt modelId="{79D39030-D27C-4A62-82FE-AE2D14F3B16B}">
      <dgm:prSet/>
      <dgm:spPr/>
      <dgm:t>
        <a:bodyPr/>
        <a:lstStyle/>
        <a:p>
          <a:endParaRPr lang="en-US" dirty="0"/>
        </a:p>
      </dgm:t>
    </dgm:pt>
    <dgm:pt modelId="{83D51BAD-F817-4B42-B9BB-0BE14B519E03}" type="parTrans" cxnId="{34741DF2-7C41-4566-B89D-C3428AFB6086}">
      <dgm:prSet/>
      <dgm:spPr/>
      <dgm:t>
        <a:bodyPr/>
        <a:lstStyle/>
        <a:p>
          <a:endParaRPr lang="en-US"/>
        </a:p>
      </dgm:t>
    </dgm:pt>
    <dgm:pt modelId="{A96AE3E8-62B2-4B6A-BE82-D337884E9DC5}" type="sibTrans" cxnId="{34741DF2-7C41-4566-B89D-C3428AFB6086}">
      <dgm:prSet/>
      <dgm:spPr/>
      <dgm:t>
        <a:bodyPr/>
        <a:lstStyle/>
        <a:p>
          <a:endParaRPr lang="en-US"/>
        </a:p>
      </dgm:t>
    </dgm:pt>
    <dgm:pt modelId="{31E01BCC-8760-44A4-8B51-BD3A407A61C9}">
      <dgm:prSet/>
      <dgm:spPr/>
      <dgm:t>
        <a:bodyPr/>
        <a:lstStyle/>
        <a:p>
          <a:endParaRPr lang="en-US" dirty="0"/>
        </a:p>
      </dgm:t>
    </dgm:pt>
    <dgm:pt modelId="{0F51CD7E-CE64-4D15-ABF2-CE5FDE77B7DC}" type="parTrans" cxnId="{54A23D5B-CFDF-4893-AD5B-921ED9813497}">
      <dgm:prSet/>
      <dgm:spPr/>
      <dgm:t>
        <a:bodyPr/>
        <a:lstStyle/>
        <a:p>
          <a:endParaRPr lang="en-US"/>
        </a:p>
      </dgm:t>
    </dgm:pt>
    <dgm:pt modelId="{703C021D-0D55-48B4-B805-72A7B1F0A442}" type="sibTrans" cxnId="{54A23D5B-CFDF-4893-AD5B-921ED9813497}">
      <dgm:prSet/>
      <dgm:spPr/>
      <dgm:t>
        <a:bodyPr/>
        <a:lstStyle/>
        <a:p>
          <a:endParaRPr lang="en-US"/>
        </a:p>
      </dgm:t>
    </dgm:pt>
    <dgm:pt modelId="{A262C5A0-5690-48D9-9FA3-537159F0A138}" type="pres">
      <dgm:prSet presAssocID="{09480DBC-C981-42E7-9988-38BBDD925C49}" presName="linear" presStyleCnt="0">
        <dgm:presLayoutVars>
          <dgm:animLvl val="lvl"/>
          <dgm:resizeHandles val="exact"/>
        </dgm:presLayoutVars>
      </dgm:prSet>
      <dgm:spPr/>
    </dgm:pt>
    <dgm:pt modelId="{3F01C7E1-5FCB-4543-976E-29BAB3323FC8}" type="pres">
      <dgm:prSet presAssocID="{8F4F6ABC-9279-4DDA-AAA9-24EFB5A48F3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4B1AA89-7FA5-443A-8AA4-6AE31E8122C5}" type="pres">
      <dgm:prSet presAssocID="{8F4F6ABC-9279-4DDA-AAA9-24EFB5A48F36}" presName="childText" presStyleLbl="revTx" presStyleIdx="0" presStyleCnt="1" custLinFactNeighborY="14203">
        <dgm:presLayoutVars>
          <dgm:bulletEnabled val="1"/>
        </dgm:presLayoutVars>
      </dgm:prSet>
      <dgm:spPr/>
    </dgm:pt>
  </dgm:ptLst>
  <dgm:cxnLst>
    <dgm:cxn modelId="{3D3EEE11-51A9-4190-A17B-30D114DDB65F}" type="presOf" srcId="{43BF03E6-92A6-475E-B91E-528E0319281D}" destId="{74B1AA89-7FA5-443A-8AA4-6AE31E8122C5}" srcOrd="0" destOrd="0" presId="urn:microsoft.com/office/officeart/2005/8/layout/vList2"/>
    <dgm:cxn modelId="{5FA2D01F-3E25-49C2-992E-E68174A2EBE7}" srcId="{8F4F6ABC-9279-4DDA-AAA9-24EFB5A48F36}" destId="{43BF03E6-92A6-475E-B91E-528E0319281D}" srcOrd="0" destOrd="0" parTransId="{47B097A8-13C1-4724-BDCE-41AC7EA01A8E}" sibTransId="{B4B9122C-B301-4FCB-A7C3-74D8A6A17CFE}"/>
    <dgm:cxn modelId="{63006C2A-AE7F-4758-9659-E20CF936258D}" type="presOf" srcId="{31E01BCC-8760-44A4-8B51-BD3A407A61C9}" destId="{74B1AA89-7FA5-443A-8AA4-6AE31E8122C5}" srcOrd="0" destOrd="3" presId="urn:microsoft.com/office/officeart/2005/8/layout/vList2"/>
    <dgm:cxn modelId="{49629C40-A874-4694-88DF-189E61BE076D}" type="presOf" srcId="{8F4F6ABC-9279-4DDA-AAA9-24EFB5A48F36}" destId="{3F01C7E1-5FCB-4543-976E-29BAB3323FC8}" srcOrd="0" destOrd="0" presId="urn:microsoft.com/office/officeart/2005/8/layout/vList2"/>
    <dgm:cxn modelId="{54A23D5B-CFDF-4893-AD5B-921ED9813497}" srcId="{8F4F6ABC-9279-4DDA-AAA9-24EFB5A48F36}" destId="{31E01BCC-8760-44A4-8B51-BD3A407A61C9}" srcOrd="3" destOrd="0" parTransId="{0F51CD7E-CE64-4D15-ABF2-CE5FDE77B7DC}" sibTransId="{703C021D-0D55-48B4-B805-72A7B1F0A442}"/>
    <dgm:cxn modelId="{8FADECA4-DE7A-4C48-BF1C-EE6D1D4C1761}" type="presOf" srcId="{F2533755-710A-4F74-B05F-2E442F66011B}" destId="{74B1AA89-7FA5-443A-8AA4-6AE31E8122C5}" srcOrd="0" destOrd="2" presId="urn:microsoft.com/office/officeart/2005/8/layout/vList2"/>
    <dgm:cxn modelId="{C50A1FAF-3AFB-4C78-BF5D-4D071262A106}" srcId="{8F4F6ABC-9279-4DDA-AAA9-24EFB5A48F36}" destId="{C550975B-5926-4064-B27B-A8E660325172}" srcOrd="4" destOrd="0" parTransId="{08BFA511-F109-4BAA-9364-984E1F794926}" sibTransId="{BFB326C2-AD4C-4E6B-884A-0CBB843072D4}"/>
    <dgm:cxn modelId="{AE0AE8B6-20B8-4185-AEC3-5A9420128AFA}" srcId="{8F4F6ABC-9279-4DDA-AAA9-24EFB5A48F36}" destId="{F2533755-710A-4F74-B05F-2E442F66011B}" srcOrd="2" destOrd="0" parTransId="{C211C2A3-DC4B-4F54-AB6A-7B8344E6B350}" sibTransId="{70C00B90-A4E6-4642-B3EE-8A0A2050E1BD}"/>
    <dgm:cxn modelId="{0449DEC1-2A3B-47BD-8A5D-2BE65E7762A9}" type="presOf" srcId="{C550975B-5926-4064-B27B-A8E660325172}" destId="{74B1AA89-7FA5-443A-8AA4-6AE31E8122C5}" srcOrd="0" destOrd="4" presId="urn:microsoft.com/office/officeart/2005/8/layout/vList2"/>
    <dgm:cxn modelId="{9CB3D9CE-AE56-4B92-8AFD-30B8E2EC878E}" type="presOf" srcId="{09480DBC-C981-42E7-9988-38BBDD925C49}" destId="{A262C5A0-5690-48D9-9FA3-537159F0A138}" srcOrd="0" destOrd="0" presId="urn:microsoft.com/office/officeart/2005/8/layout/vList2"/>
    <dgm:cxn modelId="{B2D177E3-FFF6-46E3-BC60-AD4327FF6F4B}" srcId="{09480DBC-C981-42E7-9988-38BBDD925C49}" destId="{8F4F6ABC-9279-4DDA-AAA9-24EFB5A48F36}" srcOrd="0" destOrd="0" parTransId="{D37D375A-7D8D-47E3-99A1-0EB7862C531C}" sibTransId="{9E7B530E-76E1-4EC3-8BFD-5C730F701AFE}"/>
    <dgm:cxn modelId="{34741DF2-7C41-4566-B89D-C3428AFB6086}" srcId="{8F4F6ABC-9279-4DDA-AAA9-24EFB5A48F36}" destId="{79D39030-D27C-4A62-82FE-AE2D14F3B16B}" srcOrd="1" destOrd="0" parTransId="{83D51BAD-F817-4B42-B9BB-0BE14B519E03}" sibTransId="{A96AE3E8-62B2-4B6A-BE82-D337884E9DC5}"/>
    <dgm:cxn modelId="{02DA57F2-6ED8-455E-BBEF-828E7978B82E}" type="presOf" srcId="{79D39030-D27C-4A62-82FE-AE2D14F3B16B}" destId="{74B1AA89-7FA5-443A-8AA4-6AE31E8122C5}" srcOrd="0" destOrd="1" presId="urn:microsoft.com/office/officeart/2005/8/layout/vList2"/>
    <dgm:cxn modelId="{2709A78D-3EC5-4878-BE73-843013ED97DD}" type="presParOf" srcId="{A262C5A0-5690-48D9-9FA3-537159F0A138}" destId="{3F01C7E1-5FCB-4543-976E-29BAB3323FC8}" srcOrd="0" destOrd="0" presId="urn:microsoft.com/office/officeart/2005/8/layout/vList2"/>
    <dgm:cxn modelId="{D1DDD9A8-8F84-41D2-BE30-E3C3C24EE2F4}" type="presParOf" srcId="{A262C5A0-5690-48D9-9FA3-537159F0A138}" destId="{74B1AA89-7FA5-443A-8AA4-6AE31E8122C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3CDF6D-BA6B-4E79-A805-31E65C26872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2ECF91-1D33-4AE0-A8C0-BE835D6D2171}">
      <dgm:prSet custT="1"/>
      <dgm:spPr/>
      <dgm:t>
        <a:bodyPr/>
        <a:lstStyle/>
        <a:p>
          <a:pPr rtl="0"/>
          <a:r>
            <a:rPr lang="en-US" sz="1700" dirty="0"/>
            <a:t>Lower </a:t>
          </a:r>
          <a:r>
            <a:rPr lang="en-US" sz="1700" dirty="0">
              <a:latin typeface="Arial" panose="020B0604020202020204"/>
            </a:rPr>
            <a:t>testosterone threshold </a:t>
          </a:r>
          <a:r>
            <a:rPr lang="en-US" sz="1700" dirty="0"/>
            <a:t>for</a:t>
          </a:r>
          <a:r>
            <a:rPr lang="en-US" sz="1700" dirty="0">
              <a:latin typeface="Arial" panose="020B0604020202020204"/>
            </a:rPr>
            <a:t> medical</a:t>
          </a:r>
          <a:r>
            <a:rPr lang="en-US" sz="1700" dirty="0"/>
            <a:t> castration during ADT may play a clinically significant role in delaying CRPC</a:t>
          </a:r>
          <a:r>
            <a:rPr lang="en-US" sz="1700" dirty="0">
              <a:latin typeface="Arial" panose="020B0604020202020204"/>
            </a:rPr>
            <a:t> </a:t>
          </a:r>
          <a:endParaRPr lang="en-US" sz="1700" dirty="0"/>
        </a:p>
      </dgm:t>
    </dgm:pt>
    <dgm:pt modelId="{F0C6CBC4-151A-4A4F-8D9C-F585B3D824EC}" type="parTrans" cxnId="{755AE0A0-3F46-49C6-AD80-E7DC42E486AF}">
      <dgm:prSet/>
      <dgm:spPr/>
      <dgm:t>
        <a:bodyPr/>
        <a:lstStyle/>
        <a:p>
          <a:endParaRPr lang="en-US"/>
        </a:p>
      </dgm:t>
    </dgm:pt>
    <dgm:pt modelId="{4616C759-386A-49F3-8F8F-CD05904B8B2B}" type="sibTrans" cxnId="{755AE0A0-3F46-49C6-AD80-E7DC42E486AF}">
      <dgm:prSet/>
      <dgm:spPr/>
      <dgm:t>
        <a:bodyPr/>
        <a:lstStyle/>
        <a:p>
          <a:endParaRPr lang="en-US"/>
        </a:p>
      </dgm:t>
    </dgm:pt>
    <dgm:pt modelId="{320340F7-86D0-45DC-9FF1-9C62B68C324C}">
      <dgm:prSet custT="1"/>
      <dgm:spPr/>
      <dgm:t>
        <a:bodyPr/>
        <a:lstStyle/>
        <a:p>
          <a:r>
            <a:rPr lang="en-US" sz="1600" b="1" dirty="0"/>
            <a:t>Testosterone level in the first year following initiation of ADT may serve as an early predictor of disease progression</a:t>
          </a:r>
        </a:p>
      </dgm:t>
    </dgm:pt>
    <dgm:pt modelId="{3DA6836A-0A7A-4171-99A9-44DD6C4E79D2}" type="parTrans" cxnId="{B37B941A-97B3-4417-9529-1BC5DF7A9106}">
      <dgm:prSet/>
      <dgm:spPr/>
      <dgm:t>
        <a:bodyPr/>
        <a:lstStyle/>
        <a:p>
          <a:endParaRPr lang="en-US"/>
        </a:p>
      </dgm:t>
    </dgm:pt>
    <dgm:pt modelId="{8AFD7BB5-8A09-4F51-A75D-504B64076F71}" type="sibTrans" cxnId="{B37B941A-97B3-4417-9529-1BC5DF7A9106}">
      <dgm:prSet/>
      <dgm:spPr/>
      <dgm:t>
        <a:bodyPr/>
        <a:lstStyle/>
        <a:p>
          <a:endParaRPr lang="en-US"/>
        </a:p>
      </dgm:t>
    </dgm:pt>
    <dgm:pt modelId="{164E4FD9-E4C0-48A1-8010-854BF3274817}">
      <dgm:prSet custT="1"/>
      <dgm:spPr/>
      <dgm:t>
        <a:bodyPr/>
        <a:lstStyle/>
        <a:p>
          <a:r>
            <a:rPr lang="en-US" sz="1600" b="1" dirty="0"/>
            <a:t>9-month absolute testosterone </a:t>
          </a:r>
          <a:r>
            <a:rPr lang="en-US" sz="1600" dirty="0"/>
            <a:t>&lt;32 ng/dL       (</a:t>
          </a:r>
          <a:r>
            <a:rPr lang="en-US" sz="1600" dirty="0" err="1"/>
            <a:t>ie</a:t>
          </a:r>
          <a:r>
            <a:rPr lang="en-US" sz="1600" dirty="0"/>
            <a:t>, 1.110 nmol/L) compared to 32-50 ng/dL had an increased time to CRPC (</a:t>
          </a:r>
          <a:r>
            <a:rPr lang="en-US" sz="1600" i="1" dirty="0"/>
            <a:t>P</a:t>
          </a:r>
          <a:r>
            <a:rPr lang="en-US" sz="1600" dirty="0"/>
            <a:t>=0.001)</a:t>
          </a:r>
        </a:p>
      </dgm:t>
    </dgm:pt>
    <dgm:pt modelId="{13A4C149-8F1D-45B3-B2A3-61F4CAB28299}" type="parTrans" cxnId="{9D1C5F4E-6432-4D34-9E19-B87134BFB869}">
      <dgm:prSet/>
      <dgm:spPr/>
      <dgm:t>
        <a:bodyPr/>
        <a:lstStyle/>
        <a:p>
          <a:endParaRPr lang="en-US"/>
        </a:p>
      </dgm:t>
    </dgm:pt>
    <dgm:pt modelId="{2E7ACBDD-A861-41DE-81D4-80CA06AA656D}" type="sibTrans" cxnId="{9D1C5F4E-6432-4D34-9E19-B87134BFB869}">
      <dgm:prSet/>
      <dgm:spPr/>
      <dgm:t>
        <a:bodyPr/>
        <a:lstStyle/>
        <a:p>
          <a:endParaRPr lang="en-US"/>
        </a:p>
      </dgm:t>
    </dgm:pt>
    <dgm:pt modelId="{EED0D84D-3467-41DC-9215-6B16E12146A6}">
      <dgm:prSet custT="1"/>
      <dgm:spPr/>
      <dgm:t>
        <a:bodyPr/>
        <a:lstStyle/>
        <a:p>
          <a:r>
            <a:rPr lang="en-US" sz="1600" b="1" dirty="0"/>
            <a:t>1-year mean testosterone </a:t>
          </a:r>
          <a:r>
            <a:rPr lang="en-US" sz="1600" dirty="0"/>
            <a:t>&lt;32 ng/dL compared to 32-50 ng/dL had a significantly increased time to CRPC (</a:t>
          </a:r>
          <a:r>
            <a:rPr lang="en-US" sz="1600" i="1" dirty="0"/>
            <a:t>P</a:t>
          </a:r>
          <a:r>
            <a:rPr lang="en-US" sz="1600" dirty="0"/>
            <a:t>=0.05)</a:t>
          </a:r>
        </a:p>
      </dgm:t>
    </dgm:pt>
    <dgm:pt modelId="{4A857004-A50A-40F1-ABBC-5E75736A499B}" type="parTrans" cxnId="{6CB62AEE-E86A-4CD9-9986-94210E7662C7}">
      <dgm:prSet/>
      <dgm:spPr/>
      <dgm:t>
        <a:bodyPr/>
        <a:lstStyle/>
        <a:p>
          <a:endParaRPr lang="en-US"/>
        </a:p>
      </dgm:t>
    </dgm:pt>
    <dgm:pt modelId="{3D19CEA1-00FB-4A5E-A55D-6600ECB9E3D5}" type="sibTrans" cxnId="{6CB62AEE-E86A-4CD9-9986-94210E7662C7}">
      <dgm:prSet/>
      <dgm:spPr/>
      <dgm:t>
        <a:bodyPr/>
        <a:lstStyle/>
        <a:p>
          <a:endParaRPr lang="en-US"/>
        </a:p>
      </dgm:t>
    </dgm:pt>
    <dgm:pt modelId="{9B2EAC8B-55C4-4235-B18E-6563096A48B2}" type="pres">
      <dgm:prSet presAssocID="{1F3CDF6D-BA6B-4E79-A805-31E65C268729}" presName="Name0" presStyleCnt="0">
        <dgm:presLayoutVars>
          <dgm:dir/>
          <dgm:animLvl val="lvl"/>
          <dgm:resizeHandles val="exact"/>
        </dgm:presLayoutVars>
      </dgm:prSet>
      <dgm:spPr/>
    </dgm:pt>
    <dgm:pt modelId="{4FFE241C-B486-4A31-8DCD-13720F7D4FF0}" type="pres">
      <dgm:prSet presAssocID="{D22ECF91-1D33-4AE0-A8C0-BE835D6D2171}" presName="linNode" presStyleCnt="0"/>
      <dgm:spPr/>
    </dgm:pt>
    <dgm:pt modelId="{8D91905F-E2C5-4FBF-BFF5-9E2EB8E09C12}" type="pres">
      <dgm:prSet presAssocID="{D22ECF91-1D33-4AE0-A8C0-BE835D6D217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35BEF29-F248-4221-A8D1-C500C8DA2C38}" type="pres">
      <dgm:prSet presAssocID="{D22ECF91-1D33-4AE0-A8C0-BE835D6D217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FF2E003-4052-44B4-9A56-BF730B2E882E}" type="presOf" srcId="{1F3CDF6D-BA6B-4E79-A805-31E65C268729}" destId="{9B2EAC8B-55C4-4235-B18E-6563096A48B2}" srcOrd="0" destOrd="0" presId="urn:microsoft.com/office/officeart/2005/8/layout/vList5"/>
    <dgm:cxn modelId="{B37B941A-97B3-4417-9529-1BC5DF7A9106}" srcId="{D22ECF91-1D33-4AE0-A8C0-BE835D6D2171}" destId="{320340F7-86D0-45DC-9FF1-9C62B68C324C}" srcOrd="0" destOrd="0" parTransId="{3DA6836A-0A7A-4171-99A9-44DD6C4E79D2}" sibTransId="{8AFD7BB5-8A09-4F51-A75D-504B64076F71}"/>
    <dgm:cxn modelId="{4C065641-9E1B-4B98-8B54-1A0C1A7B3706}" type="presOf" srcId="{D22ECF91-1D33-4AE0-A8C0-BE835D6D2171}" destId="{8D91905F-E2C5-4FBF-BFF5-9E2EB8E09C12}" srcOrd="0" destOrd="0" presId="urn:microsoft.com/office/officeart/2005/8/layout/vList5"/>
    <dgm:cxn modelId="{31CC294B-1B5C-4AAD-885A-9CF1E9FA7609}" type="presOf" srcId="{164E4FD9-E4C0-48A1-8010-854BF3274817}" destId="{D35BEF29-F248-4221-A8D1-C500C8DA2C38}" srcOrd="0" destOrd="1" presId="urn:microsoft.com/office/officeart/2005/8/layout/vList5"/>
    <dgm:cxn modelId="{9D1C5F4E-6432-4D34-9E19-B87134BFB869}" srcId="{320340F7-86D0-45DC-9FF1-9C62B68C324C}" destId="{164E4FD9-E4C0-48A1-8010-854BF3274817}" srcOrd="0" destOrd="0" parTransId="{13A4C149-8F1D-45B3-B2A3-61F4CAB28299}" sibTransId="{2E7ACBDD-A861-41DE-81D4-80CA06AA656D}"/>
    <dgm:cxn modelId="{73A90072-9C16-4198-8E9A-AB9C2DEB7CD8}" type="presOf" srcId="{EED0D84D-3467-41DC-9215-6B16E12146A6}" destId="{D35BEF29-F248-4221-A8D1-C500C8DA2C38}" srcOrd="0" destOrd="2" presId="urn:microsoft.com/office/officeart/2005/8/layout/vList5"/>
    <dgm:cxn modelId="{755AE0A0-3F46-49C6-AD80-E7DC42E486AF}" srcId="{1F3CDF6D-BA6B-4E79-A805-31E65C268729}" destId="{D22ECF91-1D33-4AE0-A8C0-BE835D6D2171}" srcOrd="0" destOrd="0" parTransId="{F0C6CBC4-151A-4A4F-8D9C-F585B3D824EC}" sibTransId="{4616C759-386A-49F3-8F8F-CD05904B8B2B}"/>
    <dgm:cxn modelId="{284BE7E8-5CD9-40C9-A0E4-3653DFA40764}" type="presOf" srcId="{320340F7-86D0-45DC-9FF1-9C62B68C324C}" destId="{D35BEF29-F248-4221-A8D1-C500C8DA2C38}" srcOrd="0" destOrd="0" presId="urn:microsoft.com/office/officeart/2005/8/layout/vList5"/>
    <dgm:cxn modelId="{6CB62AEE-E86A-4CD9-9986-94210E7662C7}" srcId="{320340F7-86D0-45DC-9FF1-9C62B68C324C}" destId="{EED0D84D-3467-41DC-9215-6B16E12146A6}" srcOrd="1" destOrd="0" parTransId="{4A857004-A50A-40F1-ABBC-5E75736A499B}" sibTransId="{3D19CEA1-00FB-4A5E-A55D-6600ECB9E3D5}"/>
    <dgm:cxn modelId="{E8E8EF61-FA00-4151-BC39-ADFEBFE6468F}" type="presParOf" srcId="{9B2EAC8B-55C4-4235-B18E-6563096A48B2}" destId="{4FFE241C-B486-4A31-8DCD-13720F7D4FF0}" srcOrd="0" destOrd="0" presId="urn:microsoft.com/office/officeart/2005/8/layout/vList5"/>
    <dgm:cxn modelId="{D0ED0449-11BC-433E-A93A-A807831FFDA4}" type="presParOf" srcId="{4FFE241C-B486-4A31-8DCD-13720F7D4FF0}" destId="{8D91905F-E2C5-4FBF-BFF5-9E2EB8E09C12}" srcOrd="0" destOrd="0" presId="urn:microsoft.com/office/officeart/2005/8/layout/vList5"/>
    <dgm:cxn modelId="{6A0A9FD9-6C62-4EDF-B675-3AD67CC10DD1}" type="presParOf" srcId="{4FFE241C-B486-4A31-8DCD-13720F7D4FF0}" destId="{D35BEF29-F248-4221-A8D1-C500C8DA2C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92662A-8A27-47D0-9E6D-40A2322600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3B8C3B-940F-4F54-801D-A43EC1D9944B}">
      <dgm:prSet/>
      <dgm:spPr/>
      <dgm:t>
        <a:bodyPr/>
        <a:lstStyle/>
        <a:p>
          <a:r>
            <a:rPr lang="en-US" dirty="0"/>
            <a:t>Objectives:</a:t>
          </a:r>
        </a:p>
      </dgm:t>
    </dgm:pt>
    <dgm:pt modelId="{00EF7DBD-CA2F-4CBD-A69A-BE31A4F79EE3}" type="parTrans" cxnId="{7D424CED-E180-45FF-90B1-FE7AE1F1D022}">
      <dgm:prSet/>
      <dgm:spPr/>
      <dgm:t>
        <a:bodyPr/>
        <a:lstStyle/>
        <a:p>
          <a:endParaRPr lang="en-US"/>
        </a:p>
      </dgm:t>
    </dgm:pt>
    <dgm:pt modelId="{3B9AF560-6E25-43CA-9985-5B72899F9C5C}" type="sibTrans" cxnId="{7D424CED-E180-45FF-90B1-FE7AE1F1D022}">
      <dgm:prSet/>
      <dgm:spPr/>
      <dgm:t>
        <a:bodyPr/>
        <a:lstStyle/>
        <a:p>
          <a:endParaRPr lang="en-US"/>
        </a:p>
      </dgm:t>
    </dgm:pt>
    <dgm:pt modelId="{E0093D38-3070-4D2E-A5F1-ED8C02F27B9E}">
      <dgm:prSet/>
      <dgm:spPr/>
      <dgm:t>
        <a:bodyPr/>
        <a:lstStyle/>
        <a:p>
          <a:r>
            <a:rPr lang="en-US" dirty="0"/>
            <a:t>Determine if a higher nadir testosterone value in the first year of ADT correlates with a reduced time to development of CRPC and lower CSS</a:t>
          </a:r>
        </a:p>
      </dgm:t>
    </dgm:pt>
    <dgm:pt modelId="{21710708-6B25-4B81-A697-E137961A1504}" type="parTrans" cxnId="{D14BEE22-067D-4AE4-883F-87BEE95CC0ED}">
      <dgm:prSet/>
      <dgm:spPr/>
      <dgm:t>
        <a:bodyPr/>
        <a:lstStyle/>
        <a:p>
          <a:endParaRPr lang="en-US"/>
        </a:p>
      </dgm:t>
    </dgm:pt>
    <dgm:pt modelId="{886F507C-78EC-4A7E-944F-108F226048CB}" type="sibTrans" cxnId="{D14BEE22-067D-4AE4-883F-87BEE95CC0ED}">
      <dgm:prSet/>
      <dgm:spPr/>
      <dgm:t>
        <a:bodyPr/>
        <a:lstStyle/>
        <a:p>
          <a:endParaRPr lang="en-US"/>
        </a:p>
      </dgm:t>
    </dgm:pt>
    <dgm:pt modelId="{895E5402-DBBD-45B8-933D-F629549BCD57}">
      <dgm:prSet/>
      <dgm:spPr/>
      <dgm:t>
        <a:bodyPr/>
        <a:lstStyle/>
        <a:p>
          <a:r>
            <a:rPr lang="en-US" dirty="0"/>
            <a:t>Patients (n=626) randomly assigned to CAD were included in this analysis.</a:t>
          </a:r>
        </a:p>
      </dgm:t>
    </dgm:pt>
    <dgm:pt modelId="{853E2234-52D7-4B1B-8DD2-2C1EB400FE28}" type="parTrans" cxnId="{DA731707-B0FD-4532-988C-8F9F3D703199}">
      <dgm:prSet/>
      <dgm:spPr/>
      <dgm:t>
        <a:bodyPr/>
        <a:lstStyle/>
        <a:p>
          <a:endParaRPr lang="en-US"/>
        </a:p>
      </dgm:t>
    </dgm:pt>
    <dgm:pt modelId="{78D2F476-7F73-4359-82EC-543E82443414}" type="sibTrans" cxnId="{DA731707-B0FD-4532-988C-8F9F3D703199}">
      <dgm:prSet/>
      <dgm:spPr/>
      <dgm:t>
        <a:bodyPr/>
        <a:lstStyle/>
        <a:p>
          <a:endParaRPr lang="en-US"/>
        </a:p>
      </dgm:t>
    </dgm:pt>
    <dgm:pt modelId="{E66E981F-7BB5-46A7-B629-700FA7AF5053}">
      <dgm:prSet/>
      <dgm:spPr/>
      <dgm:t>
        <a:bodyPr/>
        <a:lstStyle/>
        <a:p>
          <a:r>
            <a:rPr lang="en-US" dirty="0"/>
            <a:t>Testosterone was measured every 2 months in the first year</a:t>
          </a:r>
        </a:p>
      </dgm:t>
    </dgm:pt>
    <dgm:pt modelId="{56361F5A-AEA7-41C1-B524-F99068CA753E}" type="parTrans" cxnId="{8FEB4AED-26FB-448D-B3D9-165062A6AF5B}">
      <dgm:prSet/>
      <dgm:spPr/>
      <dgm:t>
        <a:bodyPr/>
        <a:lstStyle/>
        <a:p>
          <a:endParaRPr lang="en-US"/>
        </a:p>
      </dgm:t>
    </dgm:pt>
    <dgm:pt modelId="{21DB7A47-6A84-4598-8A91-576FAAE17766}" type="sibTrans" cxnId="{8FEB4AED-26FB-448D-B3D9-165062A6AF5B}">
      <dgm:prSet/>
      <dgm:spPr/>
      <dgm:t>
        <a:bodyPr/>
        <a:lstStyle/>
        <a:p>
          <a:endParaRPr lang="en-US"/>
        </a:p>
      </dgm:t>
    </dgm:pt>
    <dgm:pt modelId="{55F831CB-FB63-4C93-AFEE-6B4D429F5313}">
      <dgm:prSet/>
      <dgm:spPr/>
      <dgm:t>
        <a:bodyPr/>
        <a:lstStyle/>
        <a:p>
          <a:endParaRPr lang="en-US" dirty="0"/>
        </a:p>
      </dgm:t>
    </dgm:pt>
    <dgm:pt modelId="{BF21FED2-E2AD-4EA4-8BC1-545683689266}" type="parTrans" cxnId="{2E10DFB7-FC5D-4E17-BD47-178DD2B84D60}">
      <dgm:prSet/>
      <dgm:spPr/>
      <dgm:t>
        <a:bodyPr/>
        <a:lstStyle/>
        <a:p>
          <a:endParaRPr lang="en-US"/>
        </a:p>
      </dgm:t>
    </dgm:pt>
    <dgm:pt modelId="{49257211-82F2-4A64-8342-3F5428C50AA6}" type="sibTrans" cxnId="{2E10DFB7-FC5D-4E17-BD47-178DD2B84D60}">
      <dgm:prSet/>
      <dgm:spPr/>
      <dgm:t>
        <a:bodyPr/>
        <a:lstStyle/>
        <a:p>
          <a:endParaRPr lang="en-US"/>
        </a:p>
      </dgm:t>
    </dgm:pt>
    <dgm:pt modelId="{B823F4A0-C1D4-4BD9-BD12-6445B2602648}">
      <dgm:prSet/>
      <dgm:spPr/>
      <dgm:t>
        <a:bodyPr/>
        <a:lstStyle/>
        <a:p>
          <a:endParaRPr lang="en-US" dirty="0"/>
        </a:p>
      </dgm:t>
    </dgm:pt>
    <dgm:pt modelId="{E98AF557-7D5C-4806-B570-A17803820D11}" type="parTrans" cxnId="{5BC5DE2D-2D79-4892-8EEF-6B51A8BBC3C5}">
      <dgm:prSet/>
      <dgm:spPr/>
      <dgm:t>
        <a:bodyPr/>
        <a:lstStyle/>
        <a:p>
          <a:endParaRPr lang="en-US"/>
        </a:p>
      </dgm:t>
    </dgm:pt>
    <dgm:pt modelId="{ED449DAA-4C0A-41AA-B14D-28038C60A722}" type="sibTrans" cxnId="{5BC5DE2D-2D79-4892-8EEF-6B51A8BBC3C5}">
      <dgm:prSet/>
      <dgm:spPr/>
      <dgm:t>
        <a:bodyPr/>
        <a:lstStyle/>
        <a:p>
          <a:endParaRPr lang="en-US"/>
        </a:p>
      </dgm:t>
    </dgm:pt>
    <dgm:pt modelId="{EECC4BD0-53AA-454F-8A44-4765ADA1DE6F}" type="pres">
      <dgm:prSet presAssocID="{4192662A-8A27-47D0-9E6D-40A2322600D5}" presName="linear" presStyleCnt="0">
        <dgm:presLayoutVars>
          <dgm:animLvl val="lvl"/>
          <dgm:resizeHandles val="exact"/>
        </dgm:presLayoutVars>
      </dgm:prSet>
      <dgm:spPr/>
    </dgm:pt>
    <dgm:pt modelId="{30AC09C2-3B72-4998-B17C-8573B832EE0D}" type="pres">
      <dgm:prSet presAssocID="{8C3B8C3B-940F-4F54-801D-A43EC1D9944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6AA7763-AC85-4618-99D1-ABEFF1B6BF3A}" type="pres">
      <dgm:prSet presAssocID="{8C3B8C3B-940F-4F54-801D-A43EC1D9944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A731707-B0FD-4532-988C-8F9F3D703199}" srcId="{8C3B8C3B-940F-4F54-801D-A43EC1D9944B}" destId="{895E5402-DBBD-45B8-933D-F629549BCD57}" srcOrd="2" destOrd="0" parTransId="{853E2234-52D7-4B1B-8DD2-2C1EB400FE28}" sibTransId="{78D2F476-7F73-4359-82EC-543E82443414}"/>
    <dgm:cxn modelId="{5657C01B-C77E-4FDA-88E7-4E21D06AAB91}" type="presOf" srcId="{E0093D38-3070-4D2E-A5F1-ED8C02F27B9E}" destId="{76AA7763-AC85-4618-99D1-ABEFF1B6BF3A}" srcOrd="0" destOrd="0" presId="urn:microsoft.com/office/officeart/2005/8/layout/vList2"/>
    <dgm:cxn modelId="{D14BEE22-067D-4AE4-883F-87BEE95CC0ED}" srcId="{8C3B8C3B-940F-4F54-801D-A43EC1D9944B}" destId="{E0093D38-3070-4D2E-A5F1-ED8C02F27B9E}" srcOrd="0" destOrd="0" parTransId="{21710708-6B25-4B81-A697-E137961A1504}" sibTransId="{886F507C-78EC-4A7E-944F-108F226048CB}"/>
    <dgm:cxn modelId="{1BD52025-1BC7-476E-9DDE-B1B60A188A2A}" type="presOf" srcId="{B823F4A0-C1D4-4BD9-BD12-6445B2602648}" destId="{76AA7763-AC85-4618-99D1-ABEFF1B6BF3A}" srcOrd="0" destOrd="3" presId="urn:microsoft.com/office/officeart/2005/8/layout/vList2"/>
    <dgm:cxn modelId="{5BC5DE2D-2D79-4892-8EEF-6B51A8BBC3C5}" srcId="{8C3B8C3B-940F-4F54-801D-A43EC1D9944B}" destId="{B823F4A0-C1D4-4BD9-BD12-6445B2602648}" srcOrd="3" destOrd="0" parTransId="{E98AF557-7D5C-4806-B570-A17803820D11}" sibTransId="{ED449DAA-4C0A-41AA-B14D-28038C60A722}"/>
    <dgm:cxn modelId="{81BBAB4F-B61D-4ABF-9899-B4F764662842}" type="presOf" srcId="{8C3B8C3B-940F-4F54-801D-A43EC1D9944B}" destId="{30AC09C2-3B72-4998-B17C-8573B832EE0D}" srcOrd="0" destOrd="0" presId="urn:microsoft.com/office/officeart/2005/8/layout/vList2"/>
    <dgm:cxn modelId="{CD9D9974-08B8-4C52-99DC-AE07D365B4F6}" type="presOf" srcId="{55F831CB-FB63-4C93-AFEE-6B4D429F5313}" destId="{76AA7763-AC85-4618-99D1-ABEFF1B6BF3A}" srcOrd="0" destOrd="1" presId="urn:microsoft.com/office/officeart/2005/8/layout/vList2"/>
    <dgm:cxn modelId="{C6DEC581-D0A0-4E8B-B349-EF782BBCC351}" type="presOf" srcId="{4192662A-8A27-47D0-9E6D-40A2322600D5}" destId="{EECC4BD0-53AA-454F-8A44-4765ADA1DE6F}" srcOrd="0" destOrd="0" presId="urn:microsoft.com/office/officeart/2005/8/layout/vList2"/>
    <dgm:cxn modelId="{4893D886-A1EB-43C4-B1D7-C587D37BC28C}" type="presOf" srcId="{E66E981F-7BB5-46A7-B629-700FA7AF5053}" destId="{76AA7763-AC85-4618-99D1-ABEFF1B6BF3A}" srcOrd="0" destOrd="4" presId="urn:microsoft.com/office/officeart/2005/8/layout/vList2"/>
    <dgm:cxn modelId="{2E10DFB7-FC5D-4E17-BD47-178DD2B84D60}" srcId="{8C3B8C3B-940F-4F54-801D-A43EC1D9944B}" destId="{55F831CB-FB63-4C93-AFEE-6B4D429F5313}" srcOrd="1" destOrd="0" parTransId="{BF21FED2-E2AD-4EA4-8BC1-545683689266}" sibTransId="{49257211-82F2-4A64-8342-3F5428C50AA6}"/>
    <dgm:cxn modelId="{0CFB9DD4-D8B7-4F31-81D1-DF958F648CB2}" type="presOf" srcId="{895E5402-DBBD-45B8-933D-F629549BCD57}" destId="{76AA7763-AC85-4618-99D1-ABEFF1B6BF3A}" srcOrd="0" destOrd="2" presId="urn:microsoft.com/office/officeart/2005/8/layout/vList2"/>
    <dgm:cxn modelId="{8FEB4AED-26FB-448D-B3D9-165062A6AF5B}" srcId="{8C3B8C3B-940F-4F54-801D-A43EC1D9944B}" destId="{E66E981F-7BB5-46A7-B629-700FA7AF5053}" srcOrd="4" destOrd="0" parTransId="{56361F5A-AEA7-41C1-B524-F99068CA753E}" sibTransId="{21DB7A47-6A84-4598-8A91-576FAAE17766}"/>
    <dgm:cxn modelId="{7D424CED-E180-45FF-90B1-FE7AE1F1D022}" srcId="{4192662A-8A27-47D0-9E6D-40A2322600D5}" destId="{8C3B8C3B-940F-4F54-801D-A43EC1D9944B}" srcOrd="0" destOrd="0" parTransId="{00EF7DBD-CA2F-4CBD-A69A-BE31A4F79EE3}" sibTransId="{3B9AF560-6E25-43CA-9985-5B72899F9C5C}"/>
    <dgm:cxn modelId="{1CBC5B25-EBE3-43D5-A463-46A4B12A7EC4}" type="presParOf" srcId="{EECC4BD0-53AA-454F-8A44-4765ADA1DE6F}" destId="{30AC09C2-3B72-4998-B17C-8573B832EE0D}" srcOrd="0" destOrd="0" presId="urn:microsoft.com/office/officeart/2005/8/layout/vList2"/>
    <dgm:cxn modelId="{AD4EC6EC-ACC0-4104-AB47-C0F184B34965}" type="presParOf" srcId="{EECC4BD0-53AA-454F-8A44-4765ADA1DE6F}" destId="{76AA7763-AC85-4618-99D1-ABEFF1B6BF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8840C-5D17-4D2F-9437-6A78C39A8F05}">
      <dsp:nvSpPr>
        <dsp:cNvPr id="0" name=""/>
        <dsp:cNvSpPr/>
      </dsp:nvSpPr>
      <dsp:spPr>
        <a:xfrm>
          <a:off x="0" y="36609"/>
          <a:ext cx="8285967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prescribing information for all FDA-approved GnRH agonists suggest monitoring testosterone levels to ensure castrate testosterone levels are maintained</a:t>
          </a:r>
          <a:r>
            <a:rPr lang="en-US" sz="2000" kern="1200" baseline="30000" dirty="0"/>
            <a:t>1</a:t>
          </a:r>
          <a:endParaRPr lang="en-US" sz="2000" kern="1200" dirty="0"/>
        </a:p>
      </dsp:txBody>
      <dsp:txXfrm>
        <a:off x="51974" y="88583"/>
        <a:ext cx="8182019" cy="960752"/>
      </dsp:txXfrm>
    </dsp:sp>
    <dsp:sp modelId="{BC711749-BCF7-4193-90FE-97CB7BA7BDA3}">
      <dsp:nvSpPr>
        <dsp:cNvPr id="0" name=""/>
        <dsp:cNvSpPr/>
      </dsp:nvSpPr>
      <dsp:spPr>
        <a:xfrm>
          <a:off x="0" y="1176189"/>
          <a:ext cx="8285967" cy="1064700"/>
        </a:xfrm>
        <a:prstGeom prst="roundRect">
          <a:avLst/>
        </a:prstGeom>
        <a:solidFill>
          <a:schemeClr val="accent2">
            <a:hueOff val="-1623531"/>
            <a:satOff val="-2384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data on the importance of monitoring testosterone in patients with prostate cancer who are on androgen deprivation therapy (ADT)</a:t>
          </a:r>
        </a:p>
      </dsp:txBody>
      <dsp:txXfrm>
        <a:off x="51974" y="1228163"/>
        <a:ext cx="8182019" cy="960752"/>
      </dsp:txXfrm>
    </dsp:sp>
    <dsp:sp modelId="{B288F475-EB1E-403A-B454-B2E4B27E6EBA}">
      <dsp:nvSpPr>
        <dsp:cNvPr id="0" name=""/>
        <dsp:cNvSpPr/>
      </dsp:nvSpPr>
      <dsp:spPr>
        <a:xfrm>
          <a:off x="0" y="2240889"/>
          <a:ext cx="8285967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7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Impact of testosterone escape as it relates to disease progression and overall outcomes</a:t>
          </a:r>
          <a:r>
            <a:rPr lang="en-US" sz="2000" kern="1200" baseline="30000" dirty="0"/>
            <a:t>2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Understand the relationship between testosterone and prostate specific antigen (PSA)</a:t>
          </a:r>
        </a:p>
      </dsp:txBody>
      <dsp:txXfrm>
        <a:off x="0" y="2240889"/>
        <a:ext cx="8285967" cy="1184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C0881-73EF-4D83-85B5-8618CD0926CC}">
      <dsp:nvSpPr>
        <dsp:cNvPr id="0" name=""/>
        <dsp:cNvSpPr/>
      </dsp:nvSpPr>
      <dsp:spPr>
        <a:xfrm>
          <a:off x="0" y="59170"/>
          <a:ext cx="8364077" cy="735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Patients with mean testosterone &gt;20 ng/dL had a significantly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higher risk of developing CRPC </a:t>
          </a:r>
          <a:endParaRPr lang="en-US" sz="1700" b="1" kern="1200" dirty="0"/>
        </a:p>
      </dsp:txBody>
      <dsp:txXfrm>
        <a:off x="35925" y="95095"/>
        <a:ext cx="8292227" cy="664080"/>
      </dsp:txXfrm>
    </dsp:sp>
    <dsp:sp modelId="{562D9117-34A8-4B67-B353-1A174E312F96}">
      <dsp:nvSpPr>
        <dsp:cNvPr id="0" name=""/>
        <dsp:cNvSpPr/>
      </dsp:nvSpPr>
      <dsp:spPr>
        <a:xfrm>
          <a:off x="0" y="795101"/>
          <a:ext cx="8364077" cy="483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5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/>
            <a:t>T 20 to 50 ng/dL: HR 1.41  [95% CI  1.07-1.84] 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/>
            <a:t>T </a:t>
          </a:r>
          <a:r>
            <a:rPr lang="en-US" sz="1500" kern="1200" dirty="0"/>
            <a:t>≥ </a:t>
          </a:r>
          <a:r>
            <a:rPr lang="en-GB" sz="1500" kern="1200" dirty="0"/>
            <a:t>50 ng/dL: HR 1.91  [95% CI 1.11-3.29]</a:t>
          </a:r>
          <a:endParaRPr lang="en-US" sz="1500" kern="1200" dirty="0"/>
        </a:p>
      </dsp:txBody>
      <dsp:txXfrm>
        <a:off x="0" y="795101"/>
        <a:ext cx="8364077" cy="483862"/>
      </dsp:txXfrm>
    </dsp:sp>
    <dsp:sp modelId="{35A34075-D50F-4A6E-BCD1-38024A552669}">
      <dsp:nvSpPr>
        <dsp:cNvPr id="0" name=""/>
        <dsp:cNvSpPr/>
      </dsp:nvSpPr>
      <dsp:spPr>
        <a:xfrm>
          <a:off x="0" y="1278963"/>
          <a:ext cx="8364077" cy="735930"/>
        </a:xfrm>
        <a:prstGeom prst="roundRect">
          <a:avLst/>
        </a:prstGeom>
        <a:solidFill>
          <a:schemeClr val="accent2">
            <a:hueOff val="-811765"/>
            <a:satOff val="-1192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Patients with nadir (minimum) testosterone &gt;20 ng/dL had a significantly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higher risk of dying as a result of disease </a:t>
          </a:r>
        </a:p>
      </dsp:txBody>
      <dsp:txXfrm>
        <a:off x="35925" y="1314888"/>
        <a:ext cx="8292227" cy="664080"/>
      </dsp:txXfrm>
    </dsp:sp>
    <dsp:sp modelId="{6CDEA37A-5353-4D4A-A0BE-F6B8B2E29D97}">
      <dsp:nvSpPr>
        <dsp:cNvPr id="0" name=""/>
        <dsp:cNvSpPr/>
      </dsp:nvSpPr>
      <dsp:spPr>
        <a:xfrm>
          <a:off x="0" y="2014893"/>
          <a:ext cx="8364077" cy="483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5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 20 to 50 ng/dL: HR, 2.08; 95% CI, 1.28 to 3.38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 ≥50 ng/dL: HR, 2.93; 95% CI, 0.70 to 12.30</a:t>
          </a:r>
        </a:p>
      </dsp:txBody>
      <dsp:txXfrm>
        <a:off x="0" y="2014893"/>
        <a:ext cx="8364077" cy="483862"/>
      </dsp:txXfrm>
    </dsp:sp>
    <dsp:sp modelId="{1928EF0F-2E77-4B49-BAEA-651D80980A67}">
      <dsp:nvSpPr>
        <dsp:cNvPr id="0" name=""/>
        <dsp:cNvSpPr/>
      </dsp:nvSpPr>
      <dsp:spPr>
        <a:xfrm>
          <a:off x="0" y="2498756"/>
          <a:ext cx="8364077" cy="735930"/>
        </a:xfrm>
        <a:prstGeom prst="roundRect">
          <a:avLst/>
        </a:prstGeom>
        <a:solidFill>
          <a:schemeClr val="accent2">
            <a:hueOff val="-1623531"/>
            <a:satOff val="-2384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Serum testosterone should be assayed regularly in such patients, and                  ADT modified to ensure levels &lt;20 ng/dL are achieved</a:t>
          </a:r>
          <a:endParaRPr lang="en-US" sz="1700" kern="1200" dirty="0"/>
        </a:p>
      </dsp:txBody>
      <dsp:txXfrm>
        <a:off x="35925" y="2534681"/>
        <a:ext cx="8292227" cy="6640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CEA33-4163-4EB0-811E-68366C5E4E04}">
      <dsp:nvSpPr>
        <dsp:cNvPr id="0" name=""/>
        <dsp:cNvSpPr/>
      </dsp:nvSpPr>
      <dsp:spPr>
        <a:xfrm>
          <a:off x="0" y="1284"/>
          <a:ext cx="8285967" cy="753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characterize the probability of testosterone escape during a course of radiotherapy and ADT in patients with prostate cancer</a:t>
          </a:r>
        </a:p>
      </dsp:txBody>
      <dsp:txXfrm>
        <a:off x="36782" y="38066"/>
        <a:ext cx="8212403" cy="679916"/>
      </dsp:txXfrm>
    </dsp:sp>
    <dsp:sp modelId="{FC02049A-04D1-49B7-8612-5E9B46593E03}">
      <dsp:nvSpPr>
        <dsp:cNvPr id="0" name=""/>
        <dsp:cNvSpPr/>
      </dsp:nvSpPr>
      <dsp:spPr>
        <a:xfrm>
          <a:off x="0" y="754764"/>
          <a:ext cx="8285967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 retrospective chart review of 361 patients with nonmetastatic prostate cancer who were treated with ADT and RT were followed for a median of 4.7 years.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 Patients had a median of 6 testosterone measurements</a:t>
          </a:r>
        </a:p>
      </dsp:txBody>
      <dsp:txXfrm>
        <a:off x="0" y="754764"/>
        <a:ext cx="8285967" cy="1071225"/>
      </dsp:txXfrm>
    </dsp:sp>
    <dsp:sp modelId="{418BE12C-736D-4507-B713-EB4FD45CB1C6}">
      <dsp:nvSpPr>
        <dsp:cNvPr id="0" name=""/>
        <dsp:cNvSpPr/>
      </dsp:nvSpPr>
      <dsp:spPr>
        <a:xfrm>
          <a:off x="0" y="1825989"/>
          <a:ext cx="8285967" cy="753480"/>
        </a:xfrm>
        <a:prstGeom prst="roundRect">
          <a:avLst/>
        </a:prstGeom>
        <a:solidFill>
          <a:schemeClr val="accent2">
            <a:hueOff val="-1623531"/>
            <a:satOff val="-2384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Examine:</a:t>
          </a:r>
        </a:p>
      </dsp:txBody>
      <dsp:txXfrm>
        <a:off x="36782" y="1862771"/>
        <a:ext cx="8212403" cy="679916"/>
      </dsp:txXfrm>
    </dsp:sp>
    <dsp:sp modelId="{273D3BE7-EEDE-4844-B2B7-658FC06DF50C}">
      <dsp:nvSpPr>
        <dsp:cNvPr id="0" name=""/>
        <dsp:cNvSpPr/>
      </dsp:nvSpPr>
      <dsp:spPr>
        <a:xfrm>
          <a:off x="0" y="2579469"/>
          <a:ext cx="8285967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7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Predictors of testosterone escape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PSA levels during testosterone escape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The impact of testosterone escape on outcomes</a:t>
          </a:r>
        </a:p>
      </dsp:txBody>
      <dsp:txXfrm>
        <a:off x="0" y="2579469"/>
        <a:ext cx="8285967" cy="8807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E9C33-214F-4704-9D2A-9E9C9C32BAAC}">
      <dsp:nvSpPr>
        <dsp:cNvPr id="0" name=""/>
        <dsp:cNvSpPr/>
      </dsp:nvSpPr>
      <dsp:spPr>
        <a:xfrm>
          <a:off x="0" y="0"/>
          <a:ext cx="8285967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incidence of testosterone escape is higher in younger patients and in patients with more frequent monitoring of serum levels of testosterone</a:t>
          </a:r>
        </a:p>
      </dsp:txBody>
      <dsp:txXfrm>
        <a:off x="52431" y="52431"/>
        <a:ext cx="8181105" cy="969198"/>
      </dsp:txXfrm>
    </dsp:sp>
    <dsp:sp modelId="{178A8877-86A3-42FC-A2BE-0AD41D085906}">
      <dsp:nvSpPr>
        <dsp:cNvPr id="0" name=""/>
        <dsp:cNvSpPr/>
      </dsp:nvSpPr>
      <dsp:spPr>
        <a:xfrm>
          <a:off x="0" y="1143924"/>
          <a:ext cx="8285967" cy="117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In patients with &lt;6 testosterone measurements, the probability of testosterone escape was 0%–9% across </a:t>
          </a:r>
          <a:r>
            <a:rPr lang="en-US" sz="2100" kern="1200" dirty="0" err="1"/>
            <a:t>LHRHa</a:t>
          </a:r>
          <a:r>
            <a:rPr lang="en-US" sz="2100" kern="1200" dirty="0"/>
            <a:t> treatments, whereas in patients with &gt;6 measurements the probability of testosterone escape was in the range of 10%–26%.</a:t>
          </a:r>
        </a:p>
      </dsp:txBody>
      <dsp:txXfrm>
        <a:off x="0" y="1143924"/>
        <a:ext cx="8285967" cy="1173689"/>
      </dsp:txXfrm>
    </dsp:sp>
    <dsp:sp modelId="{12BC2FF4-F78E-45C0-B617-4CAAA3A28C73}">
      <dsp:nvSpPr>
        <dsp:cNvPr id="0" name=""/>
        <dsp:cNvSpPr/>
      </dsp:nvSpPr>
      <dsp:spPr>
        <a:xfrm>
          <a:off x="0" y="2317614"/>
          <a:ext cx="8285967" cy="1074060"/>
        </a:xfrm>
        <a:prstGeom prst="roundRect">
          <a:avLst/>
        </a:prstGeom>
        <a:solidFill>
          <a:schemeClr val="accent2">
            <a:hueOff val="-1623531"/>
            <a:satOff val="-2384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 undetectable PSA does not rule out the presence of higher than desired levels of testosterone, reinforcing the need to monitor testosterone levels, especially in younger patients</a:t>
          </a:r>
        </a:p>
      </dsp:txBody>
      <dsp:txXfrm>
        <a:off x="52431" y="2370045"/>
        <a:ext cx="8181105" cy="9691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D9546-E1FF-485A-829C-3D8CA4481784}">
      <dsp:nvSpPr>
        <dsp:cNvPr id="0" name=""/>
        <dsp:cNvSpPr/>
      </dsp:nvSpPr>
      <dsp:spPr>
        <a:xfrm>
          <a:off x="0" y="11540"/>
          <a:ext cx="2939142" cy="46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Objective</a:t>
          </a:r>
        </a:p>
      </dsp:txBody>
      <dsp:txXfrm>
        <a:off x="22846" y="34386"/>
        <a:ext cx="2893450" cy="422308"/>
      </dsp:txXfrm>
    </dsp:sp>
    <dsp:sp modelId="{10793644-7B2F-4205-8A74-A6581535E5D9}">
      <dsp:nvSpPr>
        <dsp:cNvPr id="0" name=""/>
        <dsp:cNvSpPr/>
      </dsp:nvSpPr>
      <dsp:spPr>
        <a:xfrm>
          <a:off x="0" y="479541"/>
          <a:ext cx="2939142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1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Determine if the testosterone level achieved with ADT is directly related to survival and risk of death in men with metastatic prostate cancer</a:t>
          </a:r>
        </a:p>
      </dsp:txBody>
      <dsp:txXfrm>
        <a:off x="0" y="479541"/>
        <a:ext cx="2939142" cy="1324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ADBC4-8FC8-42F5-88EF-436BBCCE4366}">
      <dsp:nvSpPr>
        <dsp:cNvPr id="0" name=""/>
        <dsp:cNvSpPr/>
      </dsp:nvSpPr>
      <dsp:spPr>
        <a:xfrm>
          <a:off x="0" y="22942"/>
          <a:ext cx="4572000" cy="374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Conclusion</a:t>
          </a:r>
        </a:p>
      </dsp:txBody>
      <dsp:txXfrm>
        <a:off x="18277" y="41219"/>
        <a:ext cx="4535446" cy="337846"/>
      </dsp:txXfrm>
    </dsp:sp>
    <dsp:sp modelId="{70129C95-C89C-42BC-AF59-96E736CF1B0A}">
      <dsp:nvSpPr>
        <dsp:cNvPr id="0" name=""/>
        <dsp:cNvSpPr/>
      </dsp:nvSpPr>
      <dsp:spPr>
        <a:xfrm>
          <a:off x="0" y="397342"/>
          <a:ext cx="4572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Mean testosterone (40 ng/dL) at 6 months was shown to have value in predicting survival (</a:t>
          </a:r>
          <a:r>
            <a:rPr lang="en-US" sz="1200" i="1" kern="1200" dirty="0"/>
            <a:t>P</a:t>
          </a:r>
          <a:r>
            <a:rPr lang="en-US" sz="1200" kern="1200" dirty="0"/>
            <a:t>&lt;0.050)</a:t>
          </a:r>
        </a:p>
      </dsp:txBody>
      <dsp:txXfrm>
        <a:off x="0" y="397342"/>
        <a:ext cx="4572000" cy="3643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3F2B-03F8-43F4-8CDA-5F93FB6167DB}">
      <dsp:nvSpPr>
        <dsp:cNvPr id="0" name=""/>
        <dsp:cNvSpPr/>
      </dsp:nvSpPr>
      <dsp:spPr>
        <a:xfrm>
          <a:off x="0" y="30720"/>
          <a:ext cx="8633360" cy="722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Recap</a:t>
          </a:r>
        </a:p>
      </dsp:txBody>
      <dsp:txXfrm>
        <a:off x="35268" y="65988"/>
        <a:ext cx="8562824" cy="651938"/>
      </dsp:txXfrm>
    </dsp:sp>
    <dsp:sp modelId="{CC13575E-0A94-47BD-A44E-8B0B8B2A0832}">
      <dsp:nvSpPr>
        <dsp:cNvPr id="0" name=""/>
        <dsp:cNvSpPr/>
      </dsp:nvSpPr>
      <dsp:spPr>
        <a:xfrm>
          <a:off x="0" y="765728"/>
          <a:ext cx="863336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0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FDA defines medical castration as testosterone levels below 50 ng/dL (</a:t>
          </a:r>
          <a:r>
            <a:rPr lang="en-US" sz="1500" kern="1200" dirty="0" err="1"/>
            <a:t>ie</a:t>
          </a:r>
          <a:r>
            <a:rPr lang="en-US" sz="1500" kern="1200" dirty="0"/>
            <a:t>, 1.735 nmol/L)</a:t>
          </a:r>
          <a:r>
            <a:rPr lang="en-US" sz="1500" kern="1200" baseline="30000" dirty="0"/>
            <a:t>1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The Bethesda </a:t>
          </a:r>
          <a:r>
            <a:rPr lang="en-US" sz="1500" kern="1200" dirty="0">
              <a:latin typeface="Arial" panose="020B0604020202020204"/>
            </a:rPr>
            <a:t>consensus</a:t>
          </a:r>
          <a:r>
            <a:rPr lang="en-US" sz="1500" kern="1200" dirty="0"/>
            <a:t> recommend a threshold for serum testosterone after ADT to be 20 ng/dL (</a:t>
          </a:r>
          <a:r>
            <a:rPr lang="en-US" sz="1500" kern="1200" dirty="0" err="1"/>
            <a:t>ie</a:t>
          </a:r>
          <a:r>
            <a:rPr lang="en-US" sz="1500" kern="1200" dirty="0"/>
            <a:t>, 0.694 nmol/L)</a:t>
          </a:r>
          <a:r>
            <a:rPr lang="en-US" sz="1500" kern="1200" baseline="30000" dirty="0"/>
            <a:t>2</a:t>
          </a:r>
          <a:endParaRPr lang="en-US" sz="1500" kern="1200" dirty="0"/>
        </a:p>
      </dsp:txBody>
      <dsp:txXfrm>
        <a:off x="0" y="765728"/>
        <a:ext cx="8633360" cy="688274"/>
      </dsp:txXfrm>
    </dsp:sp>
    <dsp:sp modelId="{536458C0-E3B3-4FF4-A93F-EE7B81FD8725}">
      <dsp:nvSpPr>
        <dsp:cNvPr id="0" name=""/>
        <dsp:cNvSpPr/>
      </dsp:nvSpPr>
      <dsp:spPr>
        <a:xfrm>
          <a:off x="0" y="1454003"/>
          <a:ext cx="8633360" cy="722474"/>
        </a:xfrm>
        <a:prstGeom prst="roundRect">
          <a:avLst/>
        </a:prstGeom>
        <a:solidFill>
          <a:schemeClr val="accent2">
            <a:hueOff val="-1623531"/>
            <a:satOff val="-2384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Regularly checking testosterone levels while patients are on ADT is important for prostate cancer disease management</a:t>
          </a:r>
        </a:p>
      </dsp:txBody>
      <dsp:txXfrm>
        <a:off x="35268" y="1489271"/>
        <a:ext cx="8562824" cy="651938"/>
      </dsp:txXfrm>
    </dsp:sp>
    <dsp:sp modelId="{7C31A99F-5A46-43CD-82EC-CF67DF4B065B}">
      <dsp:nvSpPr>
        <dsp:cNvPr id="0" name=""/>
        <dsp:cNvSpPr/>
      </dsp:nvSpPr>
      <dsp:spPr>
        <a:xfrm>
          <a:off x="0" y="2176478"/>
          <a:ext cx="8633360" cy="114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0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The prescribing information for all FDA-approved GnRH agonists suggest monitoring testosterone levels to ensure castrate testosterone levels are maintained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Inadequate testosterone suppression appears to predict a greater likelihood of, and shorter time to CRPC/AIP and higher risk of dying as a result of disease  </a:t>
          </a:r>
        </a:p>
      </dsp:txBody>
      <dsp:txXfrm>
        <a:off x="0" y="2176478"/>
        <a:ext cx="8633360" cy="1140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F0A39-9D60-440D-8CF1-5E3FA9D8B778}">
      <dsp:nvSpPr>
        <dsp:cNvPr id="0" name=""/>
        <dsp:cNvSpPr/>
      </dsp:nvSpPr>
      <dsp:spPr>
        <a:xfrm>
          <a:off x="0" y="0"/>
          <a:ext cx="3190953" cy="319095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87966-1D20-4BF5-8706-6C738032B1BF}">
      <dsp:nvSpPr>
        <dsp:cNvPr id="0" name=""/>
        <dsp:cNvSpPr/>
      </dsp:nvSpPr>
      <dsp:spPr>
        <a:xfrm>
          <a:off x="1595476" y="0"/>
          <a:ext cx="7206314" cy="31909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US FDA defines medical castration as testosterone levels below 50 ng/dL                  (</a:t>
          </a:r>
          <a:r>
            <a:rPr lang="en-US" sz="1300" kern="1200" dirty="0" err="1"/>
            <a:t>ie</a:t>
          </a:r>
          <a:r>
            <a:rPr lang="en-US" sz="1300" kern="1200" dirty="0"/>
            <a:t>, 1.735 nmol/L)</a:t>
          </a:r>
          <a:r>
            <a:rPr lang="en-US" sz="1300" kern="1200" baseline="30000" dirty="0"/>
            <a:t>1</a:t>
          </a:r>
          <a:endParaRPr lang="en-US" sz="1300" kern="1200" dirty="0"/>
        </a:p>
      </dsp:txBody>
      <dsp:txXfrm>
        <a:off x="1595476" y="0"/>
        <a:ext cx="3603157" cy="678077"/>
      </dsp:txXfrm>
    </dsp:sp>
    <dsp:sp modelId="{488C551D-E685-4B8D-8AB6-5CF5832DE031}">
      <dsp:nvSpPr>
        <dsp:cNvPr id="0" name=""/>
        <dsp:cNvSpPr/>
      </dsp:nvSpPr>
      <dsp:spPr>
        <a:xfrm>
          <a:off x="418812" y="678077"/>
          <a:ext cx="2353327" cy="235332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541177"/>
            <a:satOff val="-794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68FB2-0DB2-43C9-8F94-1558167E0081}">
      <dsp:nvSpPr>
        <dsp:cNvPr id="0" name=""/>
        <dsp:cNvSpPr/>
      </dsp:nvSpPr>
      <dsp:spPr>
        <a:xfrm>
          <a:off x="1595476" y="678077"/>
          <a:ext cx="7206314" cy="2353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41177"/>
              <a:satOff val="-794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Clinical studies have shown testosterone levels to be 20 ng/dL (</a:t>
          </a:r>
          <a:r>
            <a:rPr lang="en-US" sz="1300" kern="1200" dirty="0" err="1"/>
            <a:t>ie</a:t>
          </a:r>
          <a:r>
            <a:rPr lang="en-US" sz="1300" kern="1200" dirty="0"/>
            <a:t>, 0.694 nmol/L) or lower following surgery</a:t>
          </a:r>
          <a:r>
            <a:rPr lang="en-US" sz="1300" kern="1200" baseline="30000" dirty="0"/>
            <a:t>1,3,4</a:t>
          </a:r>
          <a:endParaRPr lang="en-US" sz="1300" kern="1200" dirty="0"/>
        </a:p>
      </dsp:txBody>
      <dsp:txXfrm>
        <a:off x="1595476" y="678077"/>
        <a:ext cx="3603157" cy="678077"/>
      </dsp:txXfrm>
    </dsp:sp>
    <dsp:sp modelId="{D4950513-AD02-40F2-B722-ACDC31920FFB}">
      <dsp:nvSpPr>
        <dsp:cNvPr id="0" name=""/>
        <dsp:cNvSpPr/>
      </dsp:nvSpPr>
      <dsp:spPr>
        <a:xfrm>
          <a:off x="837625" y="1356155"/>
          <a:ext cx="1515702" cy="151570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082354"/>
            <a:satOff val="-15897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1EA03-7B8A-4582-A719-C4F33EF79016}">
      <dsp:nvSpPr>
        <dsp:cNvPr id="0" name=""/>
        <dsp:cNvSpPr/>
      </dsp:nvSpPr>
      <dsp:spPr>
        <a:xfrm>
          <a:off x="1595476" y="1356155"/>
          <a:ext cx="7206314" cy="15157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82354"/>
              <a:satOff val="-15897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Bethesda consensus recommend a threshold for serum testosterone after ADT to be 20 ng/dL (</a:t>
          </a:r>
          <a:r>
            <a:rPr lang="en-US" sz="1300" kern="1200" dirty="0" err="1"/>
            <a:t>ie</a:t>
          </a:r>
          <a:r>
            <a:rPr lang="en-US" sz="1300" kern="1200" dirty="0"/>
            <a:t>, 0.69T4 nmol/L)</a:t>
          </a:r>
          <a:r>
            <a:rPr lang="en-US" sz="1300" kern="1200" baseline="30000" dirty="0"/>
            <a:t>2</a:t>
          </a:r>
          <a:endParaRPr lang="en-US" sz="1300" kern="1200" dirty="0"/>
        </a:p>
      </dsp:txBody>
      <dsp:txXfrm>
        <a:off x="1595476" y="1356155"/>
        <a:ext cx="3603157" cy="678077"/>
      </dsp:txXfrm>
    </dsp:sp>
    <dsp:sp modelId="{E7BFB145-48B3-41F8-BC7D-7FD3CE3E2386}">
      <dsp:nvSpPr>
        <dsp:cNvPr id="0" name=""/>
        <dsp:cNvSpPr/>
      </dsp:nvSpPr>
      <dsp:spPr>
        <a:xfrm>
          <a:off x="1256437" y="2034232"/>
          <a:ext cx="678077" cy="67807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623531"/>
            <a:satOff val="-2384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C3EE9-5AB4-4E98-82F5-BFA1AE61DC95}">
      <dsp:nvSpPr>
        <dsp:cNvPr id="0" name=""/>
        <dsp:cNvSpPr/>
      </dsp:nvSpPr>
      <dsp:spPr>
        <a:xfrm>
          <a:off x="1595476" y="2034232"/>
          <a:ext cx="7206314" cy="6780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623531"/>
              <a:satOff val="-2384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clinical benefits of maintaining testosterone levels &lt;20 ng/dL versus </a:t>
          </a:r>
          <a:br>
            <a:rPr lang="en-US" sz="1300" kern="1200" dirty="0"/>
          </a:br>
          <a:r>
            <a:rPr lang="en-US" sz="1300" kern="1200" dirty="0"/>
            <a:t>&lt;50 ng/dL have </a:t>
          </a:r>
          <a:r>
            <a:rPr lang="en-US" sz="1300" kern="1200" dirty="0">
              <a:latin typeface="Arial" panose="020B0604020202020204"/>
            </a:rPr>
            <a:t>not </a:t>
          </a:r>
          <a:r>
            <a:rPr lang="en-US" sz="1300" kern="1200" dirty="0"/>
            <a:t>been </a:t>
          </a:r>
          <a:r>
            <a:rPr lang="en-US" sz="1300" kern="1200" dirty="0">
              <a:latin typeface="Arial" panose="020B0604020202020204"/>
            </a:rPr>
            <a:t>prospectively studied</a:t>
          </a:r>
          <a:endParaRPr lang="en-US" sz="1300" kern="1200" dirty="0"/>
        </a:p>
      </dsp:txBody>
      <dsp:txXfrm>
        <a:off x="1595476" y="2034232"/>
        <a:ext cx="3603157" cy="678077"/>
      </dsp:txXfrm>
    </dsp:sp>
    <dsp:sp modelId="{1F67281D-892E-406C-8DDD-E1C65B604130}">
      <dsp:nvSpPr>
        <dsp:cNvPr id="0" name=""/>
        <dsp:cNvSpPr/>
      </dsp:nvSpPr>
      <dsp:spPr>
        <a:xfrm>
          <a:off x="5198633" y="678077"/>
          <a:ext cx="3603157" cy="6780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Median testosterone level post-orchiectomy was 15 ng/dL (0.5 nmol/L; </a:t>
          </a:r>
          <a:r>
            <a:rPr lang="pl-PL" sz="1000" kern="1200" dirty="0"/>
            <a:t>95% CI 12</a:t>
          </a:r>
          <a:r>
            <a:rPr lang="en-US" sz="1000" kern="1200" dirty="0"/>
            <a:t>-</a:t>
          </a:r>
          <a:r>
            <a:rPr lang="pl-PL" sz="1000" kern="1200" dirty="0"/>
            <a:t>17 ng/dL</a:t>
          </a:r>
          <a:r>
            <a:rPr lang="en-US" sz="1000" kern="1200" dirty="0"/>
            <a:t>)</a:t>
          </a:r>
          <a:r>
            <a:rPr lang="en-US" sz="1000" kern="1200" baseline="30000" dirty="0"/>
            <a:t>5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Median testosterone level 12 months post-orchiectomy was 16 ng/dL (95% CI 10-22 ng/dL)</a:t>
          </a:r>
          <a:r>
            <a:rPr lang="en-US" sz="1000" kern="1200" baseline="30000" dirty="0"/>
            <a:t>6</a:t>
          </a:r>
          <a:endParaRPr lang="en-US" sz="1000" kern="1200" dirty="0"/>
        </a:p>
      </dsp:txBody>
      <dsp:txXfrm>
        <a:off x="5198633" y="678077"/>
        <a:ext cx="3603157" cy="678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6E3-3DB2-42BE-9A86-F5041682D50A}">
      <dsp:nvSpPr>
        <dsp:cNvPr id="0" name=""/>
        <dsp:cNvSpPr/>
      </dsp:nvSpPr>
      <dsp:spPr>
        <a:xfrm>
          <a:off x="0" y="0"/>
          <a:ext cx="3270910" cy="382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Objectives:</a:t>
          </a:r>
        </a:p>
      </dsp:txBody>
      <dsp:txXfrm>
        <a:off x="18696" y="18696"/>
        <a:ext cx="3233518" cy="345591"/>
      </dsp:txXfrm>
    </dsp:sp>
    <dsp:sp modelId="{803D268C-D7FC-481B-B0CA-F2BB83B0C36A}">
      <dsp:nvSpPr>
        <dsp:cNvPr id="0" name=""/>
        <dsp:cNvSpPr/>
      </dsp:nvSpPr>
      <dsp:spPr>
        <a:xfrm>
          <a:off x="0" y="384233"/>
          <a:ext cx="3270910" cy="139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5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/>
            <a:t>Primary objective</a:t>
          </a:r>
          <a:r>
            <a:rPr lang="en-US" sz="1200" kern="1200"/>
            <a:t>: Determine the lowest serum testosterone level  with a clinically relevant impact on time to androgen independent progression (AIP)/Castrate Resistant Prostate Cancer (CRPC)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1" kern="1200"/>
            <a:t>Secondary objective</a:t>
          </a:r>
          <a:r>
            <a:rPr lang="en-US" sz="1200" kern="1200"/>
            <a:t>: Evaluate the effect of continuing bicalutamide with GnRH agonists on castration escapes</a:t>
          </a:r>
          <a:endParaRPr lang="en-US" sz="1200" kern="1200" dirty="0"/>
        </a:p>
      </dsp:txBody>
      <dsp:txXfrm>
        <a:off x="0" y="384233"/>
        <a:ext cx="3270910" cy="1392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D71A5-67B5-4193-864F-E74ECC2CD79D}">
      <dsp:nvSpPr>
        <dsp:cNvPr id="0" name=""/>
        <dsp:cNvSpPr/>
      </dsp:nvSpPr>
      <dsp:spPr>
        <a:xfrm>
          <a:off x="0" y="10644"/>
          <a:ext cx="3589459" cy="501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Testosterone Analysis of 3 Consecutive Measurements at 6-Month Intervals</a:t>
          </a:r>
        </a:p>
      </dsp:txBody>
      <dsp:txXfrm>
        <a:off x="24502" y="35146"/>
        <a:ext cx="3540455" cy="452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FFD1-C512-4CE5-83E0-9A6574BCCE19}">
      <dsp:nvSpPr>
        <dsp:cNvPr id="0" name=""/>
        <dsp:cNvSpPr/>
      </dsp:nvSpPr>
      <dsp:spPr>
        <a:xfrm>
          <a:off x="0" y="260069"/>
          <a:ext cx="3298202" cy="397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Conclusion</a:t>
          </a:r>
        </a:p>
      </dsp:txBody>
      <dsp:txXfrm>
        <a:off x="19419" y="279488"/>
        <a:ext cx="3259364" cy="358962"/>
      </dsp:txXfrm>
    </dsp:sp>
    <dsp:sp modelId="{89BC4DB5-A06E-4BF2-80FB-5D3D1A1F4581}">
      <dsp:nvSpPr>
        <dsp:cNvPr id="0" name=""/>
        <dsp:cNvSpPr/>
      </dsp:nvSpPr>
      <dsp:spPr>
        <a:xfrm>
          <a:off x="0" y="657869"/>
          <a:ext cx="3298202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1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Monitoring testosterone is an important part of clinical practice when evaluating effects of hormonal therapy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There is a need to routinely evaluate testosterone level when initiating and following ADT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To obtain maximal androgen blockade, following a patient’s testosterone levels would allow redosing the LHRH agonists accordingly</a:t>
          </a:r>
        </a:p>
      </dsp:txBody>
      <dsp:txXfrm>
        <a:off x="0" y="657869"/>
        <a:ext cx="3298202" cy="2252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B362E-63A3-4777-8F16-C17BAA444CDF}">
      <dsp:nvSpPr>
        <dsp:cNvPr id="0" name=""/>
        <dsp:cNvSpPr/>
      </dsp:nvSpPr>
      <dsp:spPr>
        <a:xfrm>
          <a:off x="0" y="3088"/>
          <a:ext cx="4264133" cy="42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Lowest serum testosterone threshold that significantly distinguish groups related with the survival free of AIP was 32 ng/dL</a:t>
          </a:r>
        </a:p>
      </dsp:txBody>
      <dsp:txXfrm>
        <a:off x="20733" y="23821"/>
        <a:ext cx="4222667" cy="383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1C7E1-5FCB-4543-976E-29BAB3323FC8}">
      <dsp:nvSpPr>
        <dsp:cNvPr id="0" name=""/>
        <dsp:cNvSpPr/>
      </dsp:nvSpPr>
      <dsp:spPr>
        <a:xfrm>
          <a:off x="0" y="44625"/>
          <a:ext cx="3350556" cy="397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Objectives:</a:t>
          </a:r>
        </a:p>
      </dsp:txBody>
      <dsp:txXfrm>
        <a:off x="19419" y="64044"/>
        <a:ext cx="3311718" cy="358962"/>
      </dsp:txXfrm>
    </dsp:sp>
    <dsp:sp modelId="{74B1AA89-7FA5-443A-8AA4-6AE31E8122C5}">
      <dsp:nvSpPr>
        <dsp:cNvPr id="0" name=""/>
        <dsp:cNvSpPr/>
      </dsp:nvSpPr>
      <dsp:spPr>
        <a:xfrm>
          <a:off x="0" y="487050"/>
          <a:ext cx="3350556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8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Determine if testosterone levels below the historic castration threshold           (50 ng/dL) have an impact on time to progression to CRPC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32 patients undergoing ADT with LHRH agonist or antagonist were followed for a mean of 26 months.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After initiation of ADT, PSA and testosterone were measured every 3 months for the duration of the study. </a:t>
          </a:r>
        </a:p>
      </dsp:txBody>
      <dsp:txXfrm>
        <a:off x="0" y="487050"/>
        <a:ext cx="3350556" cy="2252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BEF29-F248-4221-A8D1-C500C8DA2C38}">
      <dsp:nvSpPr>
        <dsp:cNvPr id="0" name=""/>
        <dsp:cNvSpPr/>
      </dsp:nvSpPr>
      <dsp:spPr>
        <a:xfrm rot="5400000">
          <a:off x="4249841" y="-920739"/>
          <a:ext cx="2769231" cy="530301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Testosterone level in the first year following initiation of ADT may serve as an early predictor of disease progression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9-month absolute testosterone </a:t>
          </a:r>
          <a:r>
            <a:rPr lang="en-US" sz="1600" kern="1200" dirty="0"/>
            <a:t>&lt;32 ng/dL       (</a:t>
          </a:r>
          <a:r>
            <a:rPr lang="en-US" sz="1600" kern="1200" dirty="0" err="1"/>
            <a:t>ie</a:t>
          </a:r>
          <a:r>
            <a:rPr lang="en-US" sz="1600" kern="1200" dirty="0"/>
            <a:t>, 1.110 nmol/L) compared to 32-50 ng/dL had an increased time to CRPC (</a:t>
          </a:r>
          <a:r>
            <a:rPr lang="en-US" sz="1600" i="1" kern="1200" dirty="0"/>
            <a:t>P</a:t>
          </a:r>
          <a:r>
            <a:rPr lang="en-US" sz="1600" kern="1200" dirty="0"/>
            <a:t>=0.001)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1-year mean testosterone </a:t>
          </a:r>
          <a:r>
            <a:rPr lang="en-US" sz="1600" kern="1200" dirty="0"/>
            <a:t>&lt;32 ng/dL compared to 32-50 ng/dL had a significantly increased time to CRPC (</a:t>
          </a:r>
          <a:r>
            <a:rPr lang="en-US" sz="1600" i="1" kern="1200" dirty="0"/>
            <a:t>P</a:t>
          </a:r>
          <a:r>
            <a:rPr lang="en-US" sz="1600" kern="1200" dirty="0"/>
            <a:t>=0.05)</a:t>
          </a:r>
        </a:p>
      </dsp:txBody>
      <dsp:txXfrm rot="-5400000">
        <a:off x="2982948" y="481337"/>
        <a:ext cx="5167835" cy="2498865"/>
      </dsp:txXfrm>
    </dsp:sp>
    <dsp:sp modelId="{8D91905F-E2C5-4FBF-BFF5-9E2EB8E09C12}">
      <dsp:nvSpPr>
        <dsp:cNvPr id="0" name=""/>
        <dsp:cNvSpPr/>
      </dsp:nvSpPr>
      <dsp:spPr>
        <a:xfrm>
          <a:off x="0" y="0"/>
          <a:ext cx="2982948" cy="34615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Lower </a:t>
          </a:r>
          <a:r>
            <a:rPr lang="en-US" sz="1700" kern="1200" dirty="0">
              <a:latin typeface="Arial" panose="020B0604020202020204"/>
            </a:rPr>
            <a:t>testosterone threshold </a:t>
          </a:r>
          <a:r>
            <a:rPr lang="en-US" sz="1700" kern="1200" dirty="0"/>
            <a:t>for</a:t>
          </a:r>
          <a:r>
            <a:rPr lang="en-US" sz="1700" kern="1200" dirty="0">
              <a:latin typeface="Arial" panose="020B0604020202020204"/>
            </a:rPr>
            <a:t> medical</a:t>
          </a:r>
          <a:r>
            <a:rPr lang="en-US" sz="1700" kern="1200" dirty="0"/>
            <a:t> castration during ADT may play a clinically significant role in delaying CRPC</a:t>
          </a:r>
          <a:r>
            <a:rPr lang="en-US" sz="1700" kern="1200" dirty="0">
              <a:latin typeface="Arial" panose="020B0604020202020204"/>
            </a:rPr>
            <a:t> </a:t>
          </a:r>
          <a:endParaRPr lang="en-US" sz="1700" kern="1200" dirty="0"/>
        </a:p>
      </dsp:txBody>
      <dsp:txXfrm>
        <a:off x="145616" y="145616"/>
        <a:ext cx="2691716" cy="31703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C09C2-3B72-4998-B17C-8573B832EE0D}">
      <dsp:nvSpPr>
        <dsp:cNvPr id="0" name=""/>
        <dsp:cNvSpPr/>
      </dsp:nvSpPr>
      <dsp:spPr>
        <a:xfrm>
          <a:off x="0" y="46065"/>
          <a:ext cx="3589680" cy="44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Objectives:</a:t>
          </a:r>
        </a:p>
      </dsp:txBody>
      <dsp:txXfrm>
        <a:off x="21704" y="67769"/>
        <a:ext cx="3546272" cy="401192"/>
      </dsp:txXfrm>
    </dsp:sp>
    <dsp:sp modelId="{76AA7763-AC85-4618-99D1-ABEFF1B6BF3A}">
      <dsp:nvSpPr>
        <dsp:cNvPr id="0" name=""/>
        <dsp:cNvSpPr/>
      </dsp:nvSpPr>
      <dsp:spPr>
        <a:xfrm>
          <a:off x="0" y="490665"/>
          <a:ext cx="3589680" cy="22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7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Determine if a higher nadir testosterone value in the first year of ADT correlates with a reduced time to development of CRPC and lower CSS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Patients (n=626) randomly assigned to CAD were included in this analysis.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Testosterone was measured every 2 months in the first year</a:t>
          </a:r>
        </a:p>
      </dsp:txBody>
      <dsp:txXfrm>
        <a:off x="0" y="490665"/>
        <a:ext cx="3589680" cy="220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0.62302</cdr:x>
      <cdr:y>0.13623</cdr:y>
    </cdr:from>
    <cdr:to>
      <cdr:x>0.92904</cdr:x>
      <cdr:y>0.35789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F99AFCCD-D579-44BC-9E4B-74FD93657FFB}"/>
            </a:ext>
          </a:extLst>
        </cdr:cNvPr>
        <cdr:cNvSpPr txBox="1"/>
      </cdr:nvSpPr>
      <cdr:spPr>
        <a:xfrm xmlns:a="http://schemas.openxmlformats.org/drawingml/2006/main">
          <a:off x="3414272" y="354685"/>
          <a:ext cx="1677062" cy="5770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PSA median 0.1</a:t>
          </a:r>
        </a:p>
        <a:p xmlns:a="http://schemas.openxmlformats.org/drawingml/2006/main">
          <a:r>
            <a:rPr lang="en-US" sz="1050" dirty="0"/>
            <a:t>PSA mean 0.94</a:t>
          </a:r>
        </a:p>
        <a:p xmlns:a="http://schemas.openxmlformats.org/drawingml/2006/main">
          <a:r>
            <a:rPr lang="en-US" sz="1050" dirty="0"/>
            <a:t>PSA mode: undetectable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F2FF6688-6719-40EC-AEB1-C1A8BB1C6546}" type="datetimeFigureOut">
              <a:rPr lang="fr-CH" smtClean="0"/>
              <a:t>10.09.2021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B951EC43-AD3D-4987-B264-B7C5A17A3FB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17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EC43-AD3D-4987-B264-B7C5A17A3FB5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00788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estimated 6%-13% of patients’ serum testosterone levels can go above 50 ng/dL </a:t>
            </a:r>
            <a:br>
              <a:rPr lang="en-US" dirty="0"/>
            </a:br>
            <a:r>
              <a:rPr lang="en-US" dirty="0"/>
              <a:t>(1.74 nmol/L), resulting in what is commonly known as testosterone escape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incidence of Testosterone escape per patient course of treatment on all </a:t>
            </a:r>
            <a:r>
              <a:rPr lang="en-US" dirty="0" err="1"/>
              <a:t>GnRHas</a:t>
            </a:r>
            <a:r>
              <a:rPr lang="en-US" dirty="0"/>
              <a:t> varied between 6.7% to 23.9%.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1EC43-AD3D-4987-B264-B7C5A17A3FB5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973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EC43-AD3D-4987-B264-B7C5A17A3FB5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890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CRPC is defined as 3 consecutive PSA increases after nadir</a:t>
            </a:r>
          </a:p>
          <a:p>
            <a:r>
              <a:rPr lang="en-US" dirty="0"/>
              <a:t>When the first increase in PSA was detected, 2 more PSA determinations were performed in the following 2 months</a:t>
            </a:r>
          </a:p>
          <a:p>
            <a:r>
              <a:rPr lang="en-US" dirty="0"/>
              <a:t>Survival free CRPC was established as the period between the day of the first LHRH agonist injection and the day of the first PSA increase after the nadir PSA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1EC43-AD3D-4987-B264-B7C5A17A3FB5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389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CRPC is defined as 3 consecutive PSA increases after nadir</a:t>
            </a:r>
          </a:p>
          <a:p>
            <a:r>
              <a:rPr lang="en-US" dirty="0"/>
              <a:t>When the first increase in PSA was detected, 2 more PSA determinations were performed in the following 2 months</a:t>
            </a:r>
          </a:p>
          <a:p>
            <a:r>
              <a:rPr lang="en-US" dirty="0"/>
              <a:t>Survival free CRPC was established as the period between the day of the first LHRH agonist injection and the day of the first PSA increase after the nadir PSA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1EC43-AD3D-4987-B264-B7C5A17A3FB5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315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171AFA-A774-4B14-84D8-996D8E7D1A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 err="1">
                <a:latin typeface="+mn-lt"/>
                <a:cs typeface="Arial" panose="020B0604020202020204" pitchFamily="34" charset="0"/>
              </a:rPr>
              <a:t>Morote</a:t>
            </a:r>
            <a:r>
              <a:rPr lang="en-US" sz="800" dirty="0">
                <a:latin typeface="+mn-lt"/>
                <a:cs typeface="Arial" panose="020B0604020202020204" pitchFamily="34" charset="0"/>
              </a:rPr>
              <a:t> et al: Conclusions</a:t>
            </a:r>
          </a:p>
          <a:p>
            <a:r>
              <a:rPr lang="en-US" sz="800" dirty="0"/>
              <a:t>Monitoring testosterone is an important part of clinical practice when evaluating effects of hormonal therapy</a:t>
            </a:r>
          </a:p>
          <a:p>
            <a:r>
              <a:rPr lang="en-US" sz="800" dirty="0"/>
              <a:t>There is a need to routinely evaluate testosterone level when initiating and following ADT</a:t>
            </a:r>
          </a:p>
          <a:p>
            <a:r>
              <a:rPr lang="en-US" sz="800" dirty="0"/>
              <a:t>To obtain maximal androgen blockade, following a patient’s testosterone levels would allow redosing the LHRH agonists accordingly</a:t>
            </a:r>
          </a:p>
          <a:p>
            <a:endParaRPr lang="en-US" sz="80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“In the subset of patients on maximal androgen blockage the rate of breakthrough increases of serum testosterone greater than 50 ng/dl was 75.6%, similar to 75% in those patients treated with medical castration”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clinical impact of ADT modality in those in whom breakthrough increases of serum testosterone developed at some point was analyzed. Taking the conventional threshold of 50 ng/dl, mean survival free of PSA progression was 115 months when receiving maximal androgen blockade as opposed to 32 months when receiving LH-RH agonist alone”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9996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D519-28F2-4F7A-A42B-02525D54947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2960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dirty="0"/>
              <a:t>Median testosterone level (nmol/L) time to CRPC:</a:t>
            </a:r>
          </a:p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dirty="0"/>
              <a:t>&lt; 0.7    NR</a:t>
            </a:r>
          </a:p>
          <a:p>
            <a:pPr>
              <a:spcBef>
                <a:spcPts val="1160"/>
              </a:spcBef>
              <a:buFont typeface="Arial" panose="020B0604020202020204" pitchFamily="34" charset="0"/>
            </a:pPr>
            <a:r>
              <a:rPr lang="en-US" dirty="0"/>
              <a:t>0.7 to 1.7 8.72 years</a:t>
            </a:r>
            <a:endParaRPr lang="en-US" dirty="0">
              <a:cs typeface="Calibri"/>
            </a:endParaRPr>
          </a:p>
          <a:p>
            <a:pPr>
              <a:spcBef>
                <a:spcPts val="1160"/>
              </a:spcBef>
            </a:pPr>
            <a:r>
              <a:rPr lang="en-US" dirty="0"/>
              <a:t>&gt; 1.7 6 years</a:t>
            </a:r>
            <a:endParaRPr lang="en-US" dirty="0">
              <a:cs typeface="Calibri" panose="020F0502020204030204"/>
            </a:endParaRPr>
          </a:p>
          <a:p>
            <a:pPr marL="171450" indent="-171450">
              <a:spcBef>
                <a:spcPts val="116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spcBef>
                <a:spcPts val="1160"/>
              </a:spcBef>
            </a:pPr>
            <a:r>
              <a:rPr lang="en-US" dirty="0"/>
              <a:t>Minimum testosterone level (nmol/L) time to CRPC:</a:t>
            </a:r>
            <a:endParaRPr lang="en-US" dirty="0">
              <a:cs typeface="Calibri"/>
            </a:endParaRPr>
          </a:p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dirty="0"/>
              <a:t>&lt; 0.7    10 years</a:t>
            </a:r>
          </a:p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dirty="0"/>
              <a:t>0.7 to 1.7 7.21 years</a:t>
            </a:r>
          </a:p>
          <a:p>
            <a:pPr>
              <a:spcBef>
                <a:spcPts val="1160"/>
              </a:spcBef>
            </a:pPr>
            <a:r>
              <a:rPr lang="en-US" dirty="0"/>
              <a:t>&gt; 1.7 3.62 years</a:t>
            </a:r>
            <a:endParaRPr lang="en-US" dirty="0">
              <a:cs typeface="Calibri" panose="020F0502020204030204"/>
            </a:endParaRPr>
          </a:p>
          <a:p>
            <a:pPr marL="171450" indent="-171450">
              <a:spcBef>
                <a:spcPts val="116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spcBef>
                <a:spcPts val="116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spcBef>
                <a:spcPts val="116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1D519-28F2-4F7A-A42B-02525D54947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9199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74108" y="10045139"/>
            <a:ext cx="675068" cy="376023"/>
          </a:xfrm>
          <a:prstGeom prst="rect">
            <a:avLst/>
          </a:prstGeom>
        </p:spPr>
        <p:txBody>
          <a:bodyPr/>
          <a:lstStyle/>
          <a:p>
            <a:fld id="{ADB91713-1220-4A3E-AFAD-DEC98FB5B84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232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sz="800" dirty="0"/>
              <a:t>Median testosterone level (nmol/L) time to CRPC:</a:t>
            </a:r>
          </a:p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sz="800" dirty="0"/>
              <a:t>&lt; 0.7    NR</a:t>
            </a:r>
          </a:p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sz="800" dirty="0"/>
              <a:t>0.7 to 1.7 8.72 years</a:t>
            </a:r>
          </a:p>
          <a:p>
            <a:pPr>
              <a:spcBef>
                <a:spcPts val="1160"/>
              </a:spcBef>
            </a:pPr>
            <a:r>
              <a:rPr lang="en-US" sz="800" dirty="0"/>
              <a:t>&gt; 1.7 6 years</a:t>
            </a:r>
            <a:endParaRPr lang="en-US" sz="800" dirty="0">
              <a:cs typeface="Calibri" panose="020F0502020204030204"/>
            </a:endParaRPr>
          </a:p>
          <a:p>
            <a:pPr marL="171450" indent="-171450">
              <a:spcBef>
                <a:spcPts val="1160"/>
              </a:spcBef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sz="800" dirty="0"/>
              <a:t>Minimum testosterone level (nmol/L) time to CRPC:</a:t>
            </a:r>
            <a:endParaRPr lang="en-US" sz="800" dirty="0">
              <a:cs typeface="Calibri"/>
            </a:endParaRPr>
          </a:p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sz="800" dirty="0"/>
              <a:t>&lt; 0.7    10 years</a:t>
            </a:r>
          </a:p>
          <a:p>
            <a:pPr marL="0" indent="0">
              <a:spcBef>
                <a:spcPts val="1160"/>
              </a:spcBef>
              <a:buFont typeface="Arial" panose="020B0604020202020204" pitchFamily="34" charset="0"/>
              <a:buNone/>
            </a:pPr>
            <a:r>
              <a:rPr lang="en-US" sz="800" dirty="0"/>
              <a:t>0.7 to 1.7 7.21 years</a:t>
            </a:r>
          </a:p>
          <a:p>
            <a:pPr>
              <a:spcBef>
                <a:spcPts val="1160"/>
              </a:spcBef>
            </a:pPr>
            <a:r>
              <a:rPr lang="en-US" sz="800" dirty="0"/>
              <a:t>&gt; 1.7 3.62 years</a:t>
            </a:r>
            <a:endParaRPr lang="en-US" sz="800" dirty="0">
              <a:cs typeface="Calibri" panose="020F0502020204030204"/>
            </a:endParaRPr>
          </a:p>
          <a:p>
            <a:pPr marL="171450" indent="-171450">
              <a:spcBef>
                <a:spcPts val="1160"/>
              </a:spcBef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171450" indent="-171450">
              <a:spcBef>
                <a:spcPts val="1160"/>
              </a:spcBef>
              <a:buFont typeface="Wingdings" panose="05000000000000000000" pitchFamily="2" charset="2"/>
              <a:buChar char="Ø"/>
            </a:pPr>
            <a:endParaRPr lang="en-US" sz="800" dirty="0"/>
          </a:p>
          <a:p>
            <a:endParaRPr lang="en-US" sz="800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1609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 and number of testosterone measurements were statistically significant to predict testosterone suppression</a:t>
            </a:r>
          </a:p>
          <a:p>
            <a:endParaRPr lang="en-US" dirty="0"/>
          </a:p>
          <a:p>
            <a:r>
              <a:rPr lang="en-US" dirty="0"/>
              <a:t>Of the 13.8% of patients in the cohort that experienced a testosterone escape, those patients &lt; 67.5 of age accounted for 9.1% of escape events, whereas older patients  accounted for only 4.7% of events,</a:t>
            </a:r>
          </a:p>
          <a:p>
            <a:endParaRPr lang="en-US" dirty="0"/>
          </a:p>
          <a:p>
            <a:r>
              <a:rPr lang="en-US" dirty="0"/>
              <a:t>nearly half the rate of testosterone escape in the patients whose age was &lt;67.5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1EC43-AD3D-4987-B264-B7C5A17A3FB5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230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71604-6F2D-F14D-A309-30DD7947F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6EF9A5-4A46-2B48-A452-55E1BA7A671D}"/>
              </a:ext>
            </a:extLst>
          </p:cNvPr>
          <p:cNvSpPr/>
          <p:nvPr userDrawn="1"/>
        </p:nvSpPr>
        <p:spPr>
          <a:xfrm>
            <a:off x="563217" y="4768443"/>
            <a:ext cx="8507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Company Confidential © 2019</a:t>
            </a:r>
          </a:p>
          <a:p>
            <a:pPr algn="r"/>
            <a:r>
              <a:rPr lang="en-US" sz="700" dirty="0">
                <a:solidFill>
                  <a:schemeClr val="bg1"/>
                </a:solidFill>
              </a:rPr>
              <a:t>ABBV-US-00608-MC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23E57-C8F6-4E45-923D-FB8643DBB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8892" y="4143046"/>
            <a:ext cx="1714500" cy="2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9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47" y="1171184"/>
            <a:ext cx="8285967" cy="346153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044" y="4610280"/>
            <a:ext cx="3086100" cy="273844"/>
          </a:xfrm>
        </p:spPr>
        <p:txBody>
          <a:bodyPr anchor="b"/>
          <a:lstStyle>
            <a:lvl1pPr algn="l"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-US" altLang="zh-TW" dirty="0"/>
              <a:t>footer</a:t>
            </a:r>
            <a:endParaRPr kumimoji="1"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5358" y="4639589"/>
            <a:ext cx="2057400" cy="273844"/>
          </a:xfrm>
        </p:spPr>
        <p:txBody>
          <a:bodyPr/>
          <a:lstStyle/>
          <a:p>
            <a:fld id="{FEE48191-0C4A-1249-9ADF-D0EAC71CA6AD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912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946A06-9B9B-AF44-A30A-A66B4A012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47" y="0"/>
            <a:ext cx="4142265" cy="2139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112" y="4610280"/>
            <a:ext cx="30861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zh-TW" dirty="0"/>
              <a:t>footer</a:t>
            </a:r>
            <a:endParaRPr kumimoji="1"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1621" y="4634743"/>
            <a:ext cx="2057400" cy="273844"/>
          </a:xfrm>
        </p:spPr>
        <p:txBody>
          <a:bodyPr/>
          <a:lstStyle/>
          <a:p>
            <a:fld id="{FEE48191-0C4A-1249-9ADF-D0EAC71CA6AD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2BF06-2C78-9546-8141-DF5E6BDF8944}"/>
              </a:ext>
            </a:extLst>
          </p:cNvPr>
          <p:cNvSpPr/>
          <p:nvPr userDrawn="1"/>
        </p:nvSpPr>
        <p:spPr>
          <a:xfrm>
            <a:off x="563217" y="4874459"/>
            <a:ext cx="85078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ABBV-US-00608-MC| 9.2021  |  Company Confidential © 2019</a:t>
            </a:r>
          </a:p>
        </p:txBody>
      </p:sp>
    </p:spTree>
    <p:extLst>
      <p:ext uri="{BB962C8B-B14F-4D97-AF65-F5344CB8AC3E}">
        <p14:creationId xmlns:p14="http://schemas.microsoft.com/office/powerpoint/2010/main" val="245135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68803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68803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footer</a:t>
            </a:r>
            <a:endParaRPr kumimoji="1"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037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Unbrande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34200" y="4869657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78F6E-6C21-44D4-B86B-8727E1665D3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27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4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8DDEEF-AB91-C44B-8726-ED1CE3175FB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1057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147" y="273844"/>
            <a:ext cx="8285967" cy="78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147" y="1171184"/>
            <a:ext cx="8285967" cy="346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969" y="461028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en-US" altLang="zh-TW" dirty="0"/>
              <a:t>footer</a:t>
            </a:r>
            <a:endParaRPr kumimoji="1"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5358" y="46329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48191-0C4A-1249-9ADF-D0EAC71CA6AD}" type="slidenum">
              <a:rPr kumimoji="1" lang="zh-TW" altLang="en-US" smtClean="0"/>
              <a:t>‹#›</a:t>
            </a:fld>
            <a:endParaRPr kumimoji="1" lang="zh-TW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B9A2E-3532-B84D-9EF6-EC1D9AA379F6}"/>
              </a:ext>
            </a:extLst>
          </p:cNvPr>
          <p:cNvSpPr/>
          <p:nvPr userDrawn="1"/>
        </p:nvSpPr>
        <p:spPr>
          <a:xfrm>
            <a:off x="563217" y="4874459"/>
            <a:ext cx="85078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ABBV-US-00608-MC 9.2021  Company Confidential ©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9CDE3-2A60-0B4E-92A6-8EC86BA1F36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42518" y="4652170"/>
            <a:ext cx="994004" cy="1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7" r:id="rId5"/>
    <p:sldLayoutId id="2147483718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System Font Regular"/>
        <a:buChar char="‒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6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accessdata.fda.gov/scripts/cder/daf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2AEA-C153-4011-9224-04EFB8D6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5" y="1072669"/>
            <a:ext cx="5936104" cy="213955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br>
              <a:rPr lang="en-US" dirty="0"/>
            </a:br>
            <a:r>
              <a:rPr lang="en-US" dirty="0"/>
              <a:t>Practice Patterns and the Role of Testosterone In Prostate Cancer</a:t>
            </a:r>
            <a:br>
              <a:rPr lang="en-US" dirty="0"/>
            </a:br>
            <a:br>
              <a:rPr lang="en-US" dirty="0"/>
            </a:br>
            <a:br>
              <a:rPr lang="en-US" dirty="0"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96EDE-EA0C-5E4C-81B4-5F5CE09C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1</a:t>
            </a:fld>
            <a:endParaRPr kumimoji="1" lang="zh-TW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B5D2A-A88A-42FA-99E7-CCD94E3DDC89}"/>
              </a:ext>
            </a:extLst>
          </p:cNvPr>
          <p:cNvSpPr txBox="1"/>
          <p:nvPr/>
        </p:nvSpPr>
        <p:spPr>
          <a:xfrm>
            <a:off x="-1" y="4775361"/>
            <a:ext cx="523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ABBV-US-00608-MC V 1.0 </a:t>
            </a:r>
          </a:p>
          <a:p>
            <a:r>
              <a:rPr lang="en-US" sz="800" dirty="0">
                <a:solidFill>
                  <a:schemeClr val="bg1"/>
                </a:solidFill>
              </a:rPr>
              <a:t>Approved 9/2021</a:t>
            </a:r>
          </a:p>
        </p:txBody>
      </p:sp>
    </p:spTree>
    <p:extLst>
      <p:ext uri="{BB962C8B-B14F-4D97-AF65-F5344CB8AC3E}">
        <p14:creationId xmlns:p14="http://schemas.microsoft.com/office/powerpoint/2010/main" val="148517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2" name="Rectangle 6"/>
          <p:cNvSpPr>
            <a:spLocks noGrp="1" noChangeArrowheads="1"/>
          </p:cNvSpPr>
          <p:nvPr>
            <p:ph type="title"/>
          </p:nvPr>
        </p:nvSpPr>
        <p:spPr>
          <a:xfrm>
            <a:off x="422455" y="257278"/>
            <a:ext cx="6927008" cy="85725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  <a:cs typeface="Arial" panose="020B0604020202020204" pitchFamily="34" charset="0"/>
              </a:rPr>
              <a:t>Klotz et al: Conclusions</a:t>
            </a: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44606E-F577-4987-ABAE-1CE297FB1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978867"/>
              </p:ext>
            </p:extLst>
          </p:nvPr>
        </p:nvGraphicFramePr>
        <p:xfrm>
          <a:off x="430585" y="1137132"/>
          <a:ext cx="8364077" cy="329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481329-5E7E-4F53-A9B9-B5340D6C8BB5}"/>
              </a:ext>
            </a:extLst>
          </p:cNvPr>
          <p:cNvSpPr txBox="1"/>
          <p:nvPr/>
        </p:nvSpPr>
        <p:spPr>
          <a:xfrm>
            <a:off x="445113" y="4513221"/>
            <a:ext cx="336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testosterone</a:t>
            </a:r>
          </a:p>
          <a:p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Klotz L et al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Clin Oncol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2015;33(10):1151-1156.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C30746-D688-B747-A7FC-F5D426AA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696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FDE7-4B5A-4DB7-BFF2-3481B725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97" y="174144"/>
            <a:ext cx="8285967" cy="78460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Wilke et al: </a:t>
            </a:r>
            <a:r>
              <a:rPr lang="en-US" sz="2000" dirty="0"/>
              <a:t>Testosterone Suppression with Luteinizing Hormone-Releasing Hormone (LHRH) Agonist in Patients Receiving Radiotherapy for Prostate Cancer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A955DA1-C24D-4A83-91CD-24BB6E91E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483911"/>
              </p:ext>
            </p:extLst>
          </p:nvPr>
        </p:nvGraphicFramePr>
        <p:xfrm>
          <a:off x="432147" y="1132681"/>
          <a:ext cx="8285967" cy="346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8">
            <a:extLst>
              <a:ext uri="{FF2B5EF4-FFF2-40B4-BE49-F238E27FC236}">
                <a16:creationId xmlns:a16="http://schemas.microsoft.com/office/drawing/2014/main" id="{43C8BF04-D906-4A35-9055-BD8BCAA6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" y="4396993"/>
            <a:ext cx="8305800" cy="4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57150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Wilke D et al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Pharmacotherapy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2018;38(3):327-333.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B141C-0D74-E142-9E74-A169140F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226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FDE7-4B5A-4DB7-BFF2-3481B725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97" y="292894"/>
            <a:ext cx="8285967" cy="78460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Wilke et al: Distribution of Testosterone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3C8BF04-D906-4A35-9055-BD8BCAA6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" y="4396993"/>
            <a:ext cx="8305800" cy="4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57150"/>
            <a:r>
              <a:rPr lang="en-US" sz="800" baseline="30000" dirty="0" err="1"/>
              <a:t>a</a:t>
            </a:r>
            <a:r>
              <a:rPr lang="en-US" sz="800" dirty="0" err="1"/>
              <a:t>Analysis</a:t>
            </a:r>
            <a:r>
              <a:rPr lang="en-US" sz="800" dirty="0"/>
              <a:t> of variance test, on maximum testosterone comparison.</a:t>
            </a:r>
          </a:p>
          <a:p>
            <a:pPr marL="57150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Wilke D et al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Pharmacotherapy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2018;38(3):327-333.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B141C-0D74-E142-9E74-A169140F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12</a:t>
            </a:fld>
            <a:endParaRPr kumimoji="1" lang="zh-TW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F273F6B-648E-4B8F-9D68-E4F4B2189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02"/>
          <a:stretch/>
        </p:blipFill>
        <p:spPr>
          <a:xfrm>
            <a:off x="854130" y="1243926"/>
            <a:ext cx="6950096" cy="17854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B17E85-EB03-4C97-BAB8-EAEB02F1988B}"/>
              </a:ext>
            </a:extLst>
          </p:cNvPr>
          <p:cNvSpPr/>
          <p:nvPr/>
        </p:nvSpPr>
        <p:spPr>
          <a:xfrm>
            <a:off x="5231218" y="1399300"/>
            <a:ext cx="1127052" cy="1630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1A24238-8247-4AB1-9814-689652BF360F}"/>
              </a:ext>
            </a:extLst>
          </p:cNvPr>
          <p:cNvCxnSpPr>
            <a:cxnSpLocks/>
            <a:stCxn id="18" idx="0"/>
            <a:endCxn id="12" idx="2"/>
          </p:cNvCxnSpPr>
          <p:nvPr/>
        </p:nvCxnSpPr>
        <p:spPr>
          <a:xfrm rot="5400000" flipH="1" flipV="1">
            <a:off x="4995890" y="2552321"/>
            <a:ext cx="321801" cy="127590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1D2C04C-13BC-433E-9E97-3E8151D68016}"/>
              </a:ext>
            </a:extLst>
          </p:cNvPr>
          <p:cNvSpPr/>
          <p:nvPr/>
        </p:nvSpPr>
        <p:spPr>
          <a:xfrm>
            <a:off x="967562" y="3351174"/>
            <a:ext cx="7102550" cy="784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82B75E-48EC-43AB-9B03-DA0F5247F30A}"/>
              </a:ext>
            </a:extLst>
          </p:cNvPr>
          <p:cNvSpPr txBox="1"/>
          <p:nvPr/>
        </p:nvSpPr>
        <p:spPr>
          <a:xfrm>
            <a:off x="1073888" y="3420311"/>
            <a:ext cx="673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Younger age was a predictor for patients having higher maximum testosterone values during their course of ADT</a:t>
            </a:r>
          </a:p>
        </p:txBody>
      </p:sp>
    </p:spTree>
    <p:extLst>
      <p:ext uri="{BB962C8B-B14F-4D97-AF65-F5344CB8AC3E}">
        <p14:creationId xmlns:p14="http://schemas.microsoft.com/office/powerpoint/2010/main" val="191933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B35D-C33E-4951-BB5A-E6ECDF2E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Wilke et al: Distribution of PSA Values at Time of Testosterone Escape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E44CA-EE55-4E2B-96E0-42577EFA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13</a:t>
            </a:fld>
            <a:endParaRPr kumimoji="1" lang="zh-TW" altLang="en-US" dirty="0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D3136DA-2917-44B4-BC48-50DDF34E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" y="4396993"/>
            <a:ext cx="8305800" cy="4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57150"/>
            <a:endParaRPr lang="en-US" sz="800" dirty="0"/>
          </a:p>
          <a:p>
            <a:pPr marL="57150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Wilke D et al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Pharmacotherapy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2018;38(3):327-333.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E2393-B536-401D-BBC4-FAD72D899213}"/>
              </a:ext>
            </a:extLst>
          </p:cNvPr>
          <p:cNvSpPr txBox="1"/>
          <p:nvPr/>
        </p:nvSpPr>
        <p:spPr>
          <a:xfrm>
            <a:off x="432147" y="3746630"/>
            <a:ext cx="827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PSA at the time of testosterone </a:t>
            </a:r>
            <a:r>
              <a:rPr lang="it-IT" dirty="0"/>
              <a:t>escape</a:t>
            </a:r>
            <a:r>
              <a:rPr lang="en-US" dirty="0"/>
              <a:t> (</a:t>
            </a:r>
            <a:r>
              <a:rPr lang="it-IT" dirty="0"/>
              <a:t>&gt;1.75 nmol/L ie, 50 ng/dL) </a:t>
            </a:r>
            <a:r>
              <a:rPr lang="en-US" dirty="0"/>
              <a:t>was relatively low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dirty="0"/>
              <a:t> 69 testosterone </a:t>
            </a:r>
            <a:r>
              <a:rPr lang="en-US" dirty="0"/>
              <a:t>escapes in 50 patients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F9A90ED-A805-4F7B-9DE5-2505ABFBF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841672"/>
              </p:ext>
            </p:extLst>
          </p:nvPr>
        </p:nvGraphicFramePr>
        <p:xfrm>
          <a:off x="1535121" y="1301045"/>
          <a:ext cx="5480237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09228C-C221-48A0-A377-400670CFD40F}"/>
              </a:ext>
            </a:extLst>
          </p:cNvPr>
          <p:cNvCxnSpPr/>
          <p:nvPr/>
        </p:nvCxnSpPr>
        <p:spPr>
          <a:xfrm flipV="1">
            <a:off x="2408663" y="1301045"/>
            <a:ext cx="0" cy="1932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53DA66-1BEC-440E-A14F-757B5554B3B6}"/>
              </a:ext>
            </a:extLst>
          </p:cNvPr>
          <p:cNvCxnSpPr>
            <a:cxnSpLocks/>
          </p:cNvCxnSpPr>
          <p:nvPr/>
        </p:nvCxnSpPr>
        <p:spPr>
          <a:xfrm>
            <a:off x="2408663" y="3233854"/>
            <a:ext cx="442703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57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2EB5-E410-4176-8CF8-29DB01DF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Wilke et al: Retrospective Review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9AF78-9D96-44EA-8247-F77A9912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14</a:t>
            </a:fld>
            <a:endParaRPr kumimoji="1" lang="zh-TW" altLang="en-US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B7A5ABB6-118A-471E-95D7-CC0B5AB6B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" y="4396993"/>
            <a:ext cx="8305800" cy="4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57150"/>
            <a:endParaRPr lang="en-US" sz="800" dirty="0"/>
          </a:p>
          <a:p>
            <a:pPr marL="57150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Wilke D et al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Pharmacotherapy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2018;38(3):327-333.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6546CB1-B25F-4D9F-ADB2-8716EC27B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576590"/>
              </p:ext>
            </p:extLst>
          </p:nvPr>
        </p:nvGraphicFramePr>
        <p:xfrm>
          <a:off x="432147" y="1171184"/>
          <a:ext cx="8285967" cy="346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34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7B9B3723-DDC7-4FA3-9A6D-F7DE55B74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57" y="4520717"/>
            <a:ext cx="8305800" cy="4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57150" algn="l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IQR, interquartile range; SD, standard deviation.</a:t>
            </a:r>
          </a:p>
          <a:p>
            <a:pPr marL="57150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Perachino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BJU Int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2010;105(5):648-651.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57150" algn="l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B8615F-2513-4C1B-B539-707B80BC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97" y="194718"/>
            <a:ext cx="8285967" cy="784605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+mn-lt"/>
              </a:rPr>
              <a:t>Perachino</a:t>
            </a:r>
            <a:r>
              <a:rPr lang="en-US" sz="2000" dirty="0">
                <a:latin typeface="+mn-lt"/>
              </a:rPr>
              <a:t> et al: </a:t>
            </a:r>
            <a:r>
              <a:rPr lang="en-US" sz="2000" dirty="0"/>
              <a:t>Testosterone levels in patients with metastatic prostate cancer treated with luteinizing hormone-releasing hormone therapy: prognostic significance?</a:t>
            </a:r>
            <a:endParaRPr lang="en-US" sz="20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1A90C8-E895-DD49-8E59-05B96378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15</a:t>
            </a:fld>
            <a:endParaRPr kumimoji="1" lang="zh-TW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2272FF-3652-2D48-83DB-E992A2360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65184"/>
              </p:ext>
            </p:extLst>
          </p:nvPr>
        </p:nvGraphicFramePr>
        <p:xfrm>
          <a:off x="3397739" y="1496056"/>
          <a:ext cx="5578609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846">
                  <a:extLst>
                    <a:ext uri="{9D8B030D-6E8A-4147-A177-3AD203B41FA5}">
                      <a16:colId xmlns:a16="http://schemas.microsoft.com/office/drawing/2014/main" val="652675919"/>
                    </a:ext>
                  </a:extLst>
                </a:gridCol>
                <a:gridCol w="3434763">
                  <a:extLst>
                    <a:ext uri="{9D8B030D-6E8A-4147-A177-3AD203B41FA5}">
                      <a16:colId xmlns:a16="http://schemas.microsoft.com/office/drawing/2014/main" val="2881454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Variable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Mean (SD), median (IQR) (range)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15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Age, years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74.6 (6.7), 75 (52-88) (70-80)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7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Testosterone, ng/</a:t>
                      </a:r>
                      <a:r>
                        <a:rPr lang="en-US" sz="1200" dirty="0" err="1"/>
                        <a:t>dL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     Baseline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     6-months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     Nadir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     Months to nadir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200" dirty="0"/>
                      </a:br>
                      <a:r>
                        <a:rPr lang="en-US" sz="1200" dirty="0"/>
                        <a:t>440 (200), 410 (67-1160) (305-539)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40 (40), 29 (4-280) (17.5-50.5)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185.8 (344.1), 54.0 (3.7-1879) (24.25-150.7)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17.1 (126.4), 0.22 (0.02-1425) (0.08-2.91)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5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PSA, ng/mL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     Baseline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     6-months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     Nadir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     Months to nadir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200" dirty="0"/>
                      </a:br>
                      <a:r>
                        <a:rPr lang="en-US" sz="1200" dirty="0"/>
                        <a:t>21 (15), 9 (1-79) (10-28)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13.9 (17.7), 16 (3-96) (3-14)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2.7 (8.6), 0.1 (0.01-72.8) (0.06-0.88)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9.5 (7.7), 6 (1-45) (6-12)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2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Follow-up, months</a:t>
                      </a:r>
                      <a:endParaRPr lang="en-US" sz="1200" baseline="30000" dirty="0"/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47.5 (29.7), 40 (6-120) (22-72)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78742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495FAA-9F24-4716-A732-BFF50F2EB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67077"/>
              </p:ext>
            </p:extLst>
          </p:nvPr>
        </p:nvGraphicFramePr>
        <p:xfrm>
          <a:off x="255320" y="1694587"/>
          <a:ext cx="2939142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DE935CB-77F2-4A3E-B658-99A8B9AE1283}"/>
              </a:ext>
            </a:extLst>
          </p:cNvPr>
          <p:cNvSpPr/>
          <p:nvPr/>
        </p:nvSpPr>
        <p:spPr>
          <a:xfrm>
            <a:off x="3378536" y="906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1600" dirty="0"/>
            </a:br>
            <a:r>
              <a:rPr lang="en-US" sz="1600" dirty="0"/>
              <a:t>Patient Characteristics (n=129)</a:t>
            </a:r>
          </a:p>
        </p:txBody>
      </p:sp>
    </p:spTree>
    <p:extLst>
      <p:ext uri="{BB962C8B-B14F-4D97-AF65-F5344CB8AC3E}">
        <p14:creationId xmlns:p14="http://schemas.microsoft.com/office/powerpoint/2010/main" val="291387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7B9B3723-DDC7-4FA3-9A6D-F7DE55B74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57" y="4520717"/>
            <a:ext cx="8305800" cy="4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57150" algn="l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m, months; CI, confidence interval..</a:t>
            </a:r>
          </a:p>
          <a:p>
            <a:pPr marL="57150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Perachino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BJU Int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2010;105(5):648-651.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57150" algn="l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B8615F-2513-4C1B-B539-707B80BC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97" y="289820"/>
            <a:ext cx="8285967" cy="784605"/>
          </a:xfrm>
        </p:spPr>
        <p:txBody>
          <a:bodyPr>
            <a:noAutofit/>
          </a:bodyPr>
          <a:lstStyle/>
          <a:p>
            <a:r>
              <a:rPr lang="en-US" dirty="0" err="1">
                <a:latin typeface="+mn-lt"/>
              </a:rPr>
              <a:t>Perachino</a:t>
            </a:r>
            <a:r>
              <a:rPr lang="en-US" dirty="0">
                <a:latin typeface="+mn-lt"/>
              </a:rPr>
              <a:t> et al: Correlation Between the Risk of Death and Testosterone During ADT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DA000-2888-4463-B1D7-64EAE6F1B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69" t="7872" b="51907"/>
          <a:stretch/>
        </p:blipFill>
        <p:spPr>
          <a:xfrm>
            <a:off x="4694944" y="1905640"/>
            <a:ext cx="3346768" cy="19551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B9AD8-F214-EA40-B672-1CE66632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F1FA17-E735-6744-93DE-13E3E70BDE2F}"/>
              </a:ext>
            </a:extLst>
          </p:cNvPr>
          <p:cNvSpPr txBox="1">
            <a:spLocks/>
          </p:cNvSpPr>
          <p:nvPr/>
        </p:nvSpPr>
        <p:spPr>
          <a:xfrm>
            <a:off x="425797" y="1594704"/>
            <a:ext cx="3572859" cy="3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‒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Gleason score distribution of 129 patients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0438B0-8BF8-C147-9239-4634F3CE4638}"/>
              </a:ext>
            </a:extLst>
          </p:cNvPr>
          <p:cNvGraphicFramePr>
            <a:graphicFrameLocks noGrp="1"/>
          </p:cNvGraphicFramePr>
          <p:nvPr/>
        </p:nvGraphicFramePr>
        <p:xfrm>
          <a:off x="530198" y="1992032"/>
          <a:ext cx="34748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213">
                  <a:extLst>
                    <a:ext uri="{9D8B030D-6E8A-4147-A177-3AD203B41FA5}">
                      <a16:colId xmlns:a16="http://schemas.microsoft.com/office/drawing/2014/main" val="652675919"/>
                    </a:ext>
                  </a:extLst>
                </a:gridCol>
                <a:gridCol w="1527596">
                  <a:extLst>
                    <a:ext uri="{9D8B030D-6E8A-4147-A177-3AD203B41FA5}">
                      <a16:colId xmlns:a16="http://schemas.microsoft.com/office/drawing/2014/main" val="2372606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Gleason score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 (%)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15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4-6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 (29.5)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7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 (33.3)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5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8-9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 (37.2)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2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Total</a:t>
                      </a:r>
                      <a:endParaRPr lang="en-US" sz="1200" baseline="30000" dirty="0"/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129 (100)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78742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978679-03D3-F14C-9784-EC6CF5248394}"/>
              </a:ext>
            </a:extLst>
          </p:cNvPr>
          <p:cNvSpPr txBox="1">
            <a:spLocks/>
          </p:cNvSpPr>
          <p:nvPr/>
        </p:nvSpPr>
        <p:spPr>
          <a:xfrm>
            <a:off x="4631957" y="1610348"/>
            <a:ext cx="3675820" cy="297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‒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Hazard ratios and related 95% Cl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12A509-2835-40F5-9B70-0BFF1786C8E7}"/>
              </a:ext>
            </a:extLst>
          </p:cNvPr>
          <p:cNvSpPr txBox="1"/>
          <p:nvPr/>
        </p:nvSpPr>
        <p:spPr>
          <a:xfrm>
            <a:off x="5521530" y="1977510"/>
            <a:ext cx="192873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6m testosterone (mean 40 ng/dL)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AFCCD-D579-44BC-9E4B-74FD93657FFB}"/>
              </a:ext>
            </a:extLst>
          </p:cNvPr>
          <p:cNvSpPr txBox="1"/>
          <p:nvPr/>
        </p:nvSpPr>
        <p:spPr>
          <a:xfrm>
            <a:off x="6834976" y="2494972"/>
            <a:ext cx="197041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6m PSA (mean 13.9 ng/dL) </a:t>
            </a:r>
            <a:r>
              <a:rPr lang="en-US" sz="900" i="1" dirty="0"/>
              <a:t>P</a:t>
            </a:r>
            <a:r>
              <a:rPr lang="en-US" sz="900" dirty="0"/>
              <a:t>&lt;0.01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1584D5-353E-43C8-AFD7-69B6E262AE60}"/>
              </a:ext>
            </a:extLst>
          </p:cNvPr>
          <p:cNvSpPr txBox="1"/>
          <p:nvPr/>
        </p:nvSpPr>
        <p:spPr>
          <a:xfrm>
            <a:off x="5761249" y="3210988"/>
            <a:ext cx="135806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Age (mean 74.6 years)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4815C47-848C-486D-BA3A-7559E5752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763784"/>
              </p:ext>
            </p:extLst>
          </p:nvPr>
        </p:nvGraphicFramePr>
        <p:xfrm>
          <a:off x="4376056" y="3938887"/>
          <a:ext cx="4572000" cy="784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130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4AE7-AC67-4AE4-8F5F-DF8D2D49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97" y="280194"/>
            <a:ext cx="8285967" cy="784605"/>
          </a:xfrm>
        </p:spPr>
        <p:txBody>
          <a:bodyPr>
            <a:noAutofit/>
          </a:bodyPr>
          <a:lstStyle/>
          <a:p>
            <a:r>
              <a:rPr lang="en-US" dirty="0"/>
              <a:t>Conclusion: Role of Testosterone In Prostate Cancer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3C2E69-606A-4BE1-B016-4645230A5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677827"/>
              </p:ext>
            </p:extLst>
          </p:nvPr>
        </p:nvGraphicFramePr>
        <p:xfrm>
          <a:off x="213757" y="1064799"/>
          <a:ext cx="8633360" cy="336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D28802-E143-4B05-9EC2-695A61A77E46}"/>
              </a:ext>
            </a:extLst>
          </p:cNvPr>
          <p:cNvSpPr txBox="1"/>
          <p:nvPr/>
        </p:nvSpPr>
        <p:spPr>
          <a:xfrm>
            <a:off x="437949" y="4425101"/>
            <a:ext cx="561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References: 1.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Oefelein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MG et al. J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Urol.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2000;164:726-729. 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Djavan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B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BJU Int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2011;110:344-352 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3.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Hussain M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Med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2018;378(26):2465-2474. 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Fizazi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Med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2017;377:352-60.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B040C-84BD-6247-B09E-4683ED9B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041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6A80-C20D-4DD8-BA0A-08CCFCC0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32135-50B1-E34C-BDDB-D59390B2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FEE48191-0C4A-1249-9ADF-D0EAC71CA6AD}" type="slidenum">
              <a:rPr kumimoji="1" lang="zh-TW" altLang="en-US">
                <a:solidFill>
                  <a:srgbClr val="000000">
                    <a:tint val="75000"/>
                  </a:srgbClr>
                </a:solidFill>
                <a:latin typeface="Arial" panose="020B0604020202020204"/>
                <a:ea typeface="微軟正黑體" panose="020B0604030504040204" pitchFamily="34" charset="-120"/>
              </a:rPr>
              <a:pPr defTabSz="457189"/>
              <a:t>18</a:t>
            </a:fld>
            <a:endParaRPr kumimoji="1" lang="zh-TW" altLang="en-US" dirty="0">
              <a:solidFill>
                <a:srgbClr val="000000">
                  <a:tint val="75000"/>
                </a:srgbClr>
              </a:solidFill>
              <a:latin typeface="Arial" panose="020B0604020202020204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495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322" y="292894"/>
            <a:ext cx="8285967" cy="7846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Role of Testosterone In Prostate Cancer</a:t>
            </a:r>
            <a:endParaRPr lang="zh-TW" alt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E1923-B592-0E4D-AAA7-EF4DEDBE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2</a:t>
            </a:fld>
            <a:endParaRPr kumimoji="1"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36868-7B49-4319-9A64-8E8DB107CE2E}"/>
              </a:ext>
            </a:extLst>
          </p:cNvPr>
          <p:cNvSpPr/>
          <p:nvPr/>
        </p:nvSpPr>
        <p:spPr>
          <a:xfrm>
            <a:off x="535788" y="4628639"/>
            <a:ext cx="6520994" cy="3468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1</a:t>
            </a:r>
            <a:r>
              <a:rPr lang="en-US" sz="800" dirty="0">
                <a:ea typeface="+mn-lt"/>
                <a:cs typeface="+mn-lt"/>
              </a:rPr>
              <a:t>.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Drugs@FDA: FDA Approved Drug Products website. 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https://www.accessdata.fda.gov/scripts/cder/daf/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 Accessed November 12, 2019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2.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Wilke D et al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 Pharmacotherapy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 2018;38(3):327-333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12B974-7765-4B01-BBDD-C14BFA6A3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691288"/>
              </p:ext>
            </p:extLst>
          </p:nvPr>
        </p:nvGraphicFramePr>
        <p:xfrm>
          <a:off x="432147" y="1171184"/>
          <a:ext cx="8285967" cy="346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381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497" y="292894"/>
            <a:ext cx="8285967" cy="7846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Testosterone: Defining Castration Levels</a:t>
            </a:r>
            <a:endParaRPr lang="zh-TW" altLang="en-US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CA8A289-C72C-481B-83AE-F8CFFD22A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315772"/>
              </p:ext>
            </p:extLst>
          </p:nvPr>
        </p:nvGraphicFramePr>
        <p:xfrm>
          <a:off x="230611" y="1141203"/>
          <a:ext cx="8801791" cy="319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0611" y="4581865"/>
            <a:ext cx="7171551" cy="2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57150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ADT, androgen deprivation therapy; CI, confidence interval.</a:t>
            </a:r>
          </a:p>
          <a:p>
            <a:pPr marL="57150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References: 1.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Oefelein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MG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 Urol.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2000;164:726-729. 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Djavan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B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BJU Int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2011;110:344-352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3.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Lin B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Urology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1994;43:834-837. 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4.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Vogelzang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NJ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Urology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1995;46:220-226. 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5.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Oefelein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MG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Urology.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2000;56(6):1021-1024. 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6.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Røhl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HF, Beuke HP. </a:t>
            </a:r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Scand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</a:t>
            </a:r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Nephrol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1992;26(1):11-14.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4865D-F806-6E4F-85AA-329D76ED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5517" y="4639589"/>
            <a:ext cx="2144135" cy="273844"/>
          </a:xfrm>
        </p:spPr>
        <p:txBody>
          <a:bodyPr/>
          <a:lstStyle/>
          <a:p>
            <a:fld id="{FEE48191-0C4A-1249-9ADF-D0EAC71CA6AD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678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1A4C-0BEB-476E-B5B7-A629C9D3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47" y="280022"/>
            <a:ext cx="8285967" cy="784605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+mn-lt"/>
                <a:cs typeface="Arial" panose="020B0604020202020204" pitchFamily="34" charset="0"/>
              </a:rPr>
              <a:t>Morote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et al: </a:t>
            </a:r>
            <a:r>
              <a:rPr lang="en-US" sz="1800" dirty="0"/>
              <a:t>Redefining clinically significant castration levels in patients with prostate cancer receiving continuous androgen deprivation therapy </a:t>
            </a:r>
            <a:br>
              <a:rPr lang="en-US" sz="1600" dirty="0"/>
            </a:br>
            <a:endParaRPr lang="en-US" sz="16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B1CD38-6B92-4C52-8A80-93B037466A37}"/>
              </a:ext>
            </a:extLst>
          </p:cNvPr>
          <p:cNvGrpSpPr/>
          <p:nvPr/>
        </p:nvGrpSpPr>
        <p:grpSpPr>
          <a:xfrm>
            <a:off x="229509" y="1141200"/>
            <a:ext cx="5435856" cy="2507500"/>
            <a:chOff x="1563222" y="1549777"/>
            <a:chExt cx="5435856" cy="25075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F77E3F-A84C-4F93-9336-92577C6332ED}"/>
                </a:ext>
              </a:extLst>
            </p:cNvPr>
            <p:cNvSpPr txBox="1"/>
            <p:nvPr/>
          </p:nvSpPr>
          <p:spPr>
            <a:xfrm>
              <a:off x="1681021" y="2194537"/>
              <a:ext cx="1056692" cy="41549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Lead-in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(N=73)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7EC878-7187-457E-BDCA-4D27DDAE07C2}"/>
                </a:ext>
              </a:extLst>
            </p:cNvPr>
            <p:cNvSpPr txBox="1"/>
            <p:nvPr/>
          </p:nvSpPr>
          <p:spPr>
            <a:xfrm>
              <a:off x="1563222" y="2655452"/>
              <a:ext cx="1292290" cy="41549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Antiandrogen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QD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x 2 weeks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EE7C8C-0E88-4155-BAD4-2FEFCDBDC933}"/>
                </a:ext>
              </a:extLst>
            </p:cNvPr>
            <p:cNvSpPr txBox="1"/>
            <p:nvPr/>
          </p:nvSpPr>
          <p:spPr>
            <a:xfrm>
              <a:off x="3035126" y="1626448"/>
              <a:ext cx="377890" cy="1933863"/>
            </a:xfrm>
            <a:prstGeom prst="rect">
              <a:avLst/>
            </a:prstGeom>
            <a:solidFill>
              <a:srgbClr val="1E2F82"/>
            </a:solidFill>
          </p:spPr>
          <p:txBody>
            <a:bodyPr wrap="square" tIns="68580" bIns="68580" rtlCol="0" anchor="ctr" anchorCtr="0">
              <a:spAutoFit/>
            </a:bodyPr>
            <a:lstStyle/>
            <a:p>
              <a:pPr algn="ctr">
                <a:lnSpc>
                  <a:spcPts val="1425"/>
                </a:lnSpc>
              </a:pP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  <a:p>
              <a:pPr algn="ctr">
                <a:lnSpc>
                  <a:spcPts val="1425"/>
                </a:lnSpc>
              </a:pP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S</a:t>
              </a:r>
            </a:p>
            <a:p>
              <a:pPr algn="ctr">
                <a:lnSpc>
                  <a:spcPts val="1425"/>
                </a:lnSpc>
              </a:pP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S</a:t>
              </a:r>
            </a:p>
            <a:p>
              <a:pPr algn="ctr">
                <a:lnSpc>
                  <a:spcPts val="1425"/>
                </a:lnSpc>
              </a:pP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E</a:t>
              </a:r>
              <a:b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S</a:t>
              </a:r>
              <a:b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S</a:t>
              </a:r>
              <a:b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M</a:t>
              </a:r>
            </a:p>
            <a:p>
              <a:pPr algn="ctr">
                <a:lnSpc>
                  <a:spcPts val="1425"/>
                </a:lnSpc>
              </a:pP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E</a:t>
              </a:r>
            </a:p>
            <a:p>
              <a:pPr algn="ctr">
                <a:lnSpc>
                  <a:spcPts val="1425"/>
                </a:lnSpc>
              </a:pP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N</a:t>
              </a:r>
            </a:p>
            <a:p>
              <a:pPr algn="ctr">
                <a:lnSpc>
                  <a:spcPts val="1425"/>
                </a:lnSpc>
              </a:pPr>
              <a:r>
                <a:rPr lang="en-US" sz="1350" b="1" dirty="0">
                  <a:solidFill>
                    <a:schemeClr val="bg1"/>
                  </a:solidFill>
                  <a:cs typeface="Arial" panose="020B0604020202020204" pitchFamily="34" charset="0"/>
                </a:rPr>
                <a:t>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4D9F8-71CE-4277-B019-C9C9D22D5324}"/>
                </a:ext>
              </a:extLst>
            </p:cNvPr>
            <p:cNvCxnSpPr/>
            <p:nvPr/>
          </p:nvCxnSpPr>
          <p:spPr>
            <a:xfrm>
              <a:off x="1579550" y="2590140"/>
              <a:ext cx="1448578" cy="0"/>
            </a:xfrm>
            <a:prstGeom prst="line">
              <a:avLst/>
            </a:prstGeom>
            <a:ln w="158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3278F2-7A59-4F3C-8F5D-1DA89FD43ED4}"/>
                </a:ext>
              </a:extLst>
            </p:cNvPr>
            <p:cNvCxnSpPr/>
            <p:nvPr/>
          </p:nvCxnSpPr>
          <p:spPr>
            <a:xfrm>
              <a:off x="3408781" y="1764378"/>
              <a:ext cx="2158052" cy="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34905-62B8-461D-A8F4-11565C7EEFB0}"/>
                </a:ext>
              </a:extLst>
            </p:cNvPr>
            <p:cNvSpPr txBox="1"/>
            <p:nvPr/>
          </p:nvSpPr>
          <p:spPr>
            <a:xfrm>
              <a:off x="3482995" y="1549777"/>
              <a:ext cx="1056692" cy="23083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(n=28)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227FA-9A35-482A-928F-D4DE6BEE593B}"/>
                </a:ext>
              </a:extLst>
            </p:cNvPr>
            <p:cNvSpPr txBox="1"/>
            <p:nvPr/>
          </p:nvSpPr>
          <p:spPr>
            <a:xfrm>
              <a:off x="3478330" y="3175641"/>
              <a:ext cx="1056692" cy="23083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(n=45)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58DD68-A308-4A5E-867A-837EB769DE78}"/>
                </a:ext>
              </a:extLst>
            </p:cNvPr>
            <p:cNvSpPr txBox="1"/>
            <p:nvPr/>
          </p:nvSpPr>
          <p:spPr>
            <a:xfrm>
              <a:off x="3482995" y="1811032"/>
              <a:ext cx="2253343" cy="41549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GnRH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agonist Q3 months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+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Antiandrogen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QD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7A273-EED7-4AD9-8978-73199CCAB084}"/>
                </a:ext>
              </a:extLst>
            </p:cNvPr>
            <p:cNvSpPr txBox="1"/>
            <p:nvPr/>
          </p:nvSpPr>
          <p:spPr>
            <a:xfrm>
              <a:off x="3478329" y="3464882"/>
              <a:ext cx="2253343" cy="23083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GnRH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agonist Q3 months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2216E8-5EB7-43BD-852F-2095A5AEE159}"/>
                </a:ext>
              </a:extLst>
            </p:cNvPr>
            <p:cNvSpPr txBox="1"/>
            <p:nvPr/>
          </p:nvSpPr>
          <p:spPr>
            <a:xfrm>
              <a:off x="5425733" y="2410524"/>
              <a:ext cx="1573345" cy="600164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Median follow-up 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54.1 months </a:t>
              </a:r>
            </a:p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(range 12-240 months)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012048-49C5-4A13-BBE3-6DDF88E37AC5}"/>
                </a:ext>
              </a:extLst>
            </p:cNvPr>
            <p:cNvSpPr txBox="1"/>
            <p:nvPr/>
          </p:nvSpPr>
          <p:spPr>
            <a:xfrm>
              <a:off x="3035125" y="3826445"/>
              <a:ext cx="3596952" cy="230832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PSA + testosterone measured Q6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months</a:t>
              </a:r>
              <a:r>
                <a:rPr lang="en-US" sz="1200" baseline="30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a,b</a:t>
              </a:r>
              <a:endParaRPr 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13852F-6E89-4268-91AB-41D5C168722D}"/>
                </a:ext>
              </a:extLst>
            </p:cNvPr>
            <p:cNvCxnSpPr/>
            <p:nvPr/>
          </p:nvCxnSpPr>
          <p:spPr>
            <a:xfrm>
              <a:off x="3408781" y="3385745"/>
              <a:ext cx="2158052" cy="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7DD59ED-AA5B-49DF-8B11-0A44AD66AB8F}"/>
              </a:ext>
            </a:extLst>
          </p:cNvPr>
          <p:cNvSpPr txBox="1"/>
          <p:nvPr/>
        </p:nvSpPr>
        <p:spPr>
          <a:xfrm>
            <a:off x="530724" y="4396045"/>
            <a:ext cx="7228009" cy="55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Samples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collected 8 to 12 weeks following GnRH agonist administration (between 8 </a:t>
            </a:r>
            <a:r>
              <a:rPr lang="en-US" sz="800" cap="sm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am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and 10 </a:t>
            </a:r>
            <a:r>
              <a:rPr lang="en-US" sz="800" cap="sm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am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).</a:t>
            </a:r>
          </a:p>
          <a:p>
            <a:pPr>
              <a:spcAft>
                <a:spcPts val="450"/>
              </a:spcAft>
            </a:pPr>
            <a:r>
              <a:rPr lang="en-US" sz="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Testosterone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levels determined using a chemiluminescent assay (lower detection limit &lt;15 ng/dL).</a:t>
            </a:r>
          </a:p>
          <a:p>
            <a:pPr marL="4763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QD, every day; Q3, every three months; Q6, every six months.</a:t>
            </a:r>
          </a:p>
          <a:p>
            <a:pPr marL="4763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Morote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J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 Urol.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2007;178:1290-1295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503B2-CD91-304B-B1CB-32A6E4B5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4</a:t>
            </a:fld>
            <a:endParaRPr kumimoji="1" lang="zh-TW" altLang="en-US"/>
          </a:p>
        </p:txBody>
      </p:sp>
      <p:sp>
        <p:nvSpPr>
          <p:cNvPr id="19" name="Arrow: Chevron 4">
            <a:extLst>
              <a:ext uri="{FF2B5EF4-FFF2-40B4-BE49-F238E27FC236}">
                <a16:creationId xmlns:a16="http://schemas.microsoft.com/office/drawing/2014/main" id="{62FCCEB6-ABBE-4404-9663-18266023F52A}"/>
              </a:ext>
            </a:extLst>
          </p:cNvPr>
          <p:cNvSpPr/>
          <p:nvPr/>
        </p:nvSpPr>
        <p:spPr>
          <a:xfrm>
            <a:off x="530724" y="3628344"/>
            <a:ext cx="7639880" cy="748088"/>
          </a:xfrm>
          <a:prstGeom prst="chevron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/>
            <a:r>
              <a:rPr lang="en-US" sz="1600" dirty="0">
                <a:cs typeface="Arial" panose="020B0604020202020204" pitchFamily="34" charset="0"/>
              </a:rPr>
              <a:t>Potential Clinical Consequences of Testosterone Escape </a:t>
            </a:r>
          </a:p>
          <a:p>
            <a:pPr marL="117475"/>
            <a:r>
              <a:rPr lang="en-US" sz="1200" dirty="0"/>
              <a:t>A hormonal escape was defined as an increase in serum testosterone &gt;50 ng/dL after castration levels were achieved.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0DC2A48-D6B5-4274-AD1B-25F85AD13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444510"/>
              </p:ext>
            </p:extLst>
          </p:nvPr>
        </p:nvGraphicFramePr>
        <p:xfrm>
          <a:off x="5643582" y="1186870"/>
          <a:ext cx="3270910" cy="17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446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F654-9EB8-4DA3-8F2F-1260AF63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47" y="280022"/>
            <a:ext cx="8285967" cy="784605"/>
          </a:xfrm>
        </p:spPr>
        <p:txBody>
          <a:bodyPr>
            <a:noAutofit/>
          </a:bodyPr>
          <a:lstStyle/>
          <a:p>
            <a:r>
              <a:rPr lang="en-US" dirty="0" err="1">
                <a:latin typeface="+mn-lt"/>
                <a:cs typeface="Arial" panose="020B0604020202020204" pitchFamily="34" charset="0"/>
              </a:rPr>
              <a:t>Morote</a:t>
            </a:r>
            <a:r>
              <a:rPr lang="en-US" dirty="0">
                <a:latin typeface="+mn-lt"/>
                <a:cs typeface="Arial" panose="020B0604020202020204" pitchFamily="34" charset="0"/>
              </a:rPr>
              <a:t> et al: Fewer Escapes and Lower Testosterone Reduce Incidence of CRPC</a:t>
            </a:r>
            <a:endParaRPr lang="en-US" sz="1800" dirty="0">
              <a:latin typeface="+mn-lt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AF8A4A6-7E92-46D8-BC06-A1A733F1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1" y="4468396"/>
            <a:ext cx="622935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42863">
              <a:spcAft>
                <a:spcPts val="450"/>
              </a:spcAft>
            </a:pP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Morote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J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 Urol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2007;178:1290-1295.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F533F2-E80F-A24B-B3C3-71414435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5</a:t>
            </a:fld>
            <a:endParaRPr kumimoji="1" lang="zh-TW" alt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59B9C6-AAB5-BD4B-8051-F6D720CB3198}"/>
              </a:ext>
            </a:extLst>
          </p:cNvPr>
          <p:cNvGrpSpPr/>
          <p:nvPr/>
        </p:nvGrpSpPr>
        <p:grpSpPr>
          <a:xfrm>
            <a:off x="4507458" y="1141847"/>
            <a:ext cx="4903858" cy="3408127"/>
            <a:chOff x="2706099" y="1185009"/>
            <a:chExt cx="4903858" cy="3408127"/>
          </a:xfrm>
        </p:grpSpPr>
        <p:sp>
          <p:nvSpPr>
            <p:cNvPr id="6" name="Text Box 103">
              <a:extLst>
                <a:ext uri="{FF2B5EF4-FFF2-40B4-BE49-F238E27FC236}">
                  <a16:creationId xmlns:a16="http://schemas.microsoft.com/office/drawing/2014/main" id="{C7E0E7C5-85A0-470D-B9EB-A6B301EA2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145" y="4362304"/>
              <a:ext cx="1111202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/>
                <a:t>Months Under </a:t>
              </a:r>
              <a:r>
                <a:rPr lang="en-US" sz="900" b="1" dirty="0" err="1"/>
                <a:t>ADT</a:t>
              </a:r>
              <a:endParaRPr lang="en-US" sz="900" b="1" dirty="0"/>
            </a:p>
          </p:txBody>
        </p:sp>
        <p:pic>
          <p:nvPicPr>
            <p:cNvPr id="7" name="Image 1">
              <a:extLst>
                <a:ext uri="{FF2B5EF4-FFF2-40B4-BE49-F238E27FC236}">
                  <a16:creationId xmlns:a16="http://schemas.microsoft.com/office/drawing/2014/main" id="{14637DB7-BE2B-40D1-97E4-ED112755F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654"/>
            <a:stretch/>
          </p:blipFill>
          <p:spPr>
            <a:xfrm>
              <a:off x="2706099" y="1185009"/>
              <a:ext cx="3404244" cy="3161080"/>
            </a:xfrm>
            <a:prstGeom prst="rect">
              <a:avLst/>
            </a:prstGeom>
          </p:spPr>
        </p:pic>
        <p:sp>
          <p:nvSpPr>
            <p:cNvPr id="8" name="TextBox 47">
              <a:extLst>
                <a:ext uri="{FF2B5EF4-FFF2-40B4-BE49-F238E27FC236}">
                  <a16:creationId xmlns:a16="http://schemas.microsoft.com/office/drawing/2014/main" id="{A3AFBF5F-F905-5445-8FE9-B5E2E095E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6707" y="2044653"/>
              <a:ext cx="24130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dirty="0">
                  <a:solidFill>
                    <a:schemeClr val="accent1"/>
                  </a:solidFill>
                  <a:ea typeface="ＭＳ Ｐゴシック" charset="-128"/>
                </a:rPr>
                <a:t>Mean survival=106 months</a:t>
              </a:r>
            </a:p>
          </p:txBody>
        </p:sp>
        <p:sp>
          <p:nvSpPr>
            <p:cNvPr id="10" name="TextBox 47">
              <a:extLst>
                <a:ext uri="{FF2B5EF4-FFF2-40B4-BE49-F238E27FC236}">
                  <a16:creationId xmlns:a16="http://schemas.microsoft.com/office/drawing/2014/main" id="{E559CFE6-E385-AC41-B071-6B100ADAE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592" y="2174828"/>
              <a:ext cx="2413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Group 1</a:t>
              </a:r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 (&lt;20 ng/</a:t>
              </a:r>
              <a:r>
                <a:rPr lang="en-US" sz="800" dirty="0" err="1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dL</a:t>
              </a:r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, </a:t>
              </a:r>
              <a:r>
                <a:rPr lang="en-US" sz="800" dirty="0" err="1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ie</a:t>
              </a:r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, &lt;0.694 nmol/L)</a:t>
              </a:r>
            </a:p>
          </p:txBody>
        </p:sp>
        <p:sp>
          <p:nvSpPr>
            <p:cNvPr id="11" name="TextBox 47">
              <a:extLst>
                <a:ext uri="{FF2B5EF4-FFF2-40B4-BE49-F238E27FC236}">
                  <a16:creationId xmlns:a16="http://schemas.microsoft.com/office/drawing/2014/main" id="{08B414D1-9529-E842-BAFA-2429D680F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807" y="2628007"/>
              <a:ext cx="24130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dirty="0">
                  <a:solidFill>
                    <a:schemeClr val="accent6"/>
                  </a:solidFill>
                  <a:ea typeface="ＭＳ Ｐゴシック" charset="-128"/>
                </a:rPr>
                <a:t>Mean survival=90 months</a:t>
              </a:r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B8461C45-4218-5642-9209-650A37ED2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592" y="2758182"/>
              <a:ext cx="2413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Group 2</a:t>
              </a:r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 (20-50 ng/</a:t>
              </a:r>
              <a:r>
                <a:rPr lang="en-US" sz="800" dirty="0" err="1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dL</a:t>
              </a:r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)</a:t>
              </a:r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CFB7CA29-22DC-0648-8DDB-80C68DA63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9257" y="3276848"/>
              <a:ext cx="24130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dirty="0">
                  <a:solidFill>
                    <a:srgbClr val="65BAD5"/>
                  </a:solidFill>
                  <a:ea typeface="ＭＳ Ｐゴシック" charset="-128"/>
                </a:rPr>
                <a:t>Mean survival=72 months</a:t>
              </a:r>
            </a:p>
          </p:txBody>
        </p:sp>
        <p:sp>
          <p:nvSpPr>
            <p:cNvPr id="14" name="TextBox 47">
              <a:extLst>
                <a:ext uri="{FF2B5EF4-FFF2-40B4-BE49-F238E27FC236}">
                  <a16:creationId xmlns:a16="http://schemas.microsoft.com/office/drawing/2014/main" id="{6C32074E-032D-8940-9A03-ACAE58E98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592" y="3407023"/>
              <a:ext cx="2413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Group 3</a:t>
              </a:r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 (&gt;50 ng/</a:t>
              </a:r>
              <a:r>
                <a:rPr lang="en-US" sz="800" dirty="0" err="1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dL</a:t>
              </a:r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, </a:t>
              </a:r>
              <a:r>
                <a:rPr lang="en-US" sz="800" dirty="0" err="1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ie</a:t>
              </a:r>
              <a:r>
                <a:rPr lang="en-US" sz="8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, &gt;1.735 nmol/L)</a:t>
              </a:r>
            </a:p>
          </p:txBody>
        </p:sp>
        <p:sp>
          <p:nvSpPr>
            <p:cNvPr id="16" name="TextBox 47">
              <a:extLst>
                <a:ext uri="{FF2B5EF4-FFF2-40B4-BE49-F238E27FC236}">
                  <a16:creationId xmlns:a16="http://schemas.microsoft.com/office/drawing/2014/main" id="{D66723D8-E61A-9840-8AFE-6D34BF245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6957" y="1821553"/>
              <a:ext cx="2413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charset="-128"/>
                </a:rPr>
                <a:t>P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charset="-128"/>
                </a:rPr>
                <a:t>=0.0207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35CF11-BC53-4DB2-8139-29BD3C1F46E0}"/>
              </a:ext>
            </a:extLst>
          </p:cNvPr>
          <p:cNvGrpSpPr/>
          <p:nvPr/>
        </p:nvGrpSpPr>
        <p:grpSpPr>
          <a:xfrm>
            <a:off x="94895" y="2256308"/>
            <a:ext cx="3690502" cy="2198112"/>
            <a:chOff x="1253914" y="1391808"/>
            <a:chExt cx="6123307" cy="364711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47E4F0-1495-4536-B154-E80F00DBBBEF}"/>
                </a:ext>
              </a:extLst>
            </p:cNvPr>
            <p:cNvGrpSpPr/>
            <p:nvPr/>
          </p:nvGrpSpPr>
          <p:grpSpPr>
            <a:xfrm>
              <a:off x="1355558" y="1391808"/>
              <a:ext cx="6021663" cy="3647119"/>
              <a:chOff x="1355558" y="1391808"/>
              <a:chExt cx="6021663" cy="364711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6E8FB08-5B51-46C4-B173-7E96D57BC00C}"/>
                  </a:ext>
                </a:extLst>
              </p:cNvPr>
              <p:cNvGrpSpPr/>
              <p:nvPr/>
            </p:nvGrpSpPr>
            <p:grpSpPr>
              <a:xfrm>
                <a:off x="1355558" y="1391808"/>
                <a:ext cx="6021663" cy="3647119"/>
                <a:chOff x="1158239" y="1502568"/>
                <a:chExt cx="6021663" cy="3647119"/>
              </a:xfrm>
            </p:grpSpPr>
            <p:pic>
              <p:nvPicPr>
                <p:cNvPr id="24" name="Image 1">
                  <a:extLst>
                    <a:ext uri="{FF2B5EF4-FFF2-40B4-BE49-F238E27FC236}">
                      <a16:creationId xmlns:a16="http://schemas.microsoft.com/office/drawing/2014/main" id="{DF418B65-1287-445F-B808-F728B22BD8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8239" y="1502568"/>
                  <a:ext cx="6021663" cy="2985018"/>
                </a:xfrm>
                <a:prstGeom prst="rect">
                  <a:avLst/>
                </a:prstGeom>
              </p:spPr>
            </p:pic>
            <p:sp>
              <p:nvSpPr>
                <p:cNvPr id="25" name="TextBox 47">
                  <a:extLst>
                    <a:ext uri="{FF2B5EF4-FFF2-40B4-BE49-F238E27FC236}">
                      <a16:creationId xmlns:a16="http://schemas.microsoft.com/office/drawing/2014/main" id="{228F1020-0043-47B9-877D-209D672AD8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279" y="4690089"/>
                  <a:ext cx="2413000" cy="4595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b="1" dirty="0">
                      <a:ea typeface="ＭＳ Ｐゴシック" charset="-128"/>
                    </a:rPr>
                    <a:t>N=73</a:t>
                  </a:r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2B31736-F38D-4F5B-8CD0-61D9A5C7D7A0}"/>
                  </a:ext>
                </a:extLst>
              </p:cNvPr>
              <p:cNvCxnSpPr/>
              <p:nvPr/>
            </p:nvCxnSpPr>
            <p:spPr>
              <a:xfrm>
                <a:off x="1896167" y="4077157"/>
                <a:ext cx="3415268" cy="0"/>
              </a:xfrm>
              <a:prstGeom prst="line">
                <a:avLst/>
              </a:prstGeom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5EDF3A-B4BB-4489-87B8-A28DE47212A7}"/>
                </a:ext>
              </a:extLst>
            </p:cNvPr>
            <p:cNvSpPr txBox="1"/>
            <p:nvPr/>
          </p:nvSpPr>
          <p:spPr>
            <a:xfrm>
              <a:off x="2401968" y="4157552"/>
              <a:ext cx="22972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Testosterone Groups (ng/dL)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ED460B-5281-40B6-8D9B-9EC16061F24A}"/>
                </a:ext>
              </a:extLst>
            </p:cNvPr>
            <p:cNvSpPr txBox="1"/>
            <p:nvPr/>
          </p:nvSpPr>
          <p:spPr>
            <a:xfrm rot="16200000">
              <a:off x="650160" y="2641502"/>
              <a:ext cx="1641573" cy="4340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Patients (%)</a:t>
              </a:r>
            </a:p>
          </p:txBody>
        </p:sp>
      </p:grp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7890F492-3CD6-48AF-8C71-11012CE2C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714532"/>
              </p:ext>
            </p:extLst>
          </p:nvPr>
        </p:nvGraphicFramePr>
        <p:xfrm>
          <a:off x="195943" y="1488564"/>
          <a:ext cx="358945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E44DDE18-D6F2-4CA1-8878-61BC06972E94}"/>
              </a:ext>
            </a:extLst>
          </p:cNvPr>
          <p:cNvSpPr/>
          <p:nvPr/>
        </p:nvSpPr>
        <p:spPr>
          <a:xfrm>
            <a:off x="1330036" y="2883699"/>
            <a:ext cx="400394" cy="991064"/>
          </a:xfrm>
          <a:prstGeom prst="rect">
            <a:avLst/>
          </a:prstGeom>
          <a:solidFill>
            <a:srgbClr val="89A000"/>
          </a:solidFill>
          <a:ln>
            <a:solidFill>
              <a:srgbClr val="72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4A454B-E723-4A0E-941B-7C40BAA70F27}"/>
              </a:ext>
            </a:extLst>
          </p:cNvPr>
          <p:cNvSpPr/>
          <p:nvPr/>
        </p:nvSpPr>
        <p:spPr>
          <a:xfrm>
            <a:off x="643247" y="2497885"/>
            <a:ext cx="400394" cy="1376878"/>
          </a:xfrm>
          <a:prstGeom prst="rect">
            <a:avLst/>
          </a:prstGeom>
          <a:solidFill>
            <a:srgbClr val="1E2F82"/>
          </a:solidFill>
          <a:ln>
            <a:solidFill>
              <a:srgbClr val="1E2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76256F-4AE7-4434-B4AA-6354723C5949}"/>
              </a:ext>
            </a:extLst>
          </p:cNvPr>
          <p:cNvSpPr/>
          <p:nvPr/>
        </p:nvSpPr>
        <p:spPr>
          <a:xfrm>
            <a:off x="2540353" y="2883699"/>
            <a:ext cx="1453572" cy="608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E94C23-5DF5-4663-8B34-DDD2ACF051E4}"/>
              </a:ext>
            </a:extLst>
          </p:cNvPr>
          <p:cNvSpPr txBox="1"/>
          <p:nvPr/>
        </p:nvSpPr>
        <p:spPr>
          <a:xfrm>
            <a:off x="593768" y="2147436"/>
            <a:ext cx="1848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&lt;20 ng/dL (Group 1, n=32)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001B10-17CD-4A25-A6A1-8E8C0AED698F}"/>
              </a:ext>
            </a:extLst>
          </p:cNvPr>
          <p:cNvSpPr txBox="1"/>
          <p:nvPr/>
        </p:nvSpPr>
        <p:spPr>
          <a:xfrm>
            <a:off x="1185554" y="2454216"/>
            <a:ext cx="1970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20-50 ng/dL (Group 2, n=23)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066E92-B3A1-4114-93BF-C64BB1681614}"/>
              </a:ext>
            </a:extLst>
          </p:cNvPr>
          <p:cNvSpPr txBox="1"/>
          <p:nvPr/>
        </p:nvSpPr>
        <p:spPr>
          <a:xfrm>
            <a:off x="1967348" y="2737246"/>
            <a:ext cx="1848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&gt;50 ng/dL (Group 3, n=18)</a:t>
            </a:r>
          </a:p>
        </p:txBody>
      </p:sp>
    </p:spTree>
    <p:extLst>
      <p:ext uri="{BB962C8B-B14F-4D97-AF65-F5344CB8AC3E}">
        <p14:creationId xmlns:p14="http://schemas.microsoft.com/office/powerpoint/2010/main" val="369185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497" y="277877"/>
            <a:ext cx="8285967" cy="784605"/>
          </a:xfrm>
        </p:spPr>
        <p:txBody>
          <a:bodyPr>
            <a:noAutofit/>
          </a:bodyPr>
          <a:lstStyle/>
          <a:p>
            <a:r>
              <a:rPr lang="en-US" dirty="0" err="1">
                <a:latin typeface="+mn-lt"/>
                <a:cs typeface="Arial" panose="020B0604020202020204" pitchFamily="34" charset="0"/>
              </a:rPr>
              <a:t>Morote</a:t>
            </a:r>
            <a:r>
              <a:rPr lang="en-US" dirty="0">
                <a:latin typeface="+mn-lt"/>
                <a:cs typeface="Arial" panose="020B0604020202020204" pitchFamily="34" charset="0"/>
              </a:rPr>
              <a:t> et al: Testosterone Levels Inform CRPC/AIP</a:t>
            </a:r>
          </a:p>
        </p:txBody>
      </p:sp>
      <p:sp>
        <p:nvSpPr>
          <p:cNvPr id="234537" name="Text Box 8"/>
          <p:cNvSpPr txBox="1">
            <a:spLocks noChangeArrowheads="1"/>
          </p:cNvSpPr>
          <p:nvPr/>
        </p:nvSpPr>
        <p:spPr bwMode="auto">
          <a:xfrm>
            <a:off x="486726" y="4419140"/>
            <a:ext cx="622935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42863"/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months. </a:t>
            </a:r>
          </a:p>
          <a:p>
            <a:pPr marL="42863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Morote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J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 Urol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2007;178:1290-1295.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E8DCF-86FF-F24F-950D-EB046B1B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6</a:t>
            </a:fld>
            <a:endParaRPr kumimoji="1" lang="zh-TW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3161B6-E272-47A7-BDA8-3391A82C7D5C}"/>
              </a:ext>
            </a:extLst>
          </p:cNvPr>
          <p:cNvGrpSpPr/>
          <p:nvPr/>
        </p:nvGrpSpPr>
        <p:grpSpPr>
          <a:xfrm>
            <a:off x="178111" y="1236651"/>
            <a:ext cx="5082744" cy="2800959"/>
            <a:chOff x="1805030" y="1236651"/>
            <a:chExt cx="5803051" cy="31979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F04CCA-F407-ED4C-A3E7-32BD03F5ED95}"/>
                </a:ext>
              </a:extLst>
            </p:cNvPr>
            <p:cNvGrpSpPr/>
            <p:nvPr/>
          </p:nvGrpSpPr>
          <p:grpSpPr>
            <a:xfrm>
              <a:off x="1805030" y="1236651"/>
              <a:ext cx="5803051" cy="3030608"/>
              <a:chOff x="1805030" y="1236651"/>
              <a:chExt cx="5803051" cy="3030608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6477781" y="1882138"/>
                <a:ext cx="11303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ヒラギノ角ゴ Pro W3" charset="-128"/>
                    <a:cs typeface="Arial" panose="020B0604020202020204" pitchFamily="34" charset="0"/>
                  </a:rPr>
                  <a:t>P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ヒラギノ角ゴ Pro W3" charset="-128"/>
                    <a:cs typeface="Arial" panose="020B0604020202020204" pitchFamily="34" charset="0"/>
                  </a:rPr>
                  <a:t>=0.03</a:t>
                </a:r>
              </a:p>
            </p:txBody>
          </p:sp>
          <p:sp>
            <p:nvSpPr>
              <p:cNvPr id="10" name="TextBox 39"/>
              <p:cNvSpPr txBox="1">
                <a:spLocks noChangeArrowheads="1"/>
              </p:cNvSpPr>
              <p:nvPr/>
            </p:nvSpPr>
            <p:spPr bwMode="auto">
              <a:xfrm>
                <a:off x="6476557" y="2187326"/>
                <a:ext cx="11080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ＭＳ Ｐゴシック" charset="-128"/>
                    <a:cs typeface="Arial" panose="020B0604020202020204" pitchFamily="34" charset="0"/>
                  </a:rPr>
                  <a:t>N=73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26BB693-824E-4048-942B-0D0A64491124}"/>
                  </a:ext>
                </a:extLst>
              </p:cNvPr>
              <p:cNvGrpSpPr/>
              <p:nvPr/>
            </p:nvGrpSpPr>
            <p:grpSpPr>
              <a:xfrm>
                <a:off x="1805030" y="1236651"/>
                <a:ext cx="5533940" cy="3030608"/>
                <a:chOff x="1805030" y="1236651"/>
                <a:chExt cx="5533940" cy="3030608"/>
              </a:xfrm>
            </p:grpSpPr>
            <p:pic>
              <p:nvPicPr>
                <p:cNvPr id="2" name="Imag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05030" y="1236651"/>
                  <a:ext cx="5533940" cy="3030608"/>
                </a:xfrm>
                <a:prstGeom prst="rect">
                  <a:avLst/>
                </a:prstGeom>
              </p:spPr>
            </p:pic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3BEB5B5-2B7E-424B-9042-2C137D6751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2886" y="4135168"/>
                  <a:ext cx="3900289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5694BC-CCC5-4750-AC3A-5806F3B3C486}"/>
                </a:ext>
              </a:extLst>
            </p:cNvPr>
            <p:cNvSpPr txBox="1"/>
            <p:nvPr/>
          </p:nvSpPr>
          <p:spPr>
            <a:xfrm>
              <a:off x="3296894" y="4157552"/>
              <a:ext cx="22972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Testosterone Groups (ng/dL)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6D87B1-ECA1-4E5A-BF5D-254B3B621B35}"/>
                </a:ext>
              </a:extLst>
            </p:cNvPr>
            <p:cNvSpPr txBox="1"/>
            <p:nvPr/>
          </p:nvSpPr>
          <p:spPr>
            <a:xfrm rot="16200000">
              <a:off x="1026449" y="2613455"/>
              <a:ext cx="18866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Mean AIP Survival (</a:t>
              </a:r>
              <a:r>
                <a:rPr lang="en-US" sz="1200" b="1" dirty="0" err="1"/>
                <a:t>mo</a:t>
              </a:r>
              <a:r>
                <a:rPr lang="en-US" sz="1200" b="1" dirty="0"/>
                <a:t>)</a:t>
              </a: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C576BA6-D8BE-45F8-BBFE-6604CF7CC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315088"/>
              </p:ext>
            </p:extLst>
          </p:nvPr>
        </p:nvGraphicFramePr>
        <p:xfrm>
          <a:off x="5359072" y="1282534"/>
          <a:ext cx="3298202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0C458A5-9F24-459B-88C1-622615C17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175575"/>
              </p:ext>
            </p:extLst>
          </p:nvPr>
        </p:nvGraphicFramePr>
        <p:xfrm>
          <a:off x="438496" y="4037614"/>
          <a:ext cx="4264133" cy="43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231426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8B1E-3039-4514-9F71-8E6D10E3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" y="102394"/>
            <a:ext cx="8998269" cy="975105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+mn-lt"/>
                <a:cs typeface="Arial" panose="020B0604020202020204" pitchFamily="34" charset="0"/>
              </a:rPr>
              <a:t>Dason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et al: Defining a new testosterone threshold for medical castration: Results from a perspective cohort series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66E88-F733-443F-90B4-1B1D4642D69A}"/>
              </a:ext>
            </a:extLst>
          </p:cNvPr>
          <p:cNvSpPr/>
          <p:nvPr/>
        </p:nvSpPr>
        <p:spPr>
          <a:xfrm>
            <a:off x="3584251" y="1148238"/>
            <a:ext cx="5595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</a:t>
            </a:r>
            <a:r>
              <a:rPr lang="en-US" sz="1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CRPC</a:t>
            </a:r>
            <a:r>
              <a:rPr lang="en-US" sz="1200" b="1" baseline="30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Based on Mean Testosterone Levels Through 12 Months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C0E22-CF98-498D-8647-19187F6B7BAA}"/>
              </a:ext>
            </a:extLst>
          </p:cNvPr>
          <p:cNvSpPr txBox="1"/>
          <p:nvPr/>
        </p:nvSpPr>
        <p:spPr>
          <a:xfrm>
            <a:off x="533399" y="4429796"/>
            <a:ext cx="7487546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46435" indent="-46435"/>
            <a:r>
              <a:rPr lang="en-US" sz="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considered to have progressed to CRPC when there were at least 2 consecutive rises in PSA above nadir, clinical progression, or death from disease.</a:t>
            </a:r>
          </a:p>
          <a:p>
            <a:pPr marL="46435" indent="-46435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T, testosterone </a:t>
            </a:r>
            <a:r>
              <a:rPr lang="en-US" sz="800" dirty="0"/>
              <a:t>Patients with any testosterone &gt;50 ng/dL were excluded</a:t>
            </a:r>
          </a:p>
          <a:p>
            <a:pPr marL="46435" indent="-46435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435" indent="-46435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Adapted from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Dason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 J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2013;7(5-6):e263-e267.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D3393-A04B-E846-AFC9-C7DA7913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7</a:t>
            </a:fld>
            <a:endParaRPr kumimoji="1" lang="zh-TW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9A8B0E-2536-054C-B935-1109710CB2A2}"/>
              </a:ext>
            </a:extLst>
          </p:cNvPr>
          <p:cNvGrpSpPr/>
          <p:nvPr/>
        </p:nvGrpSpPr>
        <p:grpSpPr>
          <a:xfrm>
            <a:off x="3936908" y="1330842"/>
            <a:ext cx="5581379" cy="3040615"/>
            <a:chOff x="2156726" y="1330842"/>
            <a:chExt cx="5581379" cy="3040615"/>
          </a:xfrm>
        </p:grpSpPr>
        <p:pic>
          <p:nvPicPr>
            <p:cNvPr id="4" name="Image 1">
              <a:extLst>
                <a:ext uri="{FF2B5EF4-FFF2-40B4-BE49-F238E27FC236}">
                  <a16:creationId xmlns:a16="http://schemas.microsoft.com/office/drawing/2014/main" id="{F0F42995-7A99-4985-B2AE-E7DB2EC77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6726" y="1330842"/>
              <a:ext cx="4835942" cy="304061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DADB35-E952-5847-BA96-04AD08255741}"/>
                </a:ext>
              </a:extLst>
            </p:cNvPr>
            <p:cNvSpPr/>
            <p:nvPr/>
          </p:nvSpPr>
          <p:spPr>
            <a:xfrm>
              <a:off x="5192486" y="1457325"/>
              <a:ext cx="1792060" cy="367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47">
              <a:extLst>
                <a:ext uri="{FF2B5EF4-FFF2-40B4-BE49-F238E27FC236}">
                  <a16:creationId xmlns:a16="http://schemas.microsoft.com/office/drawing/2014/main" id="{87ADF0AB-F3F4-524B-9875-9BB56680D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5105" y="1525413"/>
              <a:ext cx="2413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T&lt;32 ng/</a:t>
              </a:r>
              <a:r>
                <a:rPr lang="en-US" sz="900" dirty="0" err="1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dL</a:t>
              </a:r>
              <a:r>
                <a:rPr lang="en-US" sz="9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, </a:t>
              </a:r>
              <a:r>
                <a:rPr lang="en-US" sz="900" dirty="0" err="1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ie</a:t>
              </a:r>
              <a:r>
                <a:rPr lang="en-US" sz="9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, &lt;1.110 nmol/L</a:t>
              </a:r>
              <a:endParaRPr lang="en-US" sz="800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8" name="TextBox 47">
              <a:extLst>
                <a:ext uri="{FF2B5EF4-FFF2-40B4-BE49-F238E27FC236}">
                  <a16:creationId xmlns:a16="http://schemas.microsoft.com/office/drawing/2014/main" id="{DD801929-995A-4D45-B1E8-5DFB37A71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5105" y="1693280"/>
              <a:ext cx="24130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dirty="0">
                  <a:solidFill>
                    <a:schemeClr val="accent4">
                      <a:lumMod val="50000"/>
                    </a:schemeClr>
                  </a:solidFill>
                  <a:ea typeface="ＭＳ Ｐゴシック" charset="-128"/>
                </a:rPr>
                <a:t>T32-50 ng/dL</a:t>
              </a:r>
              <a:endParaRPr lang="en-US" sz="800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67B5EE-0FB8-D842-B90C-7C6391DBD95F}"/>
                </a:ext>
              </a:extLst>
            </p:cNvPr>
            <p:cNvSpPr/>
            <p:nvPr/>
          </p:nvSpPr>
          <p:spPr>
            <a:xfrm>
              <a:off x="5265963" y="1600201"/>
              <a:ext cx="81643" cy="816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6D0904-F6BB-8741-BC4E-995855256238}"/>
                </a:ext>
              </a:extLst>
            </p:cNvPr>
            <p:cNvSpPr/>
            <p:nvPr/>
          </p:nvSpPr>
          <p:spPr>
            <a:xfrm>
              <a:off x="5265963" y="1773452"/>
              <a:ext cx="81643" cy="81643"/>
            </a:xfrm>
            <a:prstGeom prst="rect">
              <a:avLst/>
            </a:prstGeom>
            <a:solidFill>
              <a:srgbClr val="83A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87AC8F-3641-4F35-A24D-7757F6B0BA2D}"/>
              </a:ext>
            </a:extLst>
          </p:cNvPr>
          <p:cNvSpPr txBox="1"/>
          <p:nvPr/>
        </p:nvSpPr>
        <p:spPr>
          <a:xfrm>
            <a:off x="4516994" y="3526513"/>
            <a:ext cx="46358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N=32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B461BD0-54AE-4140-86EA-A830FF14D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377605"/>
              </p:ext>
            </p:extLst>
          </p:nvPr>
        </p:nvGraphicFramePr>
        <p:xfrm>
          <a:off x="259542" y="1391960"/>
          <a:ext cx="3350556" cy="273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213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91855" y="4585040"/>
            <a:ext cx="7141056" cy="25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marL="42863"/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Dason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et al.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 J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2013;7(5-6):e263-e267.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30" y="240843"/>
            <a:ext cx="6927008" cy="85725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al: 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8C4C3-DEE4-694D-994D-B47264BC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8191-0C4A-1249-9ADF-D0EAC71CA6AD}" type="slidenum">
              <a:rPr kumimoji="1" lang="zh-TW" altLang="en-US" smtClean="0"/>
              <a:t>8</a:t>
            </a:fld>
            <a:endParaRPr kumimoji="1" lang="zh-TW" alt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98F4C3-6C61-4379-ACD8-3F5E27B35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071567"/>
              </p:ext>
            </p:extLst>
          </p:nvPr>
        </p:nvGraphicFramePr>
        <p:xfrm>
          <a:off x="432147" y="1171184"/>
          <a:ext cx="8285967" cy="346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111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100935"/>
            <a:ext cx="8585860" cy="825926"/>
          </a:xfrm>
        </p:spPr>
        <p:txBody>
          <a:bodyPr anchor="t">
            <a:noAutofit/>
          </a:bodyPr>
          <a:lstStyle/>
          <a:p>
            <a:pPr lvl="0"/>
            <a:r>
              <a:rPr lang="en-GB" sz="1800" dirty="0">
                <a:latin typeface="+mn-lt"/>
                <a:cs typeface="Arial" panose="020B0604020202020204" pitchFamily="34" charset="0"/>
              </a:rPr>
              <a:t>Klotz et al: </a:t>
            </a:r>
            <a:r>
              <a:rPr lang="en-US" sz="1800" dirty="0"/>
              <a:t>Nadir testosterone within first year of androgen-deprivation therapy (ADT) predicts for time to castration-resistant progression:                a secondary analysis of the PR-7 trial of intermittent versus continuous ADT</a:t>
            </a:r>
            <a:br>
              <a:rPr lang="fr-CH" sz="1600" dirty="0">
                <a:latin typeface="+mn-lt"/>
                <a:cs typeface="Arial" panose="020B0604020202020204" pitchFamily="34" charset="0"/>
              </a:rPr>
            </a:br>
            <a:endParaRPr lang="en-US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94D02-04BA-465A-B6B4-7DE137E398A9}"/>
              </a:ext>
            </a:extLst>
          </p:cNvPr>
          <p:cNvSpPr txBox="1"/>
          <p:nvPr/>
        </p:nvSpPr>
        <p:spPr>
          <a:xfrm>
            <a:off x="71242" y="4503749"/>
            <a:ext cx="413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HR, hazard ratio. CSS, cause specific survival. 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CRPC, castrate resistant prostate cancer.  CAD, continuous androgen deprivation</a:t>
            </a:r>
          </a:p>
          <a:p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Reference: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Klotz L et al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Clin Oncol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2015;33(10):1151-1156.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26A27-4F31-B941-B6F9-20EBDBB9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4852" y="4639589"/>
            <a:ext cx="2057400" cy="273844"/>
          </a:xfrm>
        </p:spPr>
        <p:txBody>
          <a:bodyPr/>
          <a:lstStyle/>
          <a:p>
            <a:fld id="{FEE48191-0C4A-1249-9ADF-D0EAC71CA6AD}" type="slidenum">
              <a:rPr kumimoji="1" lang="zh-TW" altLang="en-US" smtClean="0"/>
              <a:t>9</a:t>
            </a:fld>
            <a:endParaRPr kumimoji="1" lang="zh-TW" alt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B5DC57D-B635-4465-8966-0D593350E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385558"/>
              </p:ext>
            </p:extLst>
          </p:nvPr>
        </p:nvGraphicFramePr>
        <p:xfrm>
          <a:off x="424181" y="1345094"/>
          <a:ext cx="3589680" cy="273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DB48A5CC-EF4A-4B4E-B29D-F330FB26E1D8}"/>
              </a:ext>
            </a:extLst>
          </p:cNvPr>
          <p:cNvSpPr/>
          <p:nvPr/>
        </p:nvSpPr>
        <p:spPr>
          <a:xfrm>
            <a:off x="4708565" y="1061049"/>
            <a:ext cx="3785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cs typeface="Arial" panose="020B0604020202020204" pitchFamily="34" charset="0"/>
              </a:rPr>
              <a:t>Nadir Testosterone on ADT Predicts Time to CRPC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AD5E5-120E-4E55-B6BB-3EEAEBFC87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0235" y="1345094"/>
            <a:ext cx="4823765" cy="32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0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bbVie AU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3883"/>
      </a:accent1>
      <a:accent2>
        <a:srgbClr val="FD9303"/>
      </a:accent2>
      <a:accent3>
        <a:srgbClr val="CE341E"/>
      </a:accent3>
      <a:accent4>
        <a:srgbClr val="848A8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40c956-dbe8-4635-bd84-31facc7e2a18">3CXUEX76NDKK-224-86</_dlc_DocId>
    <_dlc_DocIdUrl xmlns="c740c956-dbe8-4635-bd84-31facc7e2a18">
      <Url>http://spt.oep.com.tw/_layouts/DocIdRedir.aspx?ID=3CXUEX76NDKK-224-86</Url>
      <Description>3CXUEX76NDKK-224-86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8ACF37A8BDB6B438084E64436DB26BE" ma:contentTypeVersion="0" ma:contentTypeDescription="建立新的文件。" ma:contentTypeScope="" ma:versionID="2d19975185631efa214257cb42527cc9">
  <xsd:schema xmlns:xsd="http://www.w3.org/2001/XMLSchema" xmlns:xs="http://www.w3.org/2001/XMLSchema" xmlns:p="http://schemas.microsoft.com/office/2006/metadata/properties" xmlns:ns2="c740c956-dbe8-4635-bd84-31facc7e2a18" targetNamespace="http://schemas.microsoft.com/office/2006/metadata/properties" ma:root="true" ma:fieldsID="6dd57250b951daa9020adf865e8b3b45" ns2:_="">
    <xsd:import namespace="c740c956-dbe8-4635-bd84-31facc7e2a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0c956-dbe8-4635-bd84-31facc7e2a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件識別碼值" ma:description="指派給此項目的文件識別碼值。" ma:internalName="_dlc_DocId" ma:readOnly="true">
      <xsd:simpleType>
        <xsd:restriction base="dms:Text"/>
      </xsd:simpleType>
    </xsd:element>
    <xsd:element name="_dlc_DocIdUrl" ma:index="9" nillable="true" ma:displayName="文件識別碼" ma:description="此文件的永久性連結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持續性識別碼" ma:description="新增時保留識別碼。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C98FAE-E7C2-4E89-B352-0471850F4029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740c956-dbe8-4635-bd84-31facc7e2a18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429054-0116-4D63-9800-F277C0B153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6D917-107F-49AC-85E9-211D2D41688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5629CCA-5138-4CF1-8875-89319083F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0c956-dbe8-4635-bd84-31facc7e2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19539</TotalTime>
  <Words>2853</Words>
  <Application>Microsoft Office PowerPoint</Application>
  <PresentationFormat>On-screen Show (16:9)</PresentationFormat>
  <Paragraphs>262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System Font Regular</vt:lpstr>
      <vt:lpstr>Wingdings</vt:lpstr>
      <vt:lpstr>Office Theme</vt:lpstr>
      <vt:lpstr> Practice Patterns and the Role of Testosterone In Prostate Cancer   </vt:lpstr>
      <vt:lpstr>Role of Testosterone In Prostate Cancer</vt:lpstr>
      <vt:lpstr>Testosterone: Defining Castration Levels</vt:lpstr>
      <vt:lpstr>Morote et al: Redefining clinically significant castration levels in patients with prostate cancer receiving continuous androgen deprivation therapy  </vt:lpstr>
      <vt:lpstr>Morote et al: Fewer Escapes and Lower Testosterone Reduce Incidence of CRPC</vt:lpstr>
      <vt:lpstr>Morote et al: Testosterone Levels Inform CRPC/AIP</vt:lpstr>
      <vt:lpstr>Dason et al: Defining a new testosterone threshold for medical castration: Results from a perspective cohort series</vt:lpstr>
      <vt:lpstr>Dason et al: Conclusions</vt:lpstr>
      <vt:lpstr>Klotz et al: Nadir testosterone within first year of androgen-deprivation therapy (ADT) predicts for time to castration-resistant progression:                a secondary analysis of the PR-7 trial of intermittent versus continuous ADT </vt:lpstr>
      <vt:lpstr>Klotz et al: Conclusions </vt:lpstr>
      <vt:lpstr>Wilke et al: Testosterone Suppression with Luteinizing Hormone-Releasing Hormone (LHRH) Agonist in Patients Receiving Radiotherapy for Prostate Cancer</vt:lpstr>
      <vt:lpstr>Wilke et al: Distribution of Testosterone</vt:lpstr>
      <vt:lpstr>Wilke et al: Distribution of PSA Values at Time of Testosterone Escape </vt:lpstr>
      <vt:lpstr>Wilke et al: Retrospective Review Conclusions</vt:lpstr>
      <vt:lpstr>Perachino et al: Testosterone levels in patients with metastatic prostate cancer treated with luteinizing hormone-releasing hormone therapy: prognostic significance?</vt:lpstr>
      <vt:lpstr>Perachino et al: Correlation Between the Risk of Death and Testosterone During ADT</vt:lpstr>
      <vt:lpstr>Conclusion: Role of Testosterone In Prostate Cancer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Imaging Focus</dc:creator>
  <cp:lastModifiedBy>Van Komen, Stephen</cp:lastModifiedBy>
  <cp:revision>515</cp:revision>
  <cp:lastPrinted>2019-03-26T19:14:15Z</cp:lastPrinted>
  <dcterms:created xsi:type="dcterms:W3CDTF">2012-11-09T10:19:10Z</dcterms:created>
  <dcterms:modified xsi:type="dcterms:W3CDTF">2021-09-10T21:48:31Z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0x01010008ACF37A8BDB6B438084E64436DB26BE</vt:lpwstr>
  </property>
  <property fmtid="{D5CDD505-2E9C-101B-9397-08002B2CF9AE}" pid="3" name="_dlc_DocIdItemGuid">
    <vt:lpwstr>0560bdb7-62cb-4ec4-b716-14b5c491f687</vt:lpwstr>
  </property>
</Properties>
</file>